
<file path=[Content_Types].xml><?xml version="1.0" encoding="utf-8"?>
<Types xmlns="http://schemas.openxmlformats.org/package/2006/content-types">
  <Default Extension="bin" ContentType="application/vnd.openxmlformats-officedocument.presentationml.printerSettings"/>
  <Default Extension="rels" ContentType="application/vnd.openxmlformats-package.relationships+xml"/>
  <Override PartName="/ppt/slides/slide14.xml" ContentType="application/vnd.openxmlformats-officedocument.presentationml.slide+xml"/>
  <Override PartName="/ppt/slideMasters/slideMaster2.xml" ContentType="application/vnd.openxmlformats-officedocument.presentationml.slideMaster+xml"/>
  <Override PartName="/ppt/notesSlides/notesSlide16.xml" ContentType="application/vnd.openxmlformats-officedocument.presentationml.notesSlide+xml"/>
  <Override PartName="/ppt/embeddings/oleObject1.bin" ContentType="application/vnd.openxmlformats-officedocument.oleObject"/>
  <Default Extension="xml" ContentType="application/xml"/>
  <Override PartName="/ppt/slides/slide45.xml" ContentType="application/vnd.openxmlformats-officedocument.presentationml.slide+xml"/>
  <Override PartName="/ppt/tableStyles.xml" ContentType="application/vnd.openxmlformats-officedocument.presentationml.tableStyles+xml"/>
  <Override PartName="/ppt/notesSlides/notesSlide1.xml" ContentType="application/vnd.openxmlformats-officedocument.presentationml.notesSlide+xml"/>
  <Override PartName="/ppt/slides/slide28.xml" ContentType="application/vnd.openxmlformats-officedocument.presentationml.slide+xml"/>
  <Override PartName="/ppt/slides/slide21.xml" ContentType="application/vnd.openxmlformats-officedocument.presentationml.slide+xml"/>
  <Override PartName="/ppt/slides/slide37.xml" ContentType="application/vnd.openxmlformats-officedocument.presentationml.slide+xml"/>
  <Override PartName="/ppt/slides/slide5.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notesSlides/notesSlide9.xml" ContentType="application/vnd.openxmlformats-officedocument.presentationml.notesSlide+xml"/>
  <Override PartName="/ppt/slides/slide13.xml" ContentType="application/vnd.openxmlformats-officedocument.presentationml.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Override PartName="/ppt/slides/slide44.xml" ContentType="application/vnd.openxmlformats-officedocument.presentationml.slide+xml"/>
  <Override PartName="/ppt/handoutMasters/handoutMaster1.xml" ContentType="application/vnd.openxmlformats-officedocument.presentationml.handoutMaster+xml"/>
  <Override PartName="/ppt/slides/slide27.xml" ContentType="application/vnd.openxmlformats-officedocument.presentationml.slide+xml"/>
  <Default Extension="vml" ContentType="application/vnd.openxmlformats-officedocument.vmlDrawing"/>
  <Override PartName="/ppt/slides/slide20.xml" ContentType="application/vnd.openxmlformats-officedocument.presentationml.slide+xml"/>
  <Override PartName="/ppt/slides/slide36.xml" ContentType="application/vnd.openxmlformats-officedocument.presentationml.slide+xml"/>
  <Default Extension="emf" ContentType="image/x-emf"/>
  <Override PartName="/ppt/slides/slide4.xml" ContentType="application/vnd.openxmlformats-officedocument.presentationml.slide+xml"/>
  <Override PartName="/ppt/notesSlides/notesSlide22.xml" ContentType="application/vnd.openxmlformats-officedocument.presentationml.notesSlide+xml"/>
  <Override PartName="/ppt/slides/slide19.xml" ContentType="application/vnd.openxmlformats-officedocument.presentationml.slide+xml"/>
  <Override PartName="/ppt/slideLayouts/slideLayout4.xml" ContentType="application/vnd.openxmlformats-officedocument.presentationml.slideLayout+xml"/>
  <Default Extension="png" ContentType="image/png"/>
  <Override PartName="/ppt/notesSlides/notesSlide8.xml" ContentType="application/vnd.openxmlformats-officedocument.presentationml.notesSlide+xml"/>
  <Override PartName="/ppt/slides/slide12.xml" ContentType="application/vnd.openxmlformats-officedocument.presentationml.slide+xml"/>
  <Override PartName="/ppt/notesSlides/notesSlide14.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slides/slide43.xml" ContentType="application/vnd.openxmlformats-officedocument.presentationml.slide+xml"/>
  <Override PartName="/ppt/slides/slide26.xml" ContentType="application/vnd.openxmlformats-officedocument.presentationml.slide+xml"/>
  <Override PartName="/ppt/slides/slide35.xml" ContentType="application/vnd.openxmlformats-officedocument.presentationml.slide+xml"/>
  <Override PartName="/ppt/notesSlides/notesSlide21.xml" ContentType="application/vnd.openxmlformats-officedocument.presentationml.notes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notesSlides/notesSlide13.xml" ContentType="application/vnd.openxmlformats-officedocument.presentationml.notesSlide+xml"/>
  <Override PartName="/ppt/slides/slide49.xml" ContentType="application/vnd.openxmlformats-officedocument.presentationml.slide+xml"/>
  <Override PartName="/ppt/notesSlides/notesSlide5.xml" ContentType="application/vnd.openxmlformats-officedocument.presentationml.notesSlide+xml"/>
  <Override PartName="/ppt/slides/slide42.xml" ContentType="application/vnd.openxmlformats-officedocument.presentationml.slide+xml"/>
  <Override PartName="/ppt/theme/theme4.xml" ContentType="application/vnd.openxmlformats-officedocument.theme+xml"/>
  <Override PartName="/ppt/slideLayouts/slideLayout13.xml" ContentType="application/vnd.openxmlformats-officedocument.presentationml.slideLayout+xml"/>
  <Override PartName="/ppt/slides/slide25.xml" ContentType="application/vnd.openxmlformats-officedocument.presentationml.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notesSlides/notesSlide20.xml" ContentType="application/vnd.openxmlformats-officedocument.presentationml.notesSlide+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notesSlides/notesSlide19.xml" ContentType="application/vnd.openxmlformats-officedocument.presentationml.notesSlide+xml"/>
  <Override PartName="/ppt/slides/slide10.xml" ContentType="application/vnd.openxmlformats-officedocument.presentationml.slide+xml"/>
  <Override PartName="/ppt/notesSlides/notesSlide12.xml" ContentType="application/vnd.openxmlformats-officedocument.presentationml.notesSlide+xml"/>
  <Default Extension="wmf" ContentType="image/x-wmf"/>
  <Override PartName="/ppt/slides/slide48.xml" ContentType="application/vnd.openxmlformats-officedocument.presentationml.slide+xml"/>
  <Override PartName="/docProps/app.xml" ContentType="application/vnd.openxmlformats-officedocument.extended-properties+xml"/>
  <Override PartName="/ppt/notesSlides/notesSlide4.xml" ContentType="application/vnd.openxmlformats-officedocument.presentationml.notesSlide+xml"/>
  <Override PartName="/ppt/slides/slide41.xml" ContentType="application/vnd.openxmlformats-officedocument.presentationml.slide+xml"/>
  <Override PartName="/ppt/theme/theme3.xml" ContentType="application/vnd.openxmlformats-officedocument.theme+xml"/>
  <Override PartName="/ppt/slideLayouts/slideLayout12.xml" ContentType="application/vnd.openxmlformats-officedocument.presentationml.slideLayout+xml"/>
  <Override PartName="/ppt/slides/slide24.xml" ContentType="application/vnd.openxmlformats-officedocument.presentationml.slide+xml"/>
  <Override PartName="/ppt/slides/slide50.xml" ContentType="application/vnd.openxmlformats-officedocument.presentationml.slide+xml"/>
  <Override PartName="/ppt/slides/slide8.xml" ContentType="application/vnd.openxmlformats-officedocument.presentationml.slide+xml"/>
  <Override PartName="/ppt/notesSlides/notesSlide10.xml" ContentType="application/vnd.openxmlformats-officedocument.presentationml.notesSlide+xml"/>
  <Override PartName="/ppt/slideLayouts/slideLayout8.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notesSlides/notesSlide18.xml" ContentType="application/vnd.openxmlformats-officedocument.presentationml.notesSlide+xml"/>
  <Default Extension="jpeg" ContentType="image/jpeg"/>
  <Override PartName="/ppt/viewProps.xml" ContentType="application/vnd.openxmlformats-officedocument.presentationml.viewProps+xml"/>
  <Override PartName="/ppt/embeddings/oleObject3.bin" ContentType="application/vnd.openxmlformats-officedocument.oleObject"/>
  <Override PartName="/ppt/notesSlides/notesSlide11.xml" ContentType="application/vnd.openxmlformats-officedocument.presentationml.notesSlide+xml"/>
  <Override PartName="/ppt/slides/slide47.xml" ContentType="application/vnd.openxmlformats-officedocument.presentationml.slide+xml"/>
  <Override PartName="/ppt/notesSlides/notesSlide3.xml" ContentType="application/vnd.openxmlformats-officedocument.presentationml.notesSlide+xml"/>
  <Override PartName="/ppt/slides/slide40.xml" ContentType="application/vnd.openxmlformats-officedocument.presentationml.slide+xml"/>
  <Override PartName="/ppt/theme/theme2.xml" ContentType="application/vnd.openxmlformats-officedocument.theme+xml"/>
  <Override PartName="/ppt/slideLayouts/slideLayout11.xml" ContentType="application/vnd.openxmlformats-officedocument.presentationml.slideLayout+xml"/>
  <Override PartName="/ppt/slides/slide39.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Layouts/slideLayout7.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Override PartName="/ppt/notesSlides/notesSlide17.xml" ContentType="application/vnd.openxmlformats-officedocument.presentationml.notesSlide+xml"/>
  <Override PartName="/ppt/embeddings/oleObject2.bin" ContentType="application/vnd.openxmlformats-officedocument.oleObject"/>
  <Override PartName="/ppt/slides/slide46.xml" ContentType="application/vnd.openxmlformats-officedocument.presentationml.slide+xml"/>
  <Override PartName="/ppt/notesSlides/notesSlide2.xml" ContentType="application/vnd.openxmlformats-officedocument.presentationml.notesSlide+xml"/>
  <Override PartName="/ppt/slides/slide29.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Override PartName="/ppt/presentation.xml" ContentType="application/vnd.openxmlformats-officedocument.presentationml.presentation.main+xml"/>
  <Override PartName="/ppt/slides/slide6.xml" ContentType="application/vnd.openxmlformats-officedocument.presentationml.slide+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s/slide31.xml" ContentType="application/vnd.openxmlformats-officedocument.presentationml.slide+xml"/>
  <Default Extension="pdf" ContentType="application/pd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SpecialPlsOnTitleSld="0" saveSubsetFonts="1">
  <p:sldMasterIdLst>
    <p:sldMasterId id="2147483664" r:id="rId1"/>
    <p:sldMasterId id="2147483677" r:id="rId2"/>
  </p:sldMasterIdLst>
  <p:notesMasterIdLst>
    <p:notesMasterId r:id="rId53"/>
  </p:notesMasterIdLst>
  <p:handoutMasterIdLst>
    <p:handoutMasterId r:id="rId54"/>
  </p:handoutMasterIdLst>
  <p:sldIdLst>
    <p:sldId id="260" r:id="rId3"/>
    <p:sldId id="386" r:id="rId4"/>
    <p:sldId id="363" r:id="rId5"/>
    <p:sldId id="479" r:id="rId6"/>
    <p:sldId id="288" r:id="rId7"/>
    <p:sldId id="480" r:id="rId8"/>
    <p:sldId id="481" r:id="rId9"/>
    <p:sldId id="398" r:id="rId10"/>
    <p:sldId id="448" r:id="rId11"/>
    <p:sldId id="452" r:id="rId12"/>
    <p:sldId id="426" r:id="rId13"/>
    <p:sldId id="427" r:id="rId14"/>
    <p:sldId id="429" r:id="rId15"/>
    <p:sldId id="451" r:id="rId16"/>
    <p:sldId id="453" r:id="rId17"/>
    <p:sldId id="380" r:id="rId18"/>
    <p:sldId id="454" r:id="rId19"/>
    <p:sldId id="456" r:id="rId20"/>
    <p:sldId id="482" r:id="rId21"/>
    <p:sldId id="483" r:id="rId22"/>
    <p:sldId id="457" r:id="rId23"/>
    <p:sldId id="484" r:id="rId24"/>
    <p:sldId id="485" r:id="rId25"/>
    <p:sldId id="458" r:id="rId26"/>
    <p:sldId id="424" r:id="rId27"/>
    <p:sldId id="449" r:id="rId28"/>
    <p:sldId id="461" r:id="rId29"/>
    <p:sldId id="462" r:id="rId30"/>
    <p:sldId id="463" r:id="rId31"/>
    <p:sldId id="464" r:id="rId32"/>
    <p:sldId id="465" r:id="rId33"/>
    <p:sldId id="466" r:id="rId34"/>
    <p:sldId id="467" r:id="rId35"/>
    <p:sldId id="468" r:id="rId36"/>
    <p:sldId id="469" r:id="rId37"/>
    <p:sldId id="470" r:id="rId38"/>
    <p:sldId id="471" r:id="rId39"/>
    <p:sldId id="472" r:id="rId40"/>
    <p:sldId id="473" r:id="rId41"/>
    <p:sldId id="474" r:id="rId42"/>
    <p:sldId id="475" r:id="rId43"/>
    <p:sldId id="476" r:id="rId44"/>
    <p:sldId id="487" r:id="rId45"/>
    <p:sldId id="488" r:id="rId46"/>
    <p:sldId id="478" r:id="rId47"/>
    <p:sldId id="459" r:id="rId48"/>
    <p:sldId id="446" r:id="rId49"/>
    <p:sldId id="486" r:id="rId50"/>
    <p:sldId id="460" r:id="rId51"/>
    <p:sldId id="396" r:id="rId52"/>
  </p:sldIdLst>
  <p:sldSz cx="9144000" cy="6858000" type="screen4x3"/>
  <p:notesSz cx="7162800" cy="9448800"/>
  <p:defaultTextStyle>
    <a:defPPr>
      <a:defRPr lang="en-US"/>
    </a:defPPr>
    <a:lvl1pPr algn="ctr" rtl="0" fontAlgn="base">
      <a:spcBef>
        <a:spcPct val="0"/>
      </a:spcBef>
      <a:spcAft>
        <a:spcPct val="0"/>
      </a:spcAft>
      <a:defRPr b="1" i="1" kern="1200">
        <a:solidFill>
          <a:schemeClr val="tx2"/>
        </a:solidFill>
        <a:latin typeface="Arial" charset="0"/>
        <a:ea typeface="Arial" charset="0"/>
        <a:cs typeface="Arial" charset="0"/>
      </a:defRPr>
    </a:lvl1pPr>
    <a:lvl2pPr marL="457200" algn="ctr" rtl="0" fontAlgn="base">
      <a:spcBef>
        <a:spcPct val="0"/>
      </a:spcBef>
      <a:spcAft>
        <a:spcPct val="0"/>
      </a:spcAft>
      <a:defRPr b="1" i="1" kern="1200">
        <a:solidFill>
          <a:schemeClr val="tx2"/>
        </a:solidFill>
        <a:latin typeface="Arial" charset="0"/>
        <a:ea typeface="Arial" charset="0"/>
        <a:cs typeface="Arial" charset="0"/>
      </a:defRPr>
    </a:lvl2pPr>
    <a:lvl3pPr marL="914400" algn="ctr" rtl="0" fontAlgn="base">
      <a:spcBef>
        <a:spcPct val="0"/>
      </a:spcBef>
      <a:spcAft>
        <a:spcPct val="0"/>
      </a:spcAft>
      <a:defRPr b="1" i="1" kern="1200">
        <a:solidFill>
          <a:schemeClr val="tx2"/>
        </a:solidFill>
        <a:latin typeface="Arial" charset="0"/>
        <a:ea typeface="Arial" charset="0"/>
        <a:cs typeface="Arial" charset="0"/>
      </a:defRPr>
    </a:lvl3pPr>
    <a:lvl4pPr marL="1371600" algn="ctr" rtl="0" fontAlgn="base">
      <a:spcBef>
        <a:spcPct val="0"/>
      </a:spcBef>
      <a:spcAft>
        <a:spcPct val="0"/>
      </a:spcAft>
      <a:defRPr b="1" i="1" kern="1200">
        <a:solidFill>
          <a:schemeClr val="tx2"/>
        </a:solidFill>
        <a:latin typeface="Arial" charset="0"/>
        <a:ea typeface="Arial" charset="0"/>
        <a:cs typeface="Arial" charset="0"/>
      </a:defRPr>
    </a:lvl4pPr>
    <a:lvl5pPr marL="1828800" algn="ctr" rtl="0" fontAlgn="base">
      <a:spcBef>
        <a:spcPct val="0"/>
      </a:spcBef>
      <a:spcAft>
        <a:spcPct val="0"/>
      </a:spcAft>
      <a:defRPr b="1" i="1" kern="1200">
        <a:solidFill>
          <a:schemeClr val="tx2"/>
        </a:solidFill>
        <a:latin typeface="Arial" charset="0"/>
        <a:ea typeface="Arial" charset="0"/>
        <a:cs typeface="Arial" charset="0"/>
      </a:defRPr>
    </a:lvl5pPr>
    <a:lvl6pPr marL="2286000" algn="l" defTabSz="457200" rtl="0" eaLnBrk="1" latinLnBrk="0" hangingPunct="1">
      <a:defRPr b="1" i="1" kern="1200">
        <a:solidFill>
          <a:schemeClr val="tx2"/>
        </a:solidFill>
        <a:latin typeface="Arial" charset="0"/>
        <a:ea typeface="Arial" charset="0"/>
        <a:cs typeface="Arial" charset="0"/>
      </a:defRPr>
    </a:lvl6pPr>
    <a:lvl7pPr marL="2743200" algn="l" defTabSz="457200" rtl="0" eaLnBrk="1" latinLnBrk="0" hangingPunct="1">
      <a:defRPr b="1" i="1" kern="1200">
        <a:solidFill>
          <a:schemeClr val="tx2"/>
        </a:solidFill>
        <a:latin typeface="Arial" charset="0"/>
        <a:ea typeface="Arial" charset="0"/>
        <a:cs typeface="Arial" charset="0"/>
      </a:defRPr>
    </a:lvl7pPr>
    <a:lvl8pPr marL="3200400" algn="l" defTabSz="457200" rtl="0" eaLnBrk="1" latinLnBrk="0" hangingPunct="1">
      <a:defRPr b="1" i="1" kern="1200">
        <a:solidFill>
          <a:schemeClr val="tx2"/>
        </a:solidFill>
        <a:latin typeface="Arial" charset="0"/>
        <a:ea typeface="Arial" charset="0"/>
        <a:cs typeface="Arial" charset="0"/>
      </a:defRPr>
    </a:lvl8pPr>
    <a:lvl9pPr marL="3657600" algn="l" defTabSz="457200" rtl="0" eaLnBrk="1" latinLnBrk="0" hangingPunct="1">
      <a:defRPr b="1" i="1" kern="1200">
        <a:solidFill>
          <a:schemeClr val="tx2"/>
        </a:solidFill>
        <a:latin typeface="Arial" charset="0"/>
        <a:ea typeface="Arial" charset="0"/>
        <a:cs typeface="Arial" charset="0"/>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004080"/>
    <a:srgbClr val="0080FF"/>
    <a:srgbClr val="CC66FF"/>
    <a:srgbClr val="B2B2B2"/>
    <a:srgbClr val="B5C9E2"/>
    <a:srgbClr val="FFFFCC"/>
    <a:srgbClr val="51CCE5"/>
    <a:srgbClr val="080808"/>
    <a:srgbClr val="FFCC00"/>
    <a:srgbClr val="800000"/>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02" autoAdjust="0"/>
    <p:restoredTop sz="94658" autoAdjust="0"/>
  </p:normalViewPr>
  <p:slideViewPr>
    <p:cSldViewPr snapToGrid="0" showGuides="1">
      <p:cViewPr>
        <p:scale>
          <a:sx n="100" d="100"/>
          <a:sy n="100" d="100"/>
        </p:scale>
        <p:origin x="-1128" y="-384"/>
      </p:cViewPr>
      <p:guideLst>
        <p:guide orient="horz" pos="2424"/>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howGuides="1">
      <p:cViewPr varScale="1">
        <p:scale>
          <a:sx n="90" d="100"/>
          <a:sy n="90" d="100"/>
        </p:scale>
        <p:origin x="-2768" y="-112"/>
      </p:cViewPr>
      <p:guideLst>
        <p:guide orient="horz" pos="2976"/>
        <p:guide pos="2256"/>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notesMaster" Target="notesMasters/notesMaster1.xml"/><Relationship Id="rId54" Type="http://schemas.openxmlformats.org/officeDocument/2006/relationships/handoutMaster" Target="handoutMasters/handoutMaster1.xml"/><Relationship Id="rId55" Type="http://schemas.openxmlformats.org/officeDocument/2006/relationships/printerSettings" Target="printerSettings/printerSettings1.bin"/><Relationship Id="rId56" Type="http://schemas.openxmlformats.org/officeDocument/2006/relationships/presProps" Target="presProps.xml"/><Relationship Id="rId57" Type="http://schemas.openxmlformats.org/officeDocument/2006/relationships/viewProps" Target="viewProps.xml"/><Relationship Id="rId58" Type="http://schemas.openxmlformats.org/officeDocument/2006/relationships/theme" Target="theme/theme1.xml"/><Relationship Id="rId59" Type="http://schemas.openxmlformats.org/officeDocument/2006/relationships/tableStyles" Target="tableStyles.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hdr" sz="quarter"/>
          </p:nvPr>
        </p:nvSpPr>
        <p:spPr bwMode="auto">
          <a:xfrm>
            <a:off x="0" y="0"/>
            <a:ext cx="3103563" cy="4730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200" b="0" i="0">
                <a:solidFill>
                  <a:schemeClr val="tx1"/>
                </a:solidFill>
              </a:defRPr>
            </a:lvl1pPr>
          </a:lstStyle>
          <a:p>
            <a:pPr>
              <a:defRPr/>
            </a:pPr>
            <a:endParaRPr lang="en-US"/>
          </a:p>
        </p:txBody>
      </p:sp>
      <p:sp>
        <p:nvSpPr>
          <p:cNvPr id="96259" name="Rectangle 3"/>
          <p:cNvSpPr>
            <a:spLocks noGrp="1" noChangeArrowheads="1"/>
          </p:cNvSpPr>
          <p:nvPr>
            <p:ph type="dt" sz="quarter" idx="1"/>
          </p:nvPr>
        </p:nvSpPr>
        <p:spPr bwMode="auto">
          <a:xfrm>
            <a:off x="4057650" y="0"/>
            <a:ext cx="3103563" cy="4730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b="0" i="0">
                <a:solidFill>
                  <a:schemeClr val="tx1"/>
                </a:solidFill>
              </a:defRPr>
            </a:lvl1pPr>
          </a:lstStyle>
          <a:p>
            <a:pPr>
              <a:defRPr/>
            </a:pPr>
            <a:fld id="{D41F557B-C926-1746-A2F0-23E5C5962A7E}" type="datetime1">
              <a:rPr lang="en-US"/>
              <a:pPr>
                <a:defRPr/>
              </a:pPr>
              <a:t>8/30/10</a:t>
            </a:fld>
            <a:endParaRPr lang="en-US"/>
          </a:p>
        </p:txBody>
      </p:sp>
      <p:sp>
        <p:nvSpPr>
          <p:cNvPr id="96260" name="Rectangle 4"/>
          <p:cNvSpPr>
            <a:spLocks noGrp="1" noChangeArrowheads="1"/>
          </p:cNvSpPr>
          <p:nvPr>
            <p:ph type="ftr" sz="quarter" idx="2"/>
          </p:nvPr>
        </p:nvSpPr>
        <p:spPr bwMode="auto">
          <a:xfrm>
            <a:off x="0" y="8974138"/>
            <a:ext cx="3103563" cy="4730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0" hangingPunct="0">
              <a:defRPr sz="1200" b="0" i="0">
                <a:solidFill>
                  <a:schemeClr val="tx1"/>
                </a:solidFill>
              </a:defRPr>
            </a:lvl1pPr>
          </a:lstStyle>
          <a:p>
            <a:pPr>
              <a:defRPr/>
            </a:pPr>
            <a:endParaRPr lang="en-US"/>
          </a:p>
        </p:txBody>
      </p:sp>
      <p:sp>
        <p:nvSpPr>
          <p:cNvPr id="96261" name="Rectangle 5"/>
          <p:cNvSpPr>
            <a:spLocks noGrp="1" noChangeArrowheads="1"/>
          </p:cNvSpPr>
          <p:nvPr>
            <p:ph type="sldNum" sz="quarter" idx="3"/>
          </p:nvPr>
        </p:nvSpPr>
        <p:spPr bwMode="auto">
          <a:xfrm>
            <a:off x="4057650" y="8974138"/>
            <a:ext cx="3103563" cy="4730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b="0" i="0">
                <a:solidFill>
                  <a:schemeClr val="tx1"/>
                </a:solidFill>
              </a:defRPr>
            </a:lvl1pPr>
          </a:lstStyle>
          <a:p>
            <a:pPr>
              <a:defRPr/>
            </a:pPr>
            <a:fld id="{58197479-2DA3-674E-B706-CD28ED99C84C}" type="slidenum">
              <a:rPr lang="en-US"/>
              <a:pPr>
                <a:defRPr/>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3103563" cy="327025"/>
          </a:xfrm>
          <a:prstGeom prst="rect">
            <a:avLst/>
          </a:prstGeom>
          <a:noFill/>
          <a:ln w="9525">
            <a:noFill/>
            <a:miter lim="800000"/>
            <a:headEnd/>
            <a:tailEnd/>
          </a:ln>
          <a:effectLst/>
        </p:spPr>
        <p:txBody>
          <a:bodyPr vert="horz" wrap="square" lIns="94915" tIns="47457" rIns="94915" bIns="47457" numCol="1" anchor="t" anchorCtr="0" compatLnSpc="1">
            <a:prstTxWarp prst="textNoShape">
              <a:avLst/>
            </a:prstTxWarp>
          </a:bodyPr>
          <a:lstStyle>
            <a:lvl1pPr algn="l">
              <a:defRPr sz="1200" b="0" i="0">
                <a:solidFill>
                  <a:schemeClr val="tx1"/>
                </a:solidFill>
                <a:ea typeface="+mn-ea"/>
                <a:cs typeface="+mn-cs"/>
              </a:defRPr>
            </a:lvl1pPr>
          </a:lstStyle>
          <a:p>
            <a:pPr>
              <a:defRPr/>
            </a:pPr>
            <a:endParaRPr lang="en-US"/>
          </a:p>
        </p:txBody>
      </p:sp>
      <p:sp>
        <p:nvSpPr>
          <p:cNvPr id="10243" name="Rectangle 3"/>
          <p:cNvSpPr>
            <a:spLocks noGrp="1" noChangeArrowheads="1"/>
          </p:cNvSpPr>
          <p:nvPr>
            <p:ph type="dt" idx="1"/>
          </p:nvPr>
        </p:nvSpPr>
        <p:spPr bwMode="auto">
          <a:xfrm>
            <a:off x="4057650" y="0"/>
            <a:ext cx="3103563" cy="327025"/>
          </a:xfrm>
          <a:prstGeom prst="rect">
            <a:avLst/>
          </a:prstGeom>
          <a:noFill/>
          <a:ln w="9525">
            <a:noFill/>
            <a:miter lim="800000"/>
            <a:headEnd/>
            <a:tailEnd/>
          </a:ln>
          <a:effectLst/>
        </p:spPr>
        <p:txBody>
          <a:bodyPr vert="horz" wrap="square" lIns="94915" tIns="47457" rIns="94915" bIns="47457" numCol="1" anchor="t" anchorCtr="0" compatLnSpc="1">
            <a:prstTxWarp prst="textNoShape">
              <a:avLst/>
            </a:prstTxWarp>
          </a:bodyPr>
          <a:lstStyle>
            <a:lvl1pPr algn="r">
              <a:defRPr sz="1200" b="0" i="0">
                <a:solidFill>
                  <a:schemeClr val="tx1"/>
                </a:solidFill>
                <a:ea typeface="+mn-ea"/>
                <a:cs typeface="+mn-cs"/>
              </a:defRPr>
            </a:lvl1pPr>
          </a:lstStyle>
          <a:p>
            <a:pPr>
              <a:defRPr/>
            </a:pPr>
            <a:endParaRPr lang="en-US"/>
          </a:p>
        </p:txBody>
      </p:sp>
      <p:sp>
        <p:nvSpPr>
          <p:cNvPr id="17412" name="Rectangle 4"/>
          <p:cNvSpPr>
            <a:spLocks noGrp="1" noRot="1" noChangeAspect="1" noChangeArrowheads="1" noTextEdit="1"/>
          </p:cNvSpPr>
          <p:nvPr>
            <p:ph type="sldImg" idx="2"/>
          </p:nvPr>
        </p:nvSpPr>
        <p:spPr bwMode="auto">
          <a:xfrm>
            <a:off x="1468438" y="381000"/>
            <a:ext cx="4225925" cy="3168650"/>
          </a:xfrm>
          <a:prstGeom prst="rect">
            <a:avLst/>
          </a:prstGeom>
          <a:noFill/>
          <a:ln w="9525">
            <a:solidFill>
              <a:srgbClr val="000000"/>
            </a:solidFill>
            <a:miter lim="800000"/>
            <a:headEnd/>
            <a:tailEnd/>
          </a:ln>
        </p:spPr>
      </p:sp>
      <p:sp>
        <p:nvSpPr>
          <p:cNvPr id="10245" name="Rectangle 5"/>
          <p:cNvSpPr>
            <a:spLocks noGrp="1" noChangeArrowheads="1"/>
          </p:cNvSpPr>
          <p:nvPr>
            <p:ph type="body" sz="quarter" idx="3"/>
          </p:nvPr>
        </p:nvSpPr>
        <p:spPr bwMode="auto">
          <a:xfrm>
            <a:off x="312738" y="3568700"/>
            <a:ext cx="6537325" cy="5548313"/>
          </a:xfrm>
          <a:prstGeom prst="rect">
            <a:avLst/>
          </a:prstGeom>
          <a:noFill/>
          <a:ln w="9525">
            <a:noFill/>
            <a:miter lim="800000"/>
            <a:headEnd/>
            <a:tailEnd/>
          </a:ln>
          <a:effectLst/>
        </p:spPr>
        <p:txBody>
          <a:bodyPr vert="horz" wrap="square" lIns="94915" tIns="47457" rIns="94915" bIns="47457"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0246" name="Rectangle 6"/>
          <p:cNvSpPr>
            <a:spLocks noGrp="1" noChangeArrowheads="1"/>
          </p:cNvSpPr>
          <p:nvPr>
            <p:ph type="ftr" sz="quarter" idx="4"/>
          </p:nvPr>
        </p:nvSpPr>
        <p:spPr bwMode="auto">
          <a:xfrm>
            <a:off x="0" y="9236075"/>
            <a:ext cx="3103563" cy="211138"/>
          </a:xfrm>
          <a:prstGeom prst="rect">
            <a:avLst/>
          </a:prstGeom>
          <a:noFill/>
          <a:ln w="9525">
            <a:noFill/>
            <a:miter lim="800000"/>
            <a:headEnd/>
            <a:tailEnd/>
          </a:ln>
          <a:effectLst/>
        </p:spPr>
        <p:txBody>
          <a:bodyPr vert="horz" wrap="square" lIns="94915" tIns="47457" rIns="94915" bIns="47457" numCol="1" anchor="b" anchorCtr="0" compatLnSpc="1">
            <a:prstTxWarp prst="textNoShape">
              <a:avLst/>
            </a:prstTxWarp>
          </a:bodyPr>
          <a:lstStyle>
            <a:lvl1pPr algn="l">
              <a:defRPr sz="1200" b="0" i="0">
                <a:solidFill>
                  <a:schemeClr val="tx1"/>
                </a:solidFill>
                <a:ea typeface="+mn-ea"/>
                <a:cs typeface="+mn-cs"/>
              </a:defRPr>
            </a:lvl1pPr>
          </a:lstStyle>
          <a:p>
            <a:pPr>
              <a:defRPr/>
            </a:pPr>
            <a:endParaRPr lang="en-US"/>
          </a:p>
        </p:txBody>
      </p:sp>
      <p:sp>
        <p:nvSpPr>
          <p:cNvPr id="10247" name="Rectangle 7"/>
          <p:cNvSpPr>
            <a:spLocks noGrp="1" noChangeArrowheads="1"/>
          </p:cNvSpPr>
          <p:nvPr>
            <p:ph type="sldNum" sz="quarter" idx="5"/>
          </p:nvPr>
        </p:nvSpPr>
        <p:spPr bwMode="auto">
          <a:xfrm>
            <a:off x="4057650" y="9236075"/>
            <a:ext cx="3103563" cy="211138"/>
          </a:xfrm>
          <a:prstGeom prst="rect">
            <a:avLst/>
          </a:prstGeom>
          <a:noFill/>
          <a:ln w="9525">
            <a:noFill/>
            <a:miter lim="800000"/>
            <a:headEnd/>
            <a:tailEnd/>
          </a:ln>
          <a:effectLst/>
        </p:spPr>
        <p:txBody>
          <a:bodyPr vert="horz" wrap="square" lIns="94915" tIns="47457" rIns="94915" bIns="47457" numCol="1" anchor="b" anchorCtr="0" compatLnSpc="1">
            <a:prstTxWarp prst="textNoShape">
              <a:avLst/>
            </a:prstTxWarp>
          </a:bodyPr>
          <a:lstStyle>
            <a:lvl1pPr algn="r">
              <a:defRPr sz="1200" b="0" i="0">
                <a:solidFill>
                  <a:schemeClr val="tx1"/>
                </a:solidFill>
              </a:defRPr>
            </a:lvl1pPr>
          </a:lstStyle>
          <a:p>
            <a:pPr>
              <a:defRPr/>
            </a:pPr>
            <a:fld id="{0152D305-D65E-0D4D-873E-23BABED77C31}" type="slidenum">
              <a:rPr lang="en-US"/>
              <a:pPr>
                <a:defRPr/>
              </a:pPr>
              <a:t>‹#›</a:t>
            </a:fld>
            <a:endParaRPr lang="en-US"/>
          </a:p>
        </p:txBody>
      </p:sp>
    </p:spTree>
  </p:cSld>
  <p:clrMap bg1="lt1" tx1="dk1" bg2="lt2" tx2="dk2" accent1="accent1" accent2="accent2" accent3="accent3" accent4="accent4" accent5="accent5" accent6="accent6" hlink="hlink" folHlink="folHlink"/>
  <p:hf hdr="0" ftr="0" dt="0"/>
  <p:notesStyle>
    <a:lvl1pPr algn="l" rtl="0" eaLnBrk="0" fontAlgn="base" hangingPunct="0">
      <a:lnSpc>
        <a:spcPct val="90000"/>
      </a:lnSpc>
      <a:spcBef>
        <a:spcPct val="20000"/>
      </a:spcBef>
      <a:spcAft>
        <a:spcPct val="2000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lnSpc>
        <a:spcPct val="90000"/>
      </a:lnSpc>
      <a:spcBef>
        <a:spcPct val="20000"/>
      </a:spcBef>
      <a:spcAft>
        <a:spcPct val="20000"/>
      </a:spcAft>
      <a:defRPr sz="1200" kern="1200">
        <a:solidFill>
          <a:schemeClr val="tx1"/>
        </a:solidFill>
        <a:latin typeface="Arial" charset="0"/>
        <a:ea typeface="ＭＳ Ｐゴシック" charset="-128"/>
        <a:cs typeface="+mn-cs"/>
      </a:defRPr>
    </a:lvl2pPr>
    <a:lvl3pPr marL="914400" algn="l" rtl="0" eaLnBrk="0" fontAlgn="base" hangingPunct="0">
      <a:lnSpc>
        <a:spcPct val="90000"/>
      </a:lnSpc>
      <a:spcBef>
        <a:spcPct val="20000"/>
      </a:spcBef>
      <a:spcAft>
        <a:spcPct val="20000"/>
      </a:spcAft>
      <a:defRPr sz="1200" kern="1200">
        <a:solidFill>
          <a:schemeClr val="tx1"/>
        </a:solidFill>
        <a:latin typeface="Arial" charset="0"/>
        <a:ea typeface="ＭＳ Ｐゴシック" charset="-128"/>
        <a:cs typeface="+mn-cs"/>
      </a:defRPr>
    </a:lvl3pPr>
    <a:lvl4pPr marL="1371600" algn="l" rtl="0" eaLnBrk="0" fontAlgn="base" hangingPunct="0">
      <a:lnSpc>
        <a:spcPct val="90000"/>
      </a:lnSpc>
      <a:spcBef>
        <a:spcPct val="20000"/>
      </a:spcBef>
      <a:spcAft>
        <a:spcPct val="20000"/>
      </a:spcAft>
      <a:defRPr sz="1200" kern="1200">
        <a:solidFill>
          <a:schemeClr val="tx1"/>
        </a:solidFill>
        <a:latin typeface="Arial" charset="0"/>
        <a:ea typeface="ＭＳ Ｐゴシック" charset="-128"/>
        <a:cs typeface="+mn-cs"/>
      </a:defRPr>
    </a:lvl4pPr>
    <a:lvl5pPr marL="1828800" algn="l" rtl="0" eaLnBrk="0" fontAlgn="base" hangingPunct="0">
      <a:lnSpc>
        <a:spcPct val="90000"/>
      </a:lnSpc>
      <a:spcBef>
        <a:spcPct val="20000"/>
      </a:spcBef>
      <a:spcAft>
        <a:spcPct val="20000"/>
      </a:spcAft>
      <a:defRPr sz="1200" kern="1200">
        <a:solidFill>
          <a:schemeClr val="tx1"/>
        </a:solidFill>
        <a:latin typeface="Arial"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1611C519-19C0-D641-931A-7E248958D641}" type="slidenum">
              <a:rPr lang="en-US"/>
              <a:pPr/>
              <a:t>1</a:t>
            </a:fld>
            <a:endParaRPr lang="en-US"/>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Red dots: rogue AV domains</a:t>
            </a:r>
          </a:p>
          <a:p>
            <a:r>
              <a:rPr lang="en-US" dirty="0" smtClean="0"/>
              <a:t>Orange dots: domains</a:t>
            </a:r>
            <a:r>
              <a:rPr lang="en-US" baseline="0" dirty="0" smtClean="0"/>
              <a:t> containing other threats</a:t>
            </a:r>
          </a:p>
          <a:p>
            <a:r>
              <a:rPr lang="en-US" baseline="0" dirty="0" smtClean="0"/>
              <a:t>Green dots: no threat known </a:t>
            </a:r>
          </a:p>
          <a:p>
            <a:endParaRPr lang="en-US" baseline="0" dirty="0" smtClean="0"/>
          </a:p>
          <a:p>
            <a:r>
              <a:rPr lang="en-US" baseline="0" dirty="0" smtClean="0"/>
              <a:t>The gray edges associate the domain to any IP address ever linked to the domain through a DNS “A” record.</a:t>
            </a:r>
            <a:endParaRPr lang="en-US" dirty="0"/>
          </a:p>
        </p:txBody>
      </p:sp>
      <p:sp>
        <p:nvSpPr>
          <p:cNvPr id="4" name="Slide Number Placeholder 3"/>
          <p:cNvSpPr>
            <a:spLocks noGrp="1"/>
          </p:cNvSpPr>
          <p:nvPr>
            <p:ph type="sldNum" sz="quarter" idx="10"/>
          </p:nvPr>
        </p:nvSpPr>
        <p:spPr/>
        <p:txBody>
          <a:bodyPr/>
          <a:lstStyle/>
          <a:p>
            <a:pPr>
              <a:defRPr/>
            </a:pPr>
            <a:fld id="{CEA96130-80FE-450A-9D6E-2375B464A403}" type="slidenum">
              <a:rPr lang="en-US" smtClean="0"/>
              <a:pPr>
                <a:defRPr/>
              </a:pPr>
              <a:t>20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49413" y="293688"/>
            <a:ext cx="3863975" cy="2898775"/>
          </a:xfrm>
        </p:spPr>
      </p:sp>
      <p:sp>
        <p:nvSpPr>
          <p:cNvPr id="3" name="Notes Placeholder 2"/>
          <p:cNvSpPr>
            <a:spLocks noGrp="1"/>
          </p:cNvSpPr>
          <p:nvPr>
            <p:ph type="body" idx="1"/>
          </p:nvPr>
        </p:nvSpPr>
        <p:spPr/>
        <p:txBody>
          <a:bodyPr>
            <a:normAutofit/>
          </a:bodyPr>
          <a:lstStyle/>
          <a:p>
            <a:pPr eaLnBrk="1" hangingPunct="1">
              <a:buFontTx/>
              <a:buChar char="•"/>
            </a:pPr>
            <a:r>
              <a:rPr lang="en-US" dirty="0" smtClean="0"/>
              <a:t>network where 750 domains were registered on 8 days over a span of 8 months</a:t>
            </a:r>
          </a:p>
          <a:p>
            <a:pPr eaLnBrk="1" hangingPunct="1">
              <a:buFontTx/>
              <a:buChar char="•"/>
            </a:pPr>
            <a:r>
              <a:rPr lang="en-US" dirty="0" smtClean="0"/>
              <a:t> Only 3 or 4 (</a:t>
            </a:r>
            <a:r>
              <a:rPr lang="en-US" dirty="0" err="1" smtClean="0"/>
              <a:t>anonymized</a:t>
            </a:r>
            <a:r>
              <a:rPr lang="en-US" dirty="0" smtClean="0"/>
              <a:t>) email addresses were used this case (</a:t>
            </a:r>
            <a:r>
              <a:rPr lang="en-US" dirty="0" err="1" smtClean="0"/>
              <a:t>bc</a:t>
            </a:r>
            <a:r>
              <a:rPr lang="en-US" dirty="0" smtClean="0"/>
              <a:t> you have to pay to use </a:t>
            </a:r>
            <a:r>
              <a:rPr lang="en-US" dirty="0" err="1" smtClean="0"/>
              <a:t>whois</a:t>
            </a:r>
            <a:r>
              <a:rPr lang="en-US" dirty="0" smtClean="0"/>
              <a:t> privacy protection services…)</a:t>
            </a:r>
          </a:p>
          <a:p>
            <a:pPr eaLnBrk="1" hangingPunct="1">
              <a:buFontTx/>
              <a:buChar char="•"/>
            </a:pPr>
            <a:r>
              <a:rPr lang="en-US" dirty="0" smtClean="0"/>
              <a:t> There were mainly 3 days of campaign on which those domains were registered in a bulk fashion</a:t>
            </a:r>
          </a:p>
          <a:p>
            <a:pPr eaLnBrk="1" hangingPunct="1">
              <a:buFontTx/>
              <a:buChar char="•"/>
            </a:pPr>
            <a:r>
              <a:rPr lang="en-US" dirty="0" smtClean="0"/>
              <a:t> Different ISP’s seem to be used (because there are several subnets on which we found the hosting web servers – see yellow boxes)</a:t>
            </a:r>
          </a:p>
          <a:p>
            <a:endParaRPr lang="en-US" dirty="0"/>
          </a:p>
        </p:txBody>
      </p:sp>
      <p:sp>
        <p:nvSpPr>
          <p:cNvPr id="4" name="Slide Number Placeholder 3"/>
          <p:cNvSpPr>
            <a:spLocks noGrp="1"/>
          </p:cNvSpPr>
          <p:nvPr>
            <p:ph type="sldNum" sz="quarter" idx="10"/>
          </p:nvPr>
        </p:nvSpPr>
        <p:spPr/>
        <p:txBody>
          <a:bodyPr/>
          <a:lstStyle/>
          <a:p>
            <a:pPr>
              <a:defRPr/>
            </a:pPr>
            <a:fld id="{CEA96130-80FE-450A-9D6E-2375B464A403}" type="slidenum">
              <a:rPr lang="en-US" smtClean="0"/>
              <a:pPr>
                <a:defRPr/>
              </a:pPr>
              <a:t>22</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49413" y="293688"/>
            <a:ext cx="3863975" cy="2898775"/>
          </a:xfrm>
        </p:spPr>
      </p:sp>
      <p:sp>
        <p:nvSpPr>
          <p:cNvPr id="3" name="Notes Placeholder 2"/>
          <p:cNvSpPr>
            <a:spLocks noGrp="1"/>
          </p:cNvSpPr>
          <p:nvPr>
            <p:ph type="body" idx="1"/>
          </p:nvPr>
        </p:nvSpPr>
        <p:spPr/>
        <p:txBody>
          <a:bodyPr>
            <a:normAutofit/>
          </a:bodyPr>
          <a:lstStyle/>
          <a:p>
            <a:pPr eaLnBrk="1" hangingPunct="1">
              <a:buFontTx/>
              <a:buChar char="•"/>
            </a:pPr>
            <a:r>
              <a:rPr lang="en-US" dirty="0" smtClean="0"/>
              <a:t> A zoom on previous figure</a:t>
            </a:r>
          </a:p>
          <a:p>
            <a:pPr eaLnBrk="1" hangingPunct="1">
              <a:buFontTx/>
              <a:buChar char="•"/>
            </a:pPr>
            <a:r>
              <a:rPr lang="en-US" dirty="0" smtClean="0"/>
              <a:t> Note the similar pattern used for the creation of all those domain names (5 randomly chosen characters, apparently)</a:t>
            </a:r>
            <a:endParaRPr lang="en-US" dirty="0"/>
          </a:p>
        </p:txBody>
      </p:sp>
      <p:sp>
        <p:nvSpPr>
          <p:cNvPr id="4" name="Slide Number Placeholder 3"/>
          <p:cNvSpPr>
            <a:spLocks noGrp="1"/>
          </p:cNvSpPr>
          <p:nvPr>
            <p:ph type="sldNum" sz="quarter" idx="10"/>
          </p:nvPr>
        </p:nvSpPr>
        <p:spPr/>
        <p:txBody>
          <a:bodyPr/>
          <a:lstStyle/>
          <a:p>
            <a:pPr>
              <a:defRPr/>
            </a:pPr>
            <a:fld id="{CEA96130-80FE-450A-9D6E-2375B464A403}" type="slidenum">
              <a:rPr lang="en-US" smtClean="0"/>
              <a:pPr>
                <a:defRPr/>
              </a:pPr>
              <a:t>23</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xfrm>
            <a:off x="1468438" y="381000"/>
            <a:ext cx="4224337" cy="3168650"/>
          </a:xfrm>
          <a:ln/>
        </p:spPr>
      </p:sp>
      <p:sp>
        <p:nvSpPr>
          <p:cNvPr id="50179" name="Notes Placeholder 2"/>
          <p:cNvSpPr>
            <a:spLocks noGrp="1"/>
          </p:cNvSpPr>
          <p:nvPr>
            <p:ph type="body" idx="1"/>
          </p:nvPr>
        </p:nvSpPr>
        <p:spPr>
          <a:xfrm>
            <a:off x="312738" y="3567113"/>
            <a:ext cx="6537325" cy="5551487"/>
          </a:xfrm>
          <a:noFill/>
          <a:ln/>
        </p:spPr>
        <p:txBody>
          <a:bodyPr lIns="94910" tIns="47456" rIns="94910" bIns="47456"/>
          <a:lstStyle/>
          <a:p>
            <a:pPr eaLnBrk="1" hangingPunct="1">
              <a:buFontTx/>
              <a:buChar char="•"/>
            </a:pPr>
            <a:r>
              <a:rPr lang="en-US"/>
              <a:t> What are the implications of developing and using such a method:</a:t>
            </a:r>
          </a:p>
          <a:p>
            <a:pPr lvl="1" eaLnBrk="1" hangingPunct="1">
              <a:buFontTx/>
              <a:buChar char="•"/>
            </a:pPr>
            <a:r>
              <a:rPr lang="en-US"/>
              <a:t> if we can better understand how cybercriminal operate, then obviously we can improve our counter-measures, which also improves the protection of the end-user</a:t>
            </a:r>
          </a:p>
          <a:p>
            <a:pPr lvl="1" eaLnBrk="1" hangingPunct="1">
              <a:buFontTx/>
              <a:buChar char="•"/>
            </a:pPr>
            <a:r>
              <a:rPr lang="en-US"/>
              <a:t> cyber criminals play a “cat and mouse” game, which means they will try to adapt their tactics, or change certain things in their behavior in order to stay under the radar level. To a certain extent, TRIAGE can cope with this dynamicity related to the way they operate. Moreover, by design, the method will highlight those changes (unless their behavior changes completely…). </a:t>
            </a:r>
          </a:p>
          <a:p>
            <a:pPr lvl="1" eaLnBrk="1" hangingPunct="1">
              <a:buFontTx/>
              <a:buChar char="•"/>
            </a:pPr>
            <a:r>
              <a:rPr lang="en-US"/>
              <a:t> However, there is also a significant cost for them if they must modify 100% of their modus operandi for each campaign (eg, development of new automated tools, purchase of new kind of domains, new registrant addresses, new kind of hosting, etc). </a:t>
            </a:r>
          </a:p>
          <a:p>
            <a:pPr lvl="1" eaLnBrk="1" hangingPunct="1">
              <a:buFontTx/>
              <a:buChar char="•"/>
            </a:pPr>
            <a:r>
              <a:rPr lang="en-US"/>
              <a:t> we are also confident in the fact that this attribution method could be used to develop a sort of early warning system</a:t>
            </a:r>
          </a:p>
          <a:p>
            <a:pPr lvl="1" eaLnBrk="1" hangingPunct="1">
              <a:buFontTx/>
              <a:buChar char="•"/>
            </a:pPr>
            <a:r>
              <a:rPr lang="en-US"/>
              <a:t> ultimately, law enforcement could also take advantage of those results to help stopping emerging attacks or ongoing rogue campaigns</a:t>
            </a:r>
          </a:p>
          <a:p>
            <a:pPr lvl="1" eaLnBrk="1" hangingPunct="1">
              <a:buFontTx/>
              <a:buChar char="•"/>
            </a:pPr>
            <a:endParaRPr lang="en-US"/>
          </a:p>
        </p:txBody>
      </p:sp>
      <p:sp>
        <p:nvSpPr>
          <p:cNvPr id="50180" name="Slide Number Placeholder 3"/>
          <p:cNvSpPr txBox="1">
            <a:spLocks noGrp="1"/>
          </p:cNvSpPr>
          <p:nvPr/>
        </p:nvSpPr>
        <p:spPr bwMode="auto">
          <a:xfrm>
            <a:off x="4056063" y="9236075"/>
            <a:ext cx="3105150" cy="211138"/>
          </a:xfrm>
          <a:prstGeom prst="rect">
            <a:avLst/>
          </a:prstGeom>
          <a:noFill/>
          <a:ln w="9525">
            <a:noFill/>
            <a:miter lim="800000"/>
            <a:headEnd/>
            <a:tailEnd/>
          </a:ln>
        </p:spPr>
        <p:txBody>
          <a:bodyPr lIns="94910" tIns="47456" rIns="94910" bIns="47456" anchor="b">
            <a:prstTxWarp prst="textNoShape">
              <a:avLst/>
            </a:prstTxWarp>
          </a:bodyPr>
          <a:lstStyle/>
          <a:p>
            <a:pPr algn="r" defTabSz="931863"/>
            <a:fld id="{17C60768-1B52-6045-AC80-777E3B2A5CBC}" type="slidenum">
              <a:rPr lang="en-US" sz="1200" b="0" i="0">
                <a:solidFill>
                  <a:schemeClr val="tx1"/>
                </a:solidFill>
              </a:rPr>
              <a:pPr algn="r" defTabSz="931863"/>
              <a:t>25</a:t>
            </a:fld>
            <a:endParaRPr lang="en-US" sz="1200" b="0" i="0">
              <a:solidFill>
                <a:schemeClr val="tx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Rectangle 7"/>
          <p:cNvSpPr txBox="1">
            <a:spLocks noGrp="1" noChangeArrowheads="1"/>
          </p:cNvSpPr>
          <p:nvPr/>
        </p:nvSpPr>
        <p:spPr bwMode="auto">
          <a:xfrm>
            <a:off x="4057650" y="9236075"/>
            <a:ext cx="3103563" cy="211138"/>
          </a:xfrm>
          <a:prstGeom prst="rect">
            <a:avLst/>
          </a:prstGeom>
          <a:noFill/>
          <a:ln w="9525">
            <a:noFill/>
            <a:miter lim="800000"/>
            <a:headEnd/>
            <a:tailEnd/>
          </a:ln>
        </p:spPr>
        <p:txBody>
          <a:bodyPr lIns="94915" tIns="47457" rIns="94915" bIns="47457" anchor="b">
            <a:prstTxWarp prst="textNoShape">
              <a:avLst/>
            </a:prstTxWarp>
          </a:bodyPr>
          <a:lstStyle/>
          <a:p>
            <a:pPr algn="r"/>
            <a:fld id="{2A6A06E3-FCA6-2642-8CDF-EC6873971A6A}" type="slidenum">
              <a:rPr lang="en-US" sz="1200" b="0" i="0">
                <a:solidFill>
                  <a:schemeClr val="tx1"/>
                </a:solidFill>
              </a:rPr>
              <a:pPr algn="r"/>
              <a:t>26</a:t>
            </a:fld>
            <a:endParaRPr lang="en-US" sz="1200" b="0" i="0">
              <a:solidFill>
                <a:schemeClr val="tx1"/>
              </a:solidFill>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What data sources</a:t>
            </a:r>
            <a:endParaRPr lang="en-US" dirty="0"/>
          </a:p>
        </p:txBody>
      </p:sp>
      <p:sp>
        <p:nvSpPr>
          <p:cNvPr id="4" name="Slide Number Placeholder 3"/>
          <p:cNvSpPr>
            <a:spLocks noGrp="1"/>
          </p:cNvSpPr>
          <p:nvPr>
            <p:ph type="sldNum" sz="quarter" idx="10"/>
          </p:nvPr>
        </p:nvSpPr>
        <p:spPr/>
        <p:txBody>
          <a:bodyPr/>
          <a:lstStyle/>
          <a:p>
            <a:fld id="{0F9B910D-3728-A54D-8A72-EDE7AA81ED98}" type="slidenum">
              <a:rPr lang="en-US" smtClean="0"/>
              <a:pPr/>
              <a:t>31</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Flag download servers only, not</a:t>
            </a:r>
            <a:r>
              <a:rPr lang="en-US" baseline="0" dirty="0" smtClean="0"/>
              <a:t> hacked machines for drive by</a:t>
            </a:r>
          </a:p>
          <a:p>
            <a:r>
              <a:rPr lang="en-US" sz="1700" dirty="0" err="1" smtClean="0"/>
              <a:t>Phishtank</a:t>
            </a:r>
            <a:r>
              <a:rPr lang="en-US" sz="1700" dirty="0" smtClean="0"/>
              <a:t>: Filter out </a:t>
            </a:r>
            <a:r>
              <a:rPr lang="en-US" sz="1500" dirty="0" smtClean="0"/>
              <a:t>Compromised servers, Fast-flux hosts</a:t>
            </a:r>
          </a:p>
          <a:p>
            <a:r>
              <a:rPr lang="en-US" dirty="0" smtClean="0"/>
              <a:t>Spam</a:t>
            </a:r>
            <a:r>
              <a:rPr lang="en-US" baseline="0" dirty="0" smtClean="0"/>
              <a:t> – not related and, thus, not listed</a:t>
            </a:r>
            <a:endParaRPr lang="en-US" dirty="0"/>
          </a:p>
        </p:txBody>
      </p:sp>
      <p:sp>
        <p:nvSpPr>
          <p:cNvPr id="4" name="Slide Number Placeholder 3"/>
          <p:cNvSpPr>
            <a:spLocks noGrp="1"/>
          </p:cNvSpPr>
          <p:nvPr>
            <p:ph type="sldNum" sz="quarter" idx="10"/>
          </p:nvPr>
        </p:nvSpPr>
        <p:spPr/>
        <p:txBody>
          <a:bodyPr/>
          <a:lstStyle/>
          <a:p>
            <a:fld id="{0F9B910D-3728-A54D-8A72-EDE7AA81ED98}" type="slidenum">
              <a:rPr lang="en-US" smtClean="0"/>
              <a:pPr/>
              <a:t>34</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Talk about thresholds!!</a:t>
            </a:r>
            <a:endParaRPr lang="en-US" dirty="0"/>
          </a:p>
        </p:txBody>
      </p:sp>
      <p:sp>
        <p:nvSpPr>
          <p:cNvPr id="4" name="Slide Number Placeholder 3"/>
          <p:cNvSpPr>
            <a:spLocks noGrp="1"/>
          </p:cNvSpPr>
          <p:nvPr>
            <p:ph type="sldNum" sz="quarter" idx="10"/>
          </p:nvPr>
        </p:nvSpPr>
        <p:spPr/>
        <p:txBody>
          <a:bodyPr/>
          <a:lstStyle/>
          <a:p>
            <a:fld id="{0F9B910D-3728-A54D-8A72-EDE7AA81ED98}" type="slidenum">
              <a:rPr lang="en-US" smtClean="0"/>
              <a:pPr/>
              <a:t>35</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49147" eaLnBrk="1" hangingPunct="1">
              <a:lnSpc>
                <a:spcPct val="100000"/>
              </a:lnSpc>
              <a:spcBef>
                <a:spcPct val="30000"/>
              </a:spcBef>
              <a:spcAft>
                <a:spcPct val="0"/>
              </a:spcAft>
              <a:defRPr/>
            </a:pPr>
            <a:r>
              <a:rPr lang="en-US" dirty="0" smtClean="0"/>
              <a:t>Talk about thresholds!!</a:t>
            </a:r>
          </a:p>
          <a:p>
            <a:endParaRPr lang="en-US" dirty="0"/>
          </a:p>
        </p:txBody>
      </p:sp>
      <p:sp>
        <p:nvSpPr>
          <p:cNvPr id="4" name="Slide Number Placeholder 3"/>
          <p:cNvSpPr>
            <a:spLocks noGrp="1"/>
          </p:cNvSpPr>
          <p:nvPr>
            <p:ph type="sldNum" sz="quarter" idx="10"/>
          </p:nvPr>
        </p:nvSpPr>
        <p:spPr/>
        <p:txBody>
          <a:bodyPr/>
          <a:lstStyle/>
          <a:p>
            <a:fld id="{0F9B910D-3728-A54D-8A72-EDE7AA81ED98}" type="slidenum">
              <a:rPr lang="en-US" smtClean="0"/>
              <a:pPr/>
              <a:t>36</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900" dirty="0" smtClean="0"/>
              <a:t>Top 10 Rogue Networks (July 2009)</a:t>
            </a:r>
          </a:p>
          <a:p>
            <a:pPr lvl="1"/>
            <a:r>
              <a:rPr lang="en-US" sz="1700" dirty="0" smtClean="0"/>
              <a:t>IPNAP-ES - </a:t>
            </a:r>
            <a:r>
              <a:rPr lang="en-US" sz="1700" dirty="0" err="1" smtClean="0"/>
              <a:t>GigeNET</a:t>
            </a:r>
            <a:r>
              <a:rPr lang="en-US" sz="1700" dirty="0" smtClean="0"/>
              <a:t> – leader in IRC-based </a:t>
            </a:r>
            <a:r>
              <a:rPr lang="en-US" sz="1700" dirty="0" err="1" smtClean="0"/>
              <a:t>botnets</a:t>
            </a:r>
            <a:endParaRPr lang="en-US" sz="1700" dirty="0" smtClean="0"/>
          </a:p>
          <a:p>
            <a:pPr lvl="1"/>
            <a:r>
              <a:rPr lang="en-US" sz="1700" dirty="0" err="1" smtClean="0"/>
              <a:t>Novikov</a:t>
            </a:r>
            <a:r>
              <a:rPr lang="en-US" sz="1700" dirty="0" smtClean="0"/>
              <a:t> </a:t>
            </a:r>
            <a:r>
              <a:rPr lang="en-US" sz="1700" dirty="0" err="1" smtClean="0"/>
              <a:t>Aleksandr</a:t>
            </a:r>
            <a:r>
              <a:rPr lang="en-US" sz="1700" dirty="0" smtClean="0"/>
              <a:t> </a:t>
            </a:r>
            <a:r>
              <a:rPr lang="en-US" sz="1700" dirty="0" err="1" smtClean="0"/>
              <a:t>Leonidovich</a:t>
            </a:r>
            <a:r>
              <a:rPr lang="en-US" sz="1700" dirty="0" smtClean="0"/>
              <a:t> – </a:t>
            </a:r>
            <a:r>
              <a:rPr lang="en-US" sz="1700" dirty="0" err="1" smtClean="0"/>
              <a:t>Beladen</a:t>
            </a:r>
            <a:r>
              <a:rPr lang="en-US" sz="1700" dirty="0" smtClean="0"/>
              <a:t> drive-by-download campaign</a:t>
            </a:r>
          </a:p>
          <a:p>
            <a:pPr lvl="1"/>
            <a:r>
              <a:rPr lang="en-US" sz="1700" dirty="0" smtClean="0"/>
              <a:t>Petersburg Internet Network – Zeus </a:t>
            </a:r>
            <a:r>
              <a:rPr lang="en-US" sz="1700" dirty="0" err="1" smtClean="0"/>
              <a:t>botnet</a:t>
            </a:r>
            <a:r>
              <a:rPr lang="en-US" sz="1700" dirty="0" smtClean="0"/>
              <a:t> hosting</a:t>
            </a:r>
          </a:p>
          <a:p>
            <a:pPr lvl="1"/>
            <a:r>
              <a:rPr lang="en-US" sz="1700" dirty="0" smtClean="0"/>
              <a:t>Global Net Access – leader in hosting phishing pages</a:t>
            </a:r>
          </a:p>
          <a:p>
            <a:endParaRPr lang="en-US" sz="1900" dirty="0" smtClean="0"/>
          </a:p>
          <a:p>
            <a:endParaRPr lang="en-US" dirty="0"/>
          </a:p>
        </p:txBody>
      </p:sp>
      <p:sp>
        <p:nvSpPr>
          <p:cNvPr id="4" name="Slide Number Placeholder 3"/>
          <p:cNvSpPr>
            <a:spLocks noGrp="1"/>
          </p:cNvSpPr>
          <p:nvPr>
            <p:ph type="sldNum" sz="quarter" idx="10"/>
          </p:nvPr>
        </p:nvSpPr>
        <p:spPr/>
        <p:txBody>
          <a:bodyPr/>
          <a:lstStyle/>
          <a:p>
            <a:fld id="{0F9B910D-3728-A54D-8A72-EDE7AA81ED98}" type="slidenum">
              <a:rPr lang="en-US" smtClean="0"/>
              <a:pPr/>
              <a:t>38</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Rectangle 7"/>
          <p:cNvSpPr txBox="1">
            <a:spLocks noGrp="1" noChangeArrowheads="1"/>
          </p:cNvSpPr>
          <p:nvPr/>
        </p:nvSpPr>
        <p:spPr bwMode="auto">
          <a:xfrm>
            <a:off x="4057650" y="9236075"/>
            <a:ext cx="3103563" cy="211138"/>
          </a:xfrm>
          <a:prstGeom prst="rect">
            <a:avLst/>
          </a:prstGeom>
          <a:noFill/>
          <a:ln w="9525">
            <a:noFill/>
            <a:miter lim="800000"/>
            <a:headEnd/>
            <a:tailEnd/>
          </a:ln>
        </p:spPr>
        <p:txBody>
          <a:bodyPr lIns="94915" tIns="47457" rIns="94915" bIns="47457" anchor="b">
            <a:prstTxWarp prst="textNoShape">
              <a:avLst/>
            </a:prstTxWarp>
          </a:bodyPr>
          <a:lstStyle/>
          <a:p>
            <a:pPr algn="r"/>
            <a:fld id="{2A6A06E3-FCA6-2642-8CDF-EC6873971A6A}" type="slidenum">
              <a:rPr lang="en-US" sz="1200" b="0" i="0">
                <a:solidFill>
                  <a:schemeClr val="tx1"/>
                </a:solidFill>
              </a:rPr>
              <a:pPr algn="r"/>
              <a:t>3</a:t>
            </a:fld>
            <a:endParaRPr lang="en-US" sz="1200" b="0" i="0">
              <a:solidFill>
                <a:schemeClr val="tx1"/>
              </a:solidFill>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Blocklist</a:t>
            </a:r>
            <a:r>
              <a:rPr lang="en-US" dirty="0" smtClean="0"/>
              <a:t>!!</a:t>
            </a:r>
            <a:endParaRPr lang="en-US" dirty="0"/>
          </a:p>
        </p:txBody>
      </p:sp>
      <p:sp>
        <p:nvSpPr>
          <p:cNvPr id="4" name="Slide Number Placeholder 3"/>
          <p:cNvSpPr>
            <a:spLocks noGrp="1"/>
          </p:cNvSpPr>
          <p:nvPr>
            <p:ph type="sldNum" sz="quarter" idx="10"/>
          </p:nvPr>
        </p:nvSpPr>
        <p:spPr/>
        <p:txBody>
          <a:bodyPr/>
          <a:lstStyle/>
          <a:p>
            <a:fld id="{0F9B910D-3728-A54D-8A72-EDE7AA81ED98}" type="slidenum">
              <a:rPr lang="en-US" smtClean="0"/>
              <a:pPr/>
              <a:t>44</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Rectangle 7"/>
          <p:cNvSpPr txBox="1">
            <a:spLocks noGrp="1" noChangeArrowheads="1"/>
          </p:cNvSpPr>
          <p:nvPr/>
        </p:nvSpPr>
        <p:spPr bwMode="auto">
          <a:xfrm>
            <a:off x="4057650" y="9236075"/>
            <a:ext cx="3103563" cy="211138"/>
          </a:xfrm>
          <a:prstGeom prst="rect">
            <a:avLst/>
          </a:prstGeom>
          <a:noFill/>
          <a:ln w="9525">
            <a:noFill/>
            <a:miter lim="800000"/>
            <a:headEnd/>
            <a:tailEnd/>
          </a:ln>
        </p:spPr>
        <p:txBody>
          <a:bodyPr lIns="94915" tIns="47457" rIns="94915" bIns="47457" anchor="b">
            <a:prstTxWarp prst="textNoShape">
              <a:avLst/>
            </a:prstTxWarp>
          </a:bodyPr>
          <a:lstStyle/>
          <a:p>
            <a:pPr algn="r"/>
            <a:fld id="{2A6A06E3-FCA6-2642-8CDF-EC6873971A6A}" type="slidenum">
              <a:rPr lang="en-US" sz="1200" b="0" i="0">
                <a:solidFill>
                  <a:schemeClr val="tx1"/>
                </a:solidFill>
              </a:rPr>
              <a:pPr algn="r"/>
              <a:t>46</a:t>
            </a:fld>
            <a:endParaRPr lang="en-US" sz="1200" b="0" i="0">
              <a:solidFill>
                <a:schemeClr val="tx1"/>
              </a:solidFill>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49413" y="293688"/>
            <a:ext cx="3863975" cy="289877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B4B2C20-E8D8-4540-890B-22B24065A17E}" type="slidenum">
              <a:rPr lang="en-US" smtClean="0"/>
              <a:pPr/>
              <a:t>48</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49413" y="293688"/>
            <a:ext cx="3863975" cy="2898775"/>
          </a:xfrm>
        </p:spPr>
      </p:sp>
      <p:sp>
        <p:nvSpPr>
          <p:cNvPr id="3" name="Notes Placeholder 2"/>
          <p:cNvSpPr>
            <a:spLocks noGrp="1"/>
          </p:cNvSpPr>
          <p:nvPr>
            <p:ph type="body" idx="1"/>
          </p:nvPr>
        </p:nvSpPr>
        <p:spPr/>
        <p:txBody>
          <a:bodyPr>
            <a:normAutofit/>
          </a:bodyPr>
          <a:lstStyle/>
          <a:p>
            <a:r>
              <a:rPr lang="en-US" dirty="0" smtClean="0"/>
              <a:t>Before entering into the topic, we need some context. WOMBAT</a:t>
            </a:r>
            <a:r>
              <a:rPr lang="en-US" baseline="0" dirty="0" smtClean="0"/>
              <a:t> is a project funded by the European Commission within the 7</a:t>
            </a:r>
            <a:r>
              <a:rPr lang="en-US" baseline="30000" dirty="0" smtClean="0"/>
              <a:t>th</a:t>
            </a:r>
            <a:r>
              <a:rPr lang="en-US" baseline="0" dirty="0" smtClean="0"/>
              <a:t> Framework Program. It groups together research institutions and industrial partners in a joint effort to generate intelligence on the evolution of malicious activity</a:t>
            </a:r>
            <a:endParaRPr lang="en-US" dirty="0"/>
          </a:p>
        </p:txBody>
      </p:sp>
      <p:sp>
        <p:nvSpPr>
          <p:cNvPr id="4" name="Slide Number Placeholder 3"/>
          <p:cNvSpPr>
            <a:spLocks noGrp="1"/>
          </p:cNvSpPr>
          <p:nvPr>
            <p:ph type="sldNum" sz="quarter" idx="10"/>
          </p:nvPr>
        </p:nvSpPr>
        <p:spPr/>
        <p:txBody>
          <a:bodyPr/>
          <a:lstStyle/>
          <a:p>
            <a:fld id="{6B4B2C20-E8D8-4540-890B-22B24065A17E}" type="slidenum">
              <a:rPr lang="en-US" smtClean="0"/>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34818" name="Text Box 2"/>
          <p:cNvSpPr>
            <a:spLocks noGrp="1" noRot="1" noChangeAspect="1" noChangeArrowheads="1" noTextEdit="1"/>
          </p:cNvSpPr>
          <p:nvPr>
            <p:ph type="sldImg"/>
          </p:nvPr>
        </p:nvSpPr>
        <p:spPr>
          <a:xfrm>
            <a:off x="1062038" y="787400"/>
            <a:ext cx="5040312" cy="3779838"/>
          </a:xfrm>
          <a:ln/>
        </p:spPr>
      </p:sp>
      <p:sp>
        <p:nvSpPr>
          <p:cNvPr id="34819" name="Text Box 3"/>
          <p:cNvSpPr>
            <a:spLocks noGrp="1" noChangeArrowheads="1"/>
          </p:cNvSpPr>
          <p:nvPr>
            <p:ph type="body" idx="1"/>
          </p:nvPr>
        </p:nvSpPr>
        <p:spPr>
          <a:xfrm>
            <a:off x="955675" y="4803775"/>
            <a:ext cx="5251450" cy="4489450"/>
          </a:xfrm>
          <a:noFill/>
          <a:ln/>
        </p:spPr>
        <p:txBody>
          <a:bodyPr wrap="none" anchor="ct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9778" name="Slide Image Placeholder 1"/>
          <p:cNvSpPr>
            <a:spLocks noGrp="1" noRot="1" noChangeAspect="1" noTextEdit="1"/>
          </p:cNvSpPr>
          <p:nvPr>
            <p:ph type="sldImg"/>
          </p:nvPr>
        </p:nvSpPr>
        <p:spPr>
          <a:xfrm>
            <a:off x="1468438" y="381000"/>
            <a:ext cx="4224337" cy="3168650"/>
          </a:xfrm>
          <a:ln/>
        </p:spPr>
      </p:sp>
      <p:sp>
        <p:nvSpPr>
          <p:cNvPr id="459779" name="Notes Placeholder 2"/>
          <p:cNvSpPr>
            <a:spLocks noGrp="1"/>
          </p:cNvSpPr>
          <p:nvPr>
            <p:ph type="body" idx="1"/>
          </p:nvPr>
        </p:nvSpPr>
        <p:spPr>
          <a:xfrm>
            <a:off x="312739" y="3567114"/>
            <a:ext cx="6537325" cy="5551487"/>
          </a:xfrm>
          <a:noFill/>
          <a:ln/>
        </p:spPr>
        <p:txBody>
          <a:bodyPr lIns="94901" tIns="47451" rIns="94901" bIns="47451"/>
          <a:lstStyle/>
          <a:p>
            <a:pPr eaLnBrk="1" hangingPunct="1">
              <a:buFontTx/>
              <a:buChar char="•"/>
            </a:pPr>
            <a:r>
              <a:rPr lang="en-US" dirty="0"/>
              <a:t> Before going into the details of the WOMBAT attribution method we have used to analyze a data set related to Rogue SS, let’s sketch the general idea behind our method.</a:t>
            </a:r>
          </a:p>
          <a:p>
            <a:pPr eaLnBrk="1" hangingPunct="1">
              <a:buFontTx/>
              <a:buChar char="•"/>
            </a:pPr>
            <a:r>
              <a:rPr lang="en-US" dirty="0"/>
              <a:t> Everybody in his/her childhood has probably played to this kind of game, which consists in </a:t>
            </a:r>
            <a:r>
              <a:rPr lang="en-US" b="1" dirty="0"/>
              <a:t>“connecting the dots”</a:t>
            </a:r>
            <a:r>
              <a:rPr lang="en-US" dirty="0"/>
              <a:t> in order to (hopefully) expose the “big picture”.</a:t>
            </a:r>
          </a:p>
          <a:p>
            <a:pPr eaLnBrk="1" hangingPunct="1">
              <a:buFontTx/>
              <a:buChar char="•"/>
            </a:pPr>
            <a:r>
              <a:rPr lang="en-US" dirty="0"/>
              <a:t> What we try to do with our attribution method is no different: the dots can be seen here as the observable characteristics (=evidences) that we collect about threats or attacks in the Internet, and consequently, by connecting those dots in a meaningful way, we hope to obtain a better idea of the underlying phenomena that has caused the things we have observed.</a:t>
            </a:r>
          </a:p>
          <a:p>
            <a:pPr eaLnBrk="1" hangingPunct="1">
              <a:buFontTx/>
              <a:buChar char="•"/>
            </a:pPr>
            <a:r>
              <a:rPr lang="en-US" dirty="0"/>
              <a:t> However, in the </a:t>
            </a:r>
            <a:r>
              <a:rPr lang="en-US" b="1" dirty="0"/>
              <a:t>real-world</a:t>
            </a:r>
            <a:r>
              <a:rPr lang="en-US" dirty="0"/>
              <a:t>, it is obviously a bit more difficult since, most of the time, </a:t>
            </a:r>
            <a:r>
              <a:rPr lang="en-US" b="1" dirty="0"/>
              <a:t>how to connect the dots</a:t>
            </a:r>
            <a:r>
              <a:rPr lang="en-US" dirty="0"/>
              <a:t> does not appear so clearly… (i.e., you don’t a priori have the numbering information that appear on the picture on the left).</a:t>
            </a:r>
          </a:p>
          <a:p>
            <a:pPr eaLnBrk="1" hangingPunct="1">
              <a:buFontTx/>
              <a:buChar char="•"/>
            </a:pPr>
            <a:r>
              <a:rPr lang="en-US" dirty="0"/>
              <a:t> So, similarly to experts in criminal investigations (</a:t>
            </a:r>
            <a:r>
              <a:rPr lang="en-US" dirty="0" err="1"/>
              <a:t>eg</a:t>
            </a:r>
            <a:r>
              <a:rPr lang="en-US" dirty="0"/>
              <a:t>, CSI), our attribution method aims at revealing these unobvious relationships, so that the root cause of the phenomena (or the author responsible for it) can be identified more easily.</a:t>
            </a:r>
          </a:p>
          <a:p>
            <a:pPr eaLnBrk="1" hangingPunct="1"/>
            <a:endParaRPr lang="en-US" dirty="0"/>
          </a:p>
        </p:txBody>
      </p:sp>
      <p:sp>
        <p:nvSpPr>
          <p:cNvPr id="459780" name="Slide Number Placeholder 3"/>
          <p:cNvSpPr txBox="1">
            <a:spLocks noGrp="1"/>
          </p:cNvSpPr>
          <p:nvPr/>
        </p:nvSpPr>
        <p:spPr bwMode="auto">
          <a:xfrm>
            <a:off x="4056063" y="9236075"/>
            <a:ext cx="3105150" cy="211138"/>
          </a:xfrm>
          <a:prstGeom prst="rect">
            <a:avLst/>
          </a:prstGeom>
          <a:noFill/>
          <a:ln w="9525">
            <a:noFill/>
            <a:miter lim="800000"/>
            <a:headEnd/>
            <a:tailEnd/>
          </a:ln>
        </p:spPr>
        <p:txBody>
          <a:bodyPr lIns="94901" tIns="47451" rIns="94901" bIns="47451" anchor="b">
            <a:prstTxWarp prst="textNoShape">
              <a:avLst/>
            </a:prstTxWarp>
          </a:bodyPr>
          <a:lstStyle/>
          <a:p>
            <a:pPr algn="r" defTabSz="931775"/>
            <a:fld id="{A24E17D8-A7C2-C249-9800-2DE95C96C84A}" type="slidenum">
              <a:rPr lang="en-US" sz="1200"/>
              <a:pPr algn="r" defTabSz="931775"/>
              <a:t>6</a:t>
            </a:fld>
            <a:endParaRPr lang="en-US" sz="1200"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we go back to our initial “WOMBAT</a:t>
            </a:r>
            <a:r>
              <a:rPr lang="en-US" baseline="0" dirty="0" smtClean="0"/>
              <a:t> circle”, generating the dots ultimately is associated to the collection of data, through the development of new sensors (SGNET and HARMUR are the twos maintained/developed by Symantec in the context of WOMBAT) and the generation of metadata, and the sharing of metadata through the research community. For the latter purpose, the WOMBAT project has developed a “WOMBAT API” or WAPI.</a:t>
            </a:r>
          </a:p>
          <a:p>
            <a:endParaRPr lang="en-US" baseline="0" dirty="0" smtClean="0"/>
          </a:p>
          <a:p>
            <a:r>
              <a:rPr lang="en-US" baseline="0" dirty="0" smtClean="0"/>
              <a:t>WAPI provides a set of SOAP primitives that allow clients to make “questions” to different security datasets using a uniform language. It is currently implemented in all the WAPI datasets and allows a security analyst to easily aggregate information from the different datasets in a scriptable way (we offer a python interface)</a:t>
            </a:r>
            <a:endParaRPr lang="en-US" dirty="0"/>
          </a:p>
        </p:txBody>
      </p:sp>
      <p:sp>
        <p:nvSpPr>
          <p:cNvPr id="4" name="Slide Number Placeholder 3"/>
          <p:cNvSpPr>
            <a:spLocks noGrp="1"/>
          </p:cNvSpPr>
          <p:nvPr>
            <p:ph type="sldNum" sz="quarter" idx="10"/>
          </p:nvPr>
        </p:nvSpPr>
        <p:spPr/>
        <p:txBody>
          <a:bodyPr/>
          <a:lstStyle/>
          <a:p>
            <a:pPr>
              <a:defRPr/>
            </a:pPr>
            <a:fld id="{CEA96130-80FE-450A-9D6E-2375B464A403}" type="slidenum">
              <a:rPr lang="en-US" smtClean="0"/>
              <a:pPr>
                <a:defRPr/>
              </a:pPr>
              <a:t>7</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p:spPr>
        <p:txBody>
          <a:bodyPr/>
          <a:lstStyle/>
          <a:p>
            <a:pPr eaLnBrk="1" hangingPunct="1"/>
            <a:r>
              <a:rPr lang="en-US"/>
              <a:t>Our framework is composed of three main blocks.</a:t>
            </a:r>
          </a:p>
        </p:txBody>
      </p:sp>
      <p:sp>
        <p:nvSpPr>
          <p:cNvPr id="36868" name="Slide Number Placeholder 3"/>
          <p:cNvSpPr txBox="1">
            <a:spLocks noGrp="1"/>
          </p:cNvSpPr>
          <p:nvPr/>
        </p:nvSpPr>
        <p:spPr bwMode="auto">
          <a:xfrm>
            <a:off x="4057650" y="9236075"/>
            <a:ext cx="3103563" cy="211138"/>
          </a:xfrm>
          <a:prstGeom prst="rect">
            <a:avLst/>
          </a:prstGeom>
          <a:noFill/>
          <a:ln w="9525">
            <a:noFill/>
            <a:miter lim="800000"/>
            <a:headEnd/>
            <a:tailEnd/>
          </a:ln>
        </p:spPr>
        <p:txBody>
          <a:bodyPr lIns="94915" tIns="47457" rIns="94915" bIns="47457" anchor="b">
            <a:prstTxWarp prst="textNoShape">
              <a:avLst/>
            </a:prstTxWarp>
          </a:bodyPr>
          <a:lstStyle/>
          <a:p>
            <a:pPr algn="r"/>
            <a:fld id="{8ADBD1B7-8671-8045-B4C9-25457C54AC34}" type="slidenum">
              <a:rPr lang="en-US" sz="1200" b="0" i="0">
                <a:solidFill>
                  <a:schemeClr val="tx1"/>
                </a:solidFill>
              </a:rPr>
              <a:pPr algn="r"/>
              <a:t>8</a:t>
            </a:fld>
            <a:endParaRPr lang="en-US" sz="1200" b="0" i="0">
              <a:solidFill>
                <a:schemeClr val="tx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Rectangle 7"/>
          <p:cNvSpPr txBox="1">
            <a:spLocks noGrp="1" noChangeArrowheads="1"/>
          </p:cNvSpPr>
          <p:nvPr/>
        </p:nvSpPr>
        <p:spPr bwMode="auto">
          <a:xfrm>
            <a:off x="4057650" y="9236075"/>
            <a:ext cx="3103563" cy="211138"/>
          </a:xfrm>
          <a:prstGeom prst="rect">
            <a:avLst/>
          </a:prstGeom>
          <a:noFill/>
          <a:ln w="9525">
            <a:noFill/>
            <a:miter lim="800000"/>
            <a:headEnd/>
            <a:tailEnd/>
          </a:ln>
        </p:spPr>
        <p:txBody>
          <a:bodyPr lIns="94915" tIns="47457" rIns="94915" bIns="47457" anchor="b">
            <a:prstTxWarp prst="textNoShape">
              <a:avLst/>
            </a:prstTxWarp>
          </a:bodyPr>
          <a:lstStyle/>
          <a:p>
            <a:pPr algn="r"/>
            <a:fld id="{2A6A06E3-FCA6-2642-8CDF-EC6873971A6A}" type="slidenum">
              <a:rPr lang="en-US" sz="1200" b="0" i="0">
                <a:solidFill>
                  <a:schemeClr val="tx1"/>
                </a:solidFill>
              </a:rPr>
              <a:pPr algn="r"/>
              <a:t>9</a:t>
            </a:fld>
            <a:endParaRPr lang="en-US" sz="1200" b="0" i="0">
              <a:solidFill>
                <a:schemeClr val="tx1"/>
              </a:solidFill>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49413" y="293688"/>
            <a:ext cx="3863975" cy="2898775"/>
          </a:xfrm>
        </p:spPr>
      </p:sp>
      <p:sp>
        <p:nvSpPr>
          <p:cNvPr id="3" name="Notes Placeholder 2"/>
          <p:cNvSpPr>
            <a:spLocks noGrp="1"/>
          </p:cNvSpPr>
          <p:nvPr>
            <p:ph type="body" idx="1"/>
          </p:nvPr>
        </p:nvSpPr>
        <p:spPr/>
        <p:txBody>
          <a:bodyPr>
            <a:normAutofit/>
          </a:bodyPr>
          <a:lstStyle/>
          <a:p>
            <a:r>
              <a:rPr lang="en-US" dirty="0" smtClean="0"/>
              <a:t>The</a:t>
            </a:r>
            <a:r>
              <a:rPr lang="en-US" baseline="0" dirty="0" smtClean="0"/>
              <a:t> generation of the dataset thus consists in three main phases, that address the previously mentioned challenges.</a:t>
            </a:r>
          </a:p>
          <a:p>
            <a:endParaRPr lang="en-US" baseline="0" dirty="0" smtClean="0"/>
          </a:p>
          <a:p>
            <a:r>
              <a:rPr lang="en-US" baseline="0" dirty="0" smtClean="0"/>
              <a:t>Notice: </a:t>
            </a:r>
            <a:r>
              <a:rPr lang="en-US" baseline="0" dirty="0" err="1" smtClean="0"/>
              <a:t>robtex.com</a:t>
            </a:r>
            <a:r>
              <a:rPr lang="en-US" baseline="0" dirty="0" smtClean="0"/>
              <a:t> is a public service offering passive DNS listing, basically </a:t>
            </a:r>
            <a:r>
              <a:rPr lang="en-US" baseline="0" dirty="0" err="1" smtClean="0"/>
              <a:t>traccking</a:t>
            </a:r>
            <a:r>
              <a:rPr lang="en-US" baseline="0" dirty="0" smtClean="0"/>
              <a:t> IP-name associations and allowing to retrieve all the domains associated to an IP (much more than simple reverse resolution). This has allowed us to enrich the dataset with all the domains hosted on the same servers (being them malicious or not)</a:t>
            </a:r>
            <a:endParaRPr lang="en-US" dirty="0"/>
          </a:p>
        </p:txBody>
      </p:sp>
      <p:sp>
        <p:nvSpPr>
          <p:cNvPr id="4" name="Slide Number Placeholder 3"/>
          <p:cNvSpPr>
            <a:spLocks noGrp="1"/>
          </p:cNvSpPr>
          <p:nvPr>
            <p:ph type="sldNum" sz="quarter" idx="10"/>
          </p:nvPr>
        </p:nvSpPr>
        <p:spPr/>
        <p:txBody>
          <a:bodyPr/>
          <a:lstStyle/>
          <a:p>
            <a:pPr>
              <a:defRPr/>
            </a:pPr>
            <a:fld id="{CEA96130-80FE-450A-9D6E-2375B464A403}" type="slidenum">
              <a:rPr lang="en-US" smtClean="0"/>
              <a:pPr>
                <a:defRPr/>
              </a:pPr>
              <a:t>19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oleObject" Target="../embeddings/oleObject1.bin"/><Relationship Id="rId5" Type="http://schemas.openxmlformats.org/officeDocument/2006/relationships/image" Target="../media/image4.jpeg"/><Relationship Id="rId1" Type="http://schemas.openxmlformats.org/officeDocument/2006/relationships/vmlDrawing" Target="../drawings/vmlDrawing1.vml"/><Relationship Id="rId2"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nl-BE"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BE" smtClean="0"/>
              <a:t>Click to edit Master subtitle style</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D0B5F0FD-F17E-654E-BBB7-18FB0D13215E}" type="slidenum">
              <a:rPr lang="en-US"/>
              <a:pPr>
                <a:defRPr/>
              </a:pPr>
              <a:t>‹#›</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BruCON 2010, Brussels, Belgium,  Sep 24, 2010</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9380E74E-903B-D347-9808-7040CA203D73}" type="slidenum">
              <a:rPr lang="en-US"/>
              <a:pPr>
                <a:defRPr/>
              </a:pPr>
              <a:t>‹#›</a:t>
            </a:fld>
            <a:endParaRPr lang="en-US"/>
          </a:p>
        </p:txBody>
      </p:sp>
      <p:sp>
        <p:nvSpPr>
          <p:cNvPr id="6" name="Rectangle 5"/>
          <p:cNvSpPr>
            <a:spLocks noGrp="1" noChangeArrowheads="1"/>
          </p:cNvSpPr>
          <p:nvPr>
            <p:ph type="ftr" sz="quarter" idx="11"/>
          </p:nvPr>
        </p:nvSpPr>
        <p:spPr>
          <a:xfrm>
            <a:off x="5280025" y="6681044"/>
            <a:ext cx="3475038" cy="153888"/>
          </a:xfrm>
          <a:ln/>
        </p:spPr>
        <p:txBody>
          <a:bodyPr/>
          <a:lstStyle>
            <a:lvl1pPr>
              <a:defRPr/>
            </a:lvl1pPr>
          </a:lstStyle>
          <a:p>
            <a:pPr>
              <a:defRPr/>
            </a:pPr>
            <a:r>
              <a:rPr lang="en-US" smtClean="0"/>
              <a:t>BruCON 2010, Brussels, Belgium,  Sep 24, 2010</a:t>
            </a:r>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5425" y="155575"/>
            <a:ext cx="2190750" cy="6235700"/>
          </a:xfrm>
        </p:spPr>
        <p:txBody>
          <a:bodyPr vert="eaVert"/>
          <a:lstStyle/>
          <a:p>
            <a:r>
              <a:rPr lang="nl-BE" smtClean="0"/>
              <a:t>Click to edit Master title style</a:t>
            </a:r>
            <a:endParaRPr lang="en-US"/>
          </a:p>
        </p:txBody>
      </p:sp>
      <p:sp>
        <p:nvSpPr>
          <p:cNvPr id="3" name="Vertical Text Placeholder 2"/>
          <p:cNvSpPr>
            <a:spLocks noGrp="1"/>
          </p:cNvSpPr>
          <p:nvPr>
            <p:ph type="body" orient="vert" idx="1"/>
          </p:nvPr>
        </p:nvSpPr>
        <p:spPr>
          <a:xfrm>
            <a:off x="0" y="155575"/>
            <a:ext cx="6423025" cy="6235700"/>
          </a:xfrm>
        </p:spPr>
        <p:txBody>
          <a:bodyPr vert="eaVert"/>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78312447-9C63-EE49-8894-429CA92219F3}" type="slidenum">
              <a:rPr lang="en-US"/>
              <a:pPr>
                <a:defRPr/>
              </a:pPr>
              <a:t>‹#›</a:t>
            </a:fld>
            <a:endParaRPr lang="en-US"/>
          </a:p>
        </p:txBody>
      </p:sp>
      <p:sp>
        <p:nvSpPr>
          <p:cNvPr id="6" name="Rectangle 5"/>
          <p:cNvSpPr>
            <a:spLocks noGrp="1" noChangeArrowheads="1"/>
          </p:cNvSpPr>
          <p:nvPr>
            <p:ph type="ftr" sz="quarter" idx="11"/>
          </p:nvPr>
        </p:nvSpPr>
        <p:spPr>
          <a:xfrm>
            <a:off x="5280025" y="6681044"/>
            <a:ext cx="3475038" cy="153888"/>
          </a:xfrm>
          <a:ln/>
        </p:spPr>
        <p:txBody>
          <a:bodyPr/>
          <a:lstStyle>
            <a:lvl1pPr>
              <a:defRPr/>
            </a:lvl1pPr>
          </a:lstStyle>
          <a:p>
            <a:pPr>
              <a:defRPr/>
            </a:pPr>
            <a:r>
              <a:rPr lang="en-US" smtClean="0"/>
              <a:t>BruCON 2010, Brussels, Belgium,  Sep 24, 2010</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23925" y="155575"/>
            <a:ext cx="6149975" cy="946150"/>
          </a:xfrm>
        </p:spPr>
        <p:txBody>
          <a:bodyPr/>
          <a:lstStyle/>
          <a:p>
            <a:r>
              <a:rPr lang="nl-BE" smtClean="0"/>
              <a:t>Click to edit Master title style</a:t>
            </a:r>
            <a:endParaRPr lang="en-US"/>
          </a:p>
        </p:txBody>
      </p:sp>
      <p:sp>
        <p:nvSpPr>
          <p:cNvPr id="3" name="Text Placeholder 2"/>
          <p:cNvSpPr>
            <a:spLocks noGrp="1"/>
          </p:cNvSpPr>
          <p:nvPr>
            <p:ph type="body" sz="half" idx="1"/>
          </p:nvPr>
        </p:nvSpPr>
        <p:spPr>
          <a:xfrm>
            <a:off x="0" y="1300163"/>
            <a:ext cx="4306888" cy="5091112"/>
          </a:xfrm>
        </p:spPr>
        <p:txBody>
          <a:body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4" name="Content Placeholder 3"/>
          <p:cNvSpPr>
            <a:spLocks noGrp="1"/>
          </p:cNvSpPr>
          <p:nvPr>
            <p:ph sz="half" idx="2"/>
          </p:nvPr>
        </p:nvSpPr>
        <p:spPr>
          <a:xfrm>
            <a:off x="4459288" y="1300163"/>
            <a:ext cx="4306887" cy="5091112"/>
          </a:xfrm>
        </p:spPr>
        <p:txBody>
          <a:body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213671B6-EC84-4F4B-9505-63F9F6F38A66}" type="slidenum">
              <a:rPr lang="en-US"/>
              <a:pPr>
                <a:defRPr/>
              </a:pPr>
              <a:t>‹#›</a:t>
            </a:fld>
            <a:endParaRPr lang="en-US"/>
          </a:p>
        </p:txBody>
      </p:sp>
      <p:sp>
        <p:nvSpPr>
          <p:cNvPr id="7" name="Rectangle 5"/>
          <p:cNvSpPr>
            <a:spLocks noGrp="1" noChangeArrowheads="1"/>
          </p:cNvSpPr>
          <p:nvPr>
            <p:ph type="ftr" sz="quarter" idx="11"/>
          </p:nvPr>
        </p:nvSpPr>
        <p:spPr>
          <a:xfrm>
            <a:off x="5280025" y="6681044"/>
            <a:ext cx="3475038" cy="153888"/>
          </a:xfrm>
          <a:ln/>
        </p:spPr>
        <p:txBody>
          <a:bodyPr/>
          <a:lstStyle>
            <a:lvl1pPr>
              <a:defRPr/>
            </a:lvl1pPr>
          </a:lstStyle>
          <a:p>
            <a:pPr>
              <a:defRPr/>
            </a:pPr>
            <a:r>
              <a:rPr lang="en-US" smtClean="0"/>
              <a:t>BruCON 2010, Brussels, Belgium,  Sep 24, 2010</a:t>
            </a:r>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grpSp>
        <p:nvGrpSpPr>
          <p:cNvPr id="5" name="Group 52"/>
          <p:cNvGrpSpPr>
            <a:grpSpLocks/>
          </p:cNvGrpSpPr>
          <p:nvPr userDrawn="1"/>
        </p:nvGrpSpPr>
        <p:grpSpPr bwMode="auto">
          <a:xfrm>
            <a:off x="-3175" y="0"/>
            <a:ext cx="9147175" cy="6858000"/>
            <a:chOff x="-2" y="0"/>
            <a:chExt cx="5762" cy="4320"/>
          </a:xfrm>
        </p:grpSpPr>
        <p:grpSp>
          <p:nvGrpSpPr>
            <p:cNvPr id="7" name="Group 51"/>
            <p:cNvGrpSpPr>
              <a:grpSpLocks/>
            </p:cNvGrpSpPr>
            <p:nvPr userDrawn="1"/>
          </p:nvGrpSpPr>
          <p:grpSpPr bwMode="auto">
            <a:xfrm>
              <a:off x="-2" y="0"/>
              <a:ext cx="1136" cy="4320"/>
              <a:chOff x="-2" y="0"/>
              <a:chExt cx="1136" cy="4320"/>
            </a:xfrm>
          </p:grpSpPr>
          <p:pic>
            <p:nvPicPr>
              <p:cNvPr id="15" name="Picture 45" descr="TitleMaster-SideBar_252x960"/>
              <p:cNvPicPr>
                <a:picLocks noChangeAspect="1" noChangeArrowheads="1"/>
              </p:cNvPicPr>
              <p:nvPr userDrawn="1"/>
            </p:nvPicPr>
            <p:blipFill>
              <a:blip r:embed="rId3"/>
              <a:srcRect b="58"/>
              <a:stretch>
                <a:fillRect/>
              </a:stretch>
            </p:blipFill>
            <p:spPr bwMode="gray">
              <a:xfrm>
                <a:off x="0" y="0"/>
                <a:ext cx="1134" cy="2505"/>
              </a:xfrm>
              <a:prstGeom prst="rect">
                <a:avLst/>
              </a:prstGeom>
              <a:noFill/>
              <a:ln w="9525">
                <a:noFill/>
                <a:miter lim="800000"/>
                <a:headEnd/>
                <a:tailEnd/>
              </a:ln>
            </p:spPr>
          </p:pic>
          <p:sp>
            <p:nvSpPr>
              <p:cNvPr id="12" name="Line 14"/>
              <p:cNvSpPr>
                <a:spLocks noChangeShapeType="1"/>
              </p:cNvSpPr>
              <p:nvPr userDrawn="1"/>
            </p:nvSpPr>
            <p:spPr bwMode="gray">
              <a:xfrm>
                <a:off x="1130" y="0"/>
                <a:ext cx="0" cy="4320"/>
              </a:xfrm>
              <a:prstGeom prst="line">
                <a:avLst/>
              </a:prstGeom>
              <a:noFill/>
              <a:ln w="15875">
                <a:solidFill>
                  <a:srgbClr val="B9C9D7"/>
                </a:solidFill>
                <a:round/>
                <a:headEnd/>
                <a:tailEnd/>
              </a:ln>
              <a:effectLst/>
            </p:spPr>
            <p:txBody>
              <a:bodyPr/>
              <a:lstStyle/>
              <a:p>
                <a:pPr>
                  <a:defRPr/>
                </a:pPr>
                <a:endParaRPr lang="en-US" sz="2400" b="0" i="0">
                  <a:solidFill>
                    <a:schemeClr val="tx1"/>
                  </a:solidFill>
                  <a:ea typeface="+mn-ea"/>
                  <a:cs typeface="+mn-cs"/>
                </a:endParaRPr>
              </a:p>
            </p:txBody>
          </p:sp>
          <p:graphicFrame>
            <p:nvGraphicFramePr>
              <p:cNvPr id="13" name="Object 47"/>
              <p:cNvGraphicFramePr>
                <a:graphicFrameLocks noChangeAspect="1"/>
              </p:cNvGraphicFramePr>
              <p:nvPr/>
            </p:nvGraphicFramePr>
            <p:xfrm>
              <a:off x="-2" y="2505"/>
              <a:ext cx="1136" cy="1815"/>
            </p:xfrm>
            <a:graphic>
              <a:graphicData uri="http://schemas.openxmlformats.org/presentationml/2006/ole">
                <p:oleObj spid="_x0000_s71682" name="Image" r:id="rId4" imgW="2400000" imgH="3834921" progId="">
                  <p:embed/>
                </p:oleObj>
              </a:graphicData>
            </a:graphic>
          </p:graphicFrame>
        </p:grpSp>
        <p:grpSp>
          <p:nvGrpSpPr>
            <p:cNvPr id="8" name="Group 15"/>
            <p:cNvGrpSpPr>
              <a:grpSpLocks/>
            </p:cNvGrpSpPr>
            <p:nvPr userDrawn="1"/>
          </p:nvGrpSpPr>
          <p:grpSpPr bwMode="auto">
            <a:xfrm>
              <a:off x="0" y="2505"/>
              <a:ext cx="5760" cy="0"/>
              <a:chOff x="0" y="2505"/>
              <a:chExt cx="5760" cy="0"/>
            </a:xfrm>
          </p:grpSpPr>
          <p:sp>
            <p:nvSpPr>
              <p:cNvPr id="9" name="Line 16"/>
              <p:cNvSpPr>
                <a:spLocks noChangeShapeType="1"/>
              </p:cNvSpPr>
              <p:nvPr userDrawn="1"/>
            </p:nvSpPr>
            <p:spPr bwMode="gray">
              <a:xfrm>
                <a:off x="1130" y="2505"/>
                <a:ext cx="4630" cy="0"/>
              </a:xfrm>
              <a:prstGeom prst="line">
                <a:avLst/>
              </a:prstGeom>
              <a:noFill/>
              <a:ln w="15875">
                <a:solidFill>
                  <a:srgbClr val="99B1C5"/>
                </a:solidFill>
                <a:round/>
                <a:headEnd/>
                <a:tailEnd/>
              </a:ln>
              <a:effectLst/>
            </p:spPr>
            <p:txBody>
              <a:bodyPr/>
              <a:lstStyle/>
              <a:p>
                <a:pPr>
                  <a:defRPr/>
                </a:pPr>
                <a:endParaRPr lang="en-US" sz="2400" b="0" i="0">
                  <a:solidFill>
                    <a:schemeClr val="tx1"/>
                  </a:solidFill>
                  <a:ea typeface="+mn-ea"/>
                  <a:cs typeface="+mn-cs"/>
                </a:endParaRPr>
              </a:p>
            </p:txBody>
          </p:sp>
          <p:sp>
            <p:nvSpPr>
              <p:cNvPr id="10" name="Line 17"/>
              <p:cNvSpPr>
                <a:spLocks noChangeShapeType="1"/>
              </p:cNvSpPr>
              <p:nvPr userDrawn="1"/>
            </p:nvSpPr>
            <p:spPr bwMode="gray">
              <a:xfrm>
                <a:off x="0" y="2505"/>
                <a:ext cx="1134" cy="0"/>
              </a:xfrm>
              <a:prstGeom prst="line">
                <a:avLst/>
              </a:prstGeom>
              <a:noFill/>
              <a:ln w="15875">
                <a:solidFill>
                  <a:srgbClr val="D2DCE6"/>
                </a:solidFill>
                <a:round/>
                <a:headEnd/>
                <a:tailEnd/>
              </a:ln>
              <a:effectLst/>
            </p:spPr>
            <p:txBody>
              <a:bodyPr/>
              <a:lstStyle/>
              <a:p>
                <a:pPr>
                  <a:defRPr/>
                </a:pPr>
                <a:endParaRPr lang="en-US" sz="2400" b="0" i="0">
                  <a:solidFill>
                    <a:schemeClr val="tx1"/>
                  </a:solidFill>
                  <a:ea typeface="+mn-ea"/>
                  <a:cs typeface="+mn-cs"/>
                </a:endParaRPr>
              </a:p>
            </p:txBody>
          </p:sp>
        </p:grpSp>
      </p:grpSp>
      <p:sp>
        <p:nvSpPr>
          <p:cNvPr id="3075" name="Rectangle 3"/>
          <p:cNvSpPr>
            <a:spLocks noGrp="1" noChangeArrowheads="1"/>
          </p:cNvSpPr>
          <p:nvPr>
            <p:ph type="ctrTitle"/>
          </p:nvPr>
        </p:nvSpPr>
        <p:spPr bwMode="gray">
          <a:xfrm>
            <a:off x="2097088" y="517525"/>
            <a:ext cx="6746875" cy="914400"/>
          </a:xfrm>
        </p:spPr>
        <p:txBody>
          <a:bodyPr/>
          <a:lstStyle>
            <a:lvl1pPr>
              <a:defRPr>
                <a:solidFill>
                  <a:schemeClr val="tx1"/>
                </a:solidFill>
              </a:defRPr>
            </a:lvl1pPr>
          </a:lstStyle>
          <a:p>
            <a:r>
              <a:rPr lang="en-US" dirty="0"/>
              <a:t>Click to edit Master title style</a:t>
            </a:r>
          </a:p>
        </p:txBody>
      </p:sp>
      <p:sp>
        <p:nvSpPr>
          <p:cNvPr id="3076" name="Rectangle 4"/>
          <p:cNvSpPr>
            <a:spLocks noGrp="1" noChangeArrowheads="1"/>
          </p:cNvSpPr>
          <p:nvPr>
            <p:ph type="subTitle" idx="1"/>
          </p:nvPr>
        </p:nvSpPr>
        <p:spPr bwMode="gray">
          <a:xfrm>
            <a:off x="2122488" y="5087938"/>
            <a:ext cx="6746875" cy="890587"/>
          </a:xfrm>
        </p:spPr>
        <p:txBody>
          <a:bodyPr anchor="ctr"/>
          <a:lstStyle>
            <a:lvl1pPr marL="0" indent="0">
              <a:buFontTx/>
              <a:buNone/>
              <a:defRPr sz="1900"/>
            </a:lvl1pPr>
          </a:lstStyle>
          <a:p>
            <a:r>
              <a:rPr lang="en-US"/>
              <a:t>Click to edit Master subtitle style</a:t>
            </a:r>
          </a:p>
        </p:txBody>
      </p:sp>
      <p:pic>
        <p:nvPicPr>
          <p:cNvPr id="17" name="Picture 16" descr="logo_wombat_small.jpg"/>
          <p:cNvPicPr>
            <a:picLocks noChangeAspect="1"/>
          </p:cNvPicPr>
          <p:nvPr userDrawn="1"/>
        </p:nvPicPr>
        <p:blipFill>
          <a:blip r:embed="rId5"/>
          <a:stretch>
            <a:fillRect/>
          </a:stretch>
        </p:blipFill>
        <p:spPr>
          <a:xfrm>
            <a:off x="3779538" y="1701355"/>
            <a:ext cx="3180062" cy="2273745"/>
          </a:xfrm>
          <a:prstGeom prst="roundRect">
            <a:avLst/>
          </a:prstGeom>
          <a:solidFill>
            <a:schemeClr val="bg1"/>
          </a:solidFill>
          <a:ln>
            <a:solidFill>
              <a:schemeClr val="bg1"/>
            </a:solidFill>
          </a:ln>
          <a:effectLst>
            <a:reflection stA="50000" endPos="75000" dist="12700" dir="5400000" sy="-100000" algn="bl" rotWithShape="0"/>
          </a:effectLst>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en-US"/>
          </a:p>
        </p:txBody>
      </p:sp>
      <p:sp>
        <p:nvSpPr>
          <p:cNvPr id="3" name="Content Placeholder 2"/>
          <p:cNvSpPr>
            <a:spLocks noGrp="1"/>
          </p:cNvSpPr>
          <p:nvPr>
            <p:ph idx="1"/>
          </p:nvPr>
        </p:nvSpPr>
        <p:spPr/>
        <p:txBody>
          <a:body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EEC2AA59-E69F-E941-9B22-B0BDCC910391}" type="slidenum">
              <a:rPr lang="en-US"/>
              <a:pPr>
                <a:defRPr/>
              </a:pPr>
              <a:t>‹#›</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BruCON 2010, Brussels, Belgium,  Sep 24, 2010</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nl-BE"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BE"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30F5FCB4-CA9B-6A4E-9975-92DE8BAE6417}" type="slidenum">
              <a:rPr lang="en-US"/>
              <a:pPr>
                <a:defRPr/>
              </a:pPr>
              <a:t>‹#›</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BruCON 2010, Brussels, Belgium,  Sep 24, 2010</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en-US"/>
          </a:p>
        </p:txBody>
      </p:sp>
      <p:sp>
        <p:nvSpPr>
          <p:cNvPr id="3" name="Content Placeholder 2"/>
          <p:cNvSpPr>
            <a:spLocks noGrp="1"/>
          </p:cNvSpPr>
          <p:nvPr>
            <p:ph sz="half" idx="1"/>
          </p:nvPr>
        </p:nvSpPr>
        <p:spPr>
          <a:xfrm>
            <a:off x="0" y="1300163"/>
            <a:ext cx="4306888" cy="50911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4" name="Content Placeholder 3"/>
          <p:cNvSpPr>
            <a:spLocks noGrp="1"/>
          </p:cNvSpPr>
          <p:nvPr>
            <p:ph sz="half" idx="2"/>
          </p:nvPr>
        </p:nvSpPr>
        <p:spPr>
          <a:xfrm>
            <a:off x="4459288" y="1300163"/>
            <a:ext cx="4306887" cy="50911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2CA8D08C-41B9-9946-9013-D45871AD9375}" type="slidenum">
              <a:rPr lang="en-US"/>
              <a:pPr>
                <a:defRPr/>
              </a:pPr>
              <a:t>‹#›</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BruCON 2010, Brussels, Belgium,  Sep 24, 2010</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nl-BE"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D2FCA1B4-3427-3949-AD79-4F5C71405F40}" type="slidenum">
              <a:rPr lang="en-US"/>
              <a:pPr>
                <a:defRPr/>
              </a:pPr>
              <a:t>‹#›</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smtClean="0"/>
              <a:t>BruCON 2010, Brussels, Belgium,  Sep 24, 2010</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44BD3C69-8DC0-754B-85AC-C5E8046DFEA4}" type="slidenum">
              <a:rPr lang="en-US"/>
              <a:pPr>
                <a:defRPr/>
              </a:pPr>
              <a:t>‹#›</a:t>
            </a:fld>
            <a:endParaRPr lang="en-US"/>
          </a:p>
        </p:txBody>
      </p:sp>
      <p:sp>
        <p:nvSpPr>
          <p:cNvPr id="5" name="Rectangle 5"/>
          <p:cNvSpPr>
            <a:spLocks noGrp="1" noChangeArrowheads="1"/>
          </p:cNvSpPr>
          <p:nvPr>
            <p:ph type="ftr" sz="quarter" idx="11"/>
          </p:nvPr>
        </p:nvSpPr>
        <p:spPr>
          <a:xfrm>
            <a:off x="5280025" y="6681044"/>
            <a:ext cx="3475038" cy="153888"/>
          </a:xfrm>
          <a:ln/>
        </p:spPr>
        <p:txBody>
          <a:bodyPr/>
          <a:lstStyle>
            <a:lvl1pPr>
              <a:defRPr/>
            </a:lvl1pPr>
          </a:lstStyle>
          <a:p>
            <a:pPr>
              <a:defRPr/>
            </a:pPr>
            <a:r>
              <a:rPr lang="en-US" smtClean="0"/>
              <a:t>BruCON 2010, Brussels, Belgium,  Sep 24, 2010</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36DF442F-4E00-4A43-B019-AD48A14499D5}" type="slidenum">
              <a:rPr lang="en-US"/>
              <a:pPr>
                <a:defRPr/>
              </a:pPr>
              <a:t>‹#›</a:t>
            </a:fld>
            <a:endParaRPr lang="en-US"/>
          </a:p>
        </p:txBody>
      </p:sp>
      <p:sp>
        <p:nvSpPr>
          <p:cNvPr id="4" name="Rectangle 5"/>
          <p:cNvSpPr>
            <a:spLocks noGrp="1" noChangeArrowheads="1"/>
          </p:cNvSpPr>
          <p:nvPr>
            <p:ph type="ftr" sz="quarter" idx="11"/>
          </p:nvPr>
        </p:nvSpPr>
        <p:spPr>
          <a:xfrm>
            <a:off x="5280025" y="6681044"/>
            <a:ext cx="3475038" cy="153888"/>
          </a:xfrm>
          <a:ln/>
        </p:spPr>
        <p:txBody>
          <a:bodyPr/>
          <a:lstStyle>
            <a:lvl1pPr>
              <a:defRPr/>
            </a:lvl1pPr>
          </a:lstStyle>
          <a:p>
            <a:pPr>
              <a:defRPr/>
            </a:pPr>
            <a:r>
              <a:rPr lang="en-US" smtClean="0"/>
              <a:t>BruCON 2010, Brussels, Belgium,  Sep 24, 2010</a:t>
            </a: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nl-BE"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D35D1D48-8DCC-3948-B793-5E42D9996CDF}" type="slidenum">
              <a:rPr lang="en-US"/>
              <a:pPr>
                <a:defRPr/>
              </a:pPr>
              <a:t>‹#›</a:t>
            </a:fld>
            <a:endParaRPr lang="en-US"/>
          </a:p>
        </p:txBody>
      </p:sp>
      <p:sp>
        <p:nvSpPr>
          <p:cNvPr id="7" name="Rectangle 5"/>
          <p:cNvSpPr>
            <a:spLocks noGrp="1" noChangeArrowheads="1"/>
          </p:cNvSpPr>
          <p:nvPr>
            <p:ph type="ftr" sz="quarter" idx="11"/>
          </p:nvPr>
        </p:nvSpPr>
        <p:spPr>
          <a:xfrm>
            <a:off x="5280025" y="6681044"/>
            <a:ext cx="3475038" cy="153888"/>
          </a:xfrm>
          <a:ln/>
        </p:spPr>
        <p:txBody>
          <a:bodyPr/>
          <a:lstStyle>
            <a:lvl1pPr>
              <a:defRPr/>
            </a:lvl1pPr>
          </a:lstStyle>
          <a:p>
            <a:pPr>
              <a:defRPr/>
            </a:pPr>
            <a:r>
              <a:rPr lang="en-US" smtClean="0"/>
              <a:t>BruCON 2010, Brussels, Belgium,  Sep 24, 2010</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nl-BE"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273DEBCB-FB62-334F-9652-D4BBD86DFDB5}" type="slidenum">
              <a:rPr lang="en-US"/>
              <a:pPr>
                <a:defRPr/>
              </a:pPr>
              <a:t>‹#›</a:t>
            </a:fld>
            <a:endParaRPr lang="en-US"/>
          </a:p>
        </p:txBody>
      </p:sp>
      <p:sp>
        <p:nvSpPr>
          <p:cNvPr id="7" name="Rectangle 5"/>
          <p:cNvSpPr>
            <a:spLocks noGrp="1" noChangeArrowheads="1"/>
          </p:cNvSpPr>
          <p:nvPr>
            <p:ph type="ftr" sz="quarter" idx="11"/>
          </p:nvPr>
        </p:nvSpPr>
        <p:spPr>
          <a:xfrm>
            <a:off x="5280025" y="6681044"/>
            <a:ext cx="3475038" cy="153888"/>
          </a:xfrm>
          <a:ln/>
        </p:spPr>
        <p:txBody>
          <a:bodyPr/>
          <a:lstStyle>
            <a:lvl1pPr>
              <a:defRPr/>
            </a:lvl1pPr>
          </a:lstStyle>
          <a:p>
            <a:pPr>
              <a:defRPr/>
            </a:pPr>
            <a:r>
              <a:rPr lang="en-US" smtClean="0"/>
              <a:t>BruCON 2010, Brussels, Belgium,  Sep 24, 2010</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5" Type="http://schemas.openxmlformats.org/officeDocument/2006/relationships/image" Target="../media/image2.jpeg"/><Relationship Id="rId16" Type="http://schemas.openxmlformats.org/officeDocument/2006/relationships/hyperlink" Target="mailto:olivier.thonnard@rma.ac.be" TargetMode="External"/><Relationship Id="rId17" Type="http://schemas.openxmlformats.org/officeDocument/2006/relationships/hyperlink" Target="mailto:andy@seclab.tuwien.ac.at" TargetMode="External"/><Relationship Id="rId18" Type="http://schemas.openxmlformats.org/officeDocument/2006/relationships/image" Target="../media/image3.png"/><Relationship Id="rId19" Type="http://schemas.openxmlformats.org/officeDocument/2006/relationships/image" Target="../media/image4.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41" name="Rectangle 17"/>
          <p:cNvSpPr>
            <a:spLocks noChangeArrowheads="1"/>
          </p:cNvSpPr>
          <p:nvPr userDrawn="1"/>
        </p:nvSpPr>
        <p:spPr bwMode="ltGray">
          <a:xfrm flipV="1">
            <a:off x="0" y="6605588"/>
            <a:ext cx="9144000" cy="252412"/>
          </a:xfrm>
          <a:prstGeom prst="rect">
            <a:avLst/>
          </a:prstGeom>
          <a:solidFill>
            <a:srgbClr val="AFB9C1"/>
          </a:solidFill>
          <a:ln w="9525" algn="ctr">
            <a:noFill/>
            <a:miter lim="800000"/>
            <a:headEnd/>
            <a:tailEnd/>
          </a:ln>
          <a:effectLst/>
        </p:spPr>
        <p:txBody>
          <a:bodyPr rot="10800000" wrap="none" lIns="457200" anchor="ctr"/>
          <a:lstStyle/>
          <a:p>
            <a:pPr algn="l">
              <a:defRPr/>
            </a:pPr>
            <a:endParaRPr lang="en-US" sz="1000" b="0" i="0">
              <a:solidFill>
                <a:schemeClr val="tx1"/>
              </a:solidFill>
              <a:ea typeface="+mn-ea"/>
              <a:cs typeface="+mn-cs"/>
            </a:endParaRPr>
          </a:p>
        </p:txBody>
      </p:sp>
      <p:grpSp>
        <p:nvGrpSpPr>
          <p:cNvPr id="1028" name="Group 58"/>
          <p:cNvGrpSpPr>
            <a:grpSpLocks/>
          </p:cNvGrpSpPr>
          <p:nvPr userDrawn="1"/>
        </p:nvGrpSpPr>
        <p:grpSpPr bwMode="auto">
          <a:xfrm>
            <a:off x="4940300" y="6588125"/>
            <a:ext cx="4521200" cy="271463"/>
            <a:chOff x="2912" y="4150"/>
            <a:chExt cx="2848" cy="171"/>
          </a:xfrm>
        </p:grpSpPr>
        <p:pic>
          <p:nvPicPr>
            <p:cNvPr id="1034" name="Picture 24" descr="SlideMasterTabShadow"/>
            <p:cNvPicPr>
              <a:picLocks noChangeAspect="1" noChangeArrowheads="1"/>
            </p:cNvPicPr>
            <p:nvPr userDrawn="1"/>
          </p:nvPicPr>
          <p:blipFill>
            <a:blip r:embed="rId14"/>
            <a:srcRect/>
            <a:stretch>
              <a:fillRect/>
            </a:stretch>
          </p:blipFill>
          <p:spPr bwMode="ltGray">
            <a:xfrm>
              <a:off x="2912" y="4160"/>
              <a:ext cx="2848" cy="160"/>
            </a:xfrm>
            <a:prstGeom prst="rect">
              <a:avLst/>
            </a:prstGeom>
            <a:noFill/>
            <a:ln w="9525">
              <a:noFill/>
              <a:miter lim="800000"/>
              <a:headEnd/>
              <a:tailEnd/>
            </a:ln>
          </p:spPr>
        </p:pic>
        <p:sp>
          <p:nvSpPr>
            <p:cNvPr id="1049" name="Freeform 25" descr="SlideMasterTab_92dpi"/>
            <p:cNvSpPr>
              <a:spLocks/>
            </p:cNvSpPr>
            <p:nvPr userDrawn="1"/>
          </p:nvSpPr>
          <p:spPr bwMode="ltGray">
            <a:xfrm>
              <a:off x="3099" y="4150"/>
              <a:ext cx="2468" cy="171"/>
            </a:xfrm>
            <a:custGeom>
              <a:avLst/>
              <a:gdLst>
                <a:gd name="T0" fmla="*/ 2464 w 2464"/>
                <a:gd name="T1" fmla="*/ 170 h 171"/>
                <a:gd name="T2" fmla="*/ 2464 w 2464"/>
                <a:gd name="T3" fmla="*/ 69 h 171"/>
                <a:gd name="T4" fmla="*/ 2397 w 2464"/>
                <a:gd name="T5" fmla="*/ 2 h 171"/>
                <a:gd name="T6" fmla="*/ 64 w 2464"/>
                <a:gd name="T7" fmla="*/ 0 h 171"/>
                <a:gd name="T8" fmla="*/ 0 w 2464"/>
                <a:gd name="T9" fmla="*/ 63 h 171"/>
                <a:gd name="T10" fmla="*/ 0 w 2464"/>
                <a:gd name="T11" fmla="*/ 171 h 171"/>
                <a:gd name="T12" fmla="*/ 2464 w 2464"/>
                <a:gd name="T13" fmla="*/ 170 h 171"/>
                <a:gd name="T14" fmla="*/ 0 60000 65536"/>
                <a:gd name="T15" fmla="*/ 0 60000 65536"/>
                <a:gd name="T16" fmla="*/ 0 60000 65536"/>
                <a:gd name="T17" fmla="*/ 0 60000 65536"/>
                <a:gd name="T18" fmla="*/ 0 60000 65536"/>
                <a:gd name="T19" fmla="*/ 0 60000 65536"/>
                <a:gd name="T20" fmla="*/ 0 60000 65536"/>
                <a:gd name="T21" fmla="*/ 0 w 2464"/>
                <a:gd name="T22" fmla="*/ 0 h 171"/>
                <a:gd name="T23" fmla="*/ 2464 w 2464"/>
                <a:gd name="T24" fmla="*/ 171 h 17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64" h="171">
                  <a:moveTo>
                    <a:pt x="2464" y="170"/>
                  </a:moveTo>
                  <a:cubicBezTo>
                    <a:pt x="2464" y="170"/>
                    <a:pt x="2464" y="119"/>
                    <a:pt x="2464" y="69"/>
                  </a:cubicBezTo>
                  <a:cubicBezTo>
                    <a:pt x="2461" y="12"/>
                    <a:pt x="2416" y="2"/>
                    <a:pt x="2397" y="2"/>
                  </a:cubicBezTo>
                  <a:cubicBezTo>
                    <a:pt x="2397" y="2"/>
                    <a:pt x="1230" y="1"/>
                    <a:pt x="64" y="0"/>
                  </a:cubicBezTo>
                  <a:cubicBezTo>
                    <a:pt x="53" y="0"/>
                    <a:pt x="2" y="10"/>
                    <a:pt x="0" y="63"/>
                  </a:cubicBezTo>
                  <a:cubicBezTo>
                    <a:pt x="0" y="117"/>
                    <a:pt x="0" y="171"/>
                    <a:pt x="0" y="171"/>
                  </a:cubicBezTo>
                  <a:lnTo>
                    <a:pt x="2464" y="170"/>
                  </a:lnTo>
                  <a:close/>
                </a:path>
              </a:pathLst>
            </a:custGeom>
            <a:blipFill dpi="0" rotWithShape="1">
              <a:blip r:embed="rId15"/>
              <a:srcRect/>
              <a:stretch>
                <a:fillRect/>
              </a:stretch>
            </a:blipFill>
            <a:ln w="12700">
              <a:noFill/>
              <a:round/>
              <a:headEnd/>
              <a:tailEnd/>
            </a:ln>
          </p:spPr>
          <p:txBody>
            <a:bodyPr anchor="ctr">
              <a:prstTxWarp prst="textNoShape">
                <a:avLst/>
              </a:prstTxWarp>
            </a:bodyPr>
            <a:lstStyle/>
            <a:p>
              <a:pPr>
                <a:defRPr/>
              </a:pPr>
              <a:endParaRPr lang="en-US" sz="2400" b="0" i="0">
                <a:solidFill>
                  <a:schemeClr val="tx1"/>
                </a:solidFill>
                <a:ea typeface="+mn-ea"/>
                <a:cs typeface="+mn-cs"/>
              </a:endParaRPr>
            </a:p>
          </p:txBody>
        </p:sp>
      </p:grpSp>
      <p:sp>
        <p:nvSpPr>
          <p:cNvPr id="1029" name="Rectangle 2"/>
          <p:cNvSpPr>
            <a:spLocks noGrp="1" noChangeArrowheads="1"/>
          </p:cNvSpPr>
          <p:nvPr>
            <p:ph type="title"/>
          </p:nvPr>
        </p:nvSpPr>
        <p:spPr bwMode="white">
          <a:xfrm>
            <a:off x="923925" y="155575"/>
            <a:ext cx="6149975" cy="9461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p>
            <a:pPr lvl="0"/>
            <a:r>
              <a:rPr lang="en-US"/>
              <a:t>Click to edit Master </a:t>
            </a:r>
            <a:br>
              <a:rPr lang="en-US"/>
            </a:br>
            <a:r>
              <a:rPr lang="en-US"/>
              <a:t>title style</a:t>
            </a:r>
          </a:p>
        </p:txBody>
      </p:sp>
      <p:sp>
        <p:nvSpPr>
          <p:cNvPr id="1030" name="Rectangle 3"/>
          <p:cNvSpPr>
            <a:spLocks noGrp="1" noChangeArrowheads="1"/>
          </p:cNvSpPr>
          <p:nvPr>
            <p:ph type="body" idx="1"/>
          </p:nvPr>
        </p:nvSpPr>
        <p:spPr bwMode="auto">
          <a:xfrm>
            <a:off x="0" y="1300163"/>
            <a:ext cx="8766175" cy="50911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
          <p:cNvSpPr>
            <a:spLocks noGrp="1" noChangeArrowheads="1"/>
          </p:cNvSpPr>
          <p:nvPr>
            <p:ph type="sldNum" sz="quarter" idx="4"/>
          </p:nvPr>
        </p:nvSpPr>
        <p:spPr bwMode="auto">
          <a:xfrm>
            <a:off x="8874125" y="6643688"/>
            <a:ext cx="155575" cy="152400"/>
          </a:xfrm>
          <a:prstGeom prst="rect">
            <a:avLst/>
          </a:prstGeom>
          <a:noFill/>
          <a:ln w="9525" algn="ctr">
            <a:noFill/>
            <a:miter lim="800000"/>
            <a:headEnd/>
            <a:tailEnd/>
          </a:ln>
          <a:effectLst/>
        </p:spPr>
        <p:txBody>
          <a:bodyPr vert="horz" wrap="none" lIns="0" tIns="0" rIns="0" bIns="0" numCol="1" anchor="ctr" anchorCtr="1" compatLnSpc="1">
            <a:prstTxWarp prst="textNoShape">
              <a:avLst/>
            </a:prstTxWarp>
            <a:spAutoFit/>
          </a:bodyPr>
          <a:lstStyle>
            <a:lvl1pPr eaLnBrk="0" hangingPunct="0">
              <a:defRPr sz="1000" i="0">
                <a:solidFill>
                  <a:schemeClr val="tx1"/>
                </a:solidFill>
              </a:defRPr>
            </a:lvl1pPr>
          </a:lstStyle>
          <a:p>
            <a:pPr>
              <a:defRPr/>
            </a:pPr>
            <a:fld id="{E21F7483-FE1F-834F-ACC8-015BD4953A04}" type="slidenum">
              <a:rPr lang="en-US"/>
              <a:pPr>
                <a:defRPr/>
              </a:pPr>
              <a:t>‹#›</a:t>
            </a:fld>
            <a:endParaRPr lang="en-US"/>
          </a:p>
        </p:txBody>
      </p:sp>
      <p:sp>
        <p:nvSpPr>
          <p:cNvPr id="4" name="Rectangle 5"/>
          <p:cNvSpPr>
            <a:spLocks noGrp="1" noChangeArrowheads="1"/>
          </p:cNvSpPr>
          <p:nvPr>
            <p:ph type="ftr" sz="quarter" idx="3"/>
          </p:nvPr>
        </p:nvSpPr>
        <p:spPr bwMode="auto">
          <a:xfrm>
            <a:off x="5280025" y="6681044"/>
            <a:ext cx="3475038" cy="153888"/>
          </a:xfrm>
          <a:prstGeom prst="rect">
            <a:avLst/>
          </a:prstGeom>
          <a:noFill/>
          <a:ln w="9525">
            <a:noFill/>
            <a:miter lim="800000"/>
            <a:headEnd/>
            <a:tailEnd/>
          </a:ln>
        </p:spPr>
        <p:txBody>
          <a:bodyPr vert="horz" wrap="square" lIns="0" tIns="0" rIns="0" bIns="0" numCol="1" anchor="ctr" anchorCtr="1" compatLnSpc="1">
            <a:prstTxWarp prst="textNoShape">
              <a:avLst/>
            </a:prstTxWarp>
            <a:spAutoFit/>
          </a:bodyPr>
          <a:lstStyle>
            <a:lvl1pPr algn="r" eaLnBrk="0" hangingPunct="0">
              <a:defRPr sz="1000" b="0" i="0">
                <a:solidFill>
                  <a:schemeClr val="tx1"/>
                </a:solidFill>
              </a:defRPr>
            </a:lvl1pPr>
          </a:lstStyle>
          <a:p>
            <a:pPr>
              <a:defRPr/>
            </a:pPr>
            <a:r>
              <a:rPr lang="en-US" smtClean="0"/>
              <a:t>BruCON 2010, Brussels, Belgium,  Sep 24, 2010</a:t>
            </a:r>
            <a:endParaRPr lang="en-US" dirty="0"/>
          </a:p>
        </p:txBody>
      </p:sp>
      <p:sp>
        <p:nvSpPr>
          <p:cNvPr id="2" name="Rectangle 5"/>
          <p:cNvSpPr>
            <a:spLocks noChangeArrowheads="1"/>
          </p:cNvSpPr>
          <p:nvPr/>
        </p:nvSpPr>
        <p:spPr bwMode="auto">
          <a:xfrm>
            <a:off x="71438" y="6643687"/>
            <a:ext cx="3979862" cy="153888"/>
          </a:xfrm>
          <a:prstGeom prst="rect">
            <a:avLst/>
          </a:prstGeom>
          <a:noFill/>
          <a:ln w="9525">
            <a:noFill/>
            <a:miter lim="800000"/>
            <a:headEnd/>
            <a:tailEnd/>
          </a:ln>
        </p:spPr>
        <p:txBody>
          <a:bodyPr wrap="square" lIns="0" tIns="0" rIns="0" bIns="0" anchor="ctr" anchorCtr="1">
            <a:prstTxWarp prst="textNoShape">
              <a:avLst/>
            </a:prstTxWarp>
            <a:spAutoFit/>
          </a:bodyPr>
          <a:lstStyle/>
          <a:p>
            <a:pPr algn="l" eaLnBrk="0" hangingPunct="0">
              <a:defRPr/>
            </a:pPr>
            <a:r>
              <a:rPr lang="en-US" sz="1000" b="0" i="0" dirty="0" smtClean="0">
                <a:solidFill>
                  <a:schemeClr val="tx1"/>
                </a:solidFill>
                <a:hlinkClick r:id="rId16"/>
              </a:rPr>
              <a:t>olivier.thonnard@rma.ac.be</a:t>
            </a:r>
            <a:r>
              <a:rPr lang="en-US" sz="1000" b="0" i="0" dirty="0" smtClean="0">
                <a:solidFill>
                  <a:schemeClr val="tx1"/>
                </a:solidFill>
              </a:rPr>
              <a:t> - </a:t>
            </a:r>
            <a:r>
              <a:rPr lang="en-US" sz="1000" b="0" i="0" dirty="0" smtClean="0">
                <a:solidFill>
                  <a:schemeClr val="tx1"/>
                </a:solidFill>
                <a:hlinkClick r:id="rId17"/>
              </a:rPr>
              <a:t>andy@seclab.tuwien.ac.at</a:t>
            </a:r>
            <a:r>
              <a:rPr lang="en-US" sz="1000" b="0" i="0" dirty="0" smtClean="0">
                <a:solidFill>
                  <a:schemeClr val="tx1"/>
                </a:solidFill>
              </a:rPr>
              <a:t> </a:t>
            </a:r>
            <a:endParaRPr lang="en-US" sz="1000" b="0" i="0" dirty="0">
              <a:solidFill>
                <a:schemeClr val="tx1"/>
              </a:solidFill>
            </a:endParaRPr>
          </a:p>
        </p:txBody>
      </p:sp>
      <p:pic>
        <p:nvPicPr>
          <p:cNvPr id="12" name="Picture 11" descr="background2.png"/>
          <p:cNvPicPr>
            <a:picLocks noChangeAspect="1"/>
          </p:cNvPicPr>
          <p:nvPr userDrawn="1"/>
        </p:nvPicPr>
        <p:blipFill>
          <a:blip r:embed="rId18"/>
          <a:stretch>
            <a:fillRect/>
          </a:stretch>
        </p:blipFill>
        <p:spPr>
          <a:xfrm>
            <a:off x="0" y="0"/>
            <a:ext cx="9144000" cy="1166544"/>
          </a:xfrm>
          <a:prstGeom prst="rect">
            <a:avLst/>
          </a:prstGeom>
        </p:spPr>
      </p:pic>
      <p:pic>
        <p:nvPicPr>
          <p:cNvPr id="20" name="Picture 19" descr="logo_wombat_small.jpg"/>
          <p:cNvPicPr>
            <a:picLocks noChangeAspect="1"/>
          </p:cNvPicPr>
          <p:nvPr userDrawn="1"/>
        </p:nvPicPr>
        <p:blipFill>
          <a:blip r:embed="rId19"/>
          <a:stretch>
            <a:fillRect/>
          </a:stretch>
        </p:blipFill>
        <p:spPr>
          <a:xfrm>
            <a:off x="7741938" y="114300"/>
            <a:ext cx="1287762" cy="920750"/>
          </a:xfrm>
          <a:prstGeom prst="roundRect">
            <a:avLst/>
          </a:prstGeom>
          <a:solidFill>
            <a:schemeClr val="bg1"/>
          </a:solidFill>
        </p:spPr>
      </p:pic>
    </p:spTree>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Lst>
  <p:timing>
    <p:tnLst>
      <p:par>
        <p:cTn id="1" dur="indefinite" restart="never" nodeType="tmRoot"/>
      </p:par>
    </p:tnLst>
  </p:timing>
  <p:hf hdr="0" dt="0"/>
  <p:txStyles>
    <p:titleStyle>
      <a:lvl1pPr algn="ctr" rtl="0" eaLnBrk="0" fontAlgn="base" hangingPunct="0">
        <a:spcBef>
          <a:spcPct val="0"/>
        </a:spcBef>
        <a:spcAft>
          <a:spcPct val="0"/>
        </a:spcAft>
        <a:defRPr sz="2800" b="1">
          <a:solidFill>
            <a:schemeClr val="bg1"/>
          </a:solidFill>
          <a:latin typeface="+mj-lt"/>
          <a:ea typeface="+mj-ea"/>
          <a:cs typeface="+mj-cs"/>
        </a:defRPr>
      </a:lvl1pPr>
      <a:lvl2pPr algn="ctr" rtl="0" eaLnBrk="0" fontAlgn="base" hangingPunct="0">
        <a:spcBef>
          <a:spcPct val="0"/>
        </a:spcBef>
        <a:spcAft>
          <a:spcPct val="0"/>
        </a:spcAft>
        <a:defRPr sz="2800" b="1">
          <a:solidFill>
            <a:schemeClr val="bg1"/>
          </a:solidFill>
          <a:latin typeface="Arial" charset="0"/>
          <a:ea typeface="Arial" charset="0"/>
          <a:cs typeface="Arial" charset="0"/>
        </a:defRPr>
      </a:lvl2pPr>
      <a:lvl3pPr algn="ctr" rtl="0" eaLnBrk="0" fontAlgn="base" hangingPunct="0">
        <a:spcBef>
          <a:spcPct val="0"/>
        </a:spcBef>
        <a:spcAft>
          <a:spcPct val="0"/>
        </a:spcAft>
        <a:defRPr sz="2800" b="1">
          <a:solidFill>
            <a:schemeClr val="bg1"/>
          </a:solidFill>
          <a:latin typeface="Arial" charset="0"/>
          <a:ea typeface="Arial" charset="0"/>
          <a:cs typeface="Arial" charset="0"/>
        </a:defRPr>
      </a:lvl3pPr>
      <a:lvl4pPr algn="ctr" rtl="0" eaLnBrk="0" fontAlgn="base" hangingPunct="0">
        <a:spcBef>
          <a:spcPct val="0"/>
        </a:spcBef>
        <a:spcAft>
          <a:spcPct val="0"/>
        </a:spcAft>
        <a:defRPr sz="2800" b="1">
          <a:solidFill>
            <a:schemeClr val="bg1"/>
          </a:solidFill>
          <a:latin typeface="Arial" charset="0"/>
          <a:ea typeface="Arial" charset="0"/>
          <a:cs typeface="Arial" charset="0"/>
        </a:defRPr>
      </a:lvl4pPr>
      <a:lvl5pPr algn="ctr" rtl="0" eaLnBrk="0" fontAlgn="base" hangingPunct="0">
        <a:spcBef>
          <a:spcPct val="0"/>
        </a:spcBef>
        <a:spcAft>
          <a:spcPct val="0"/>
        </a:spcAft>
        <a:defRPr sz="2800" b="1">
          <a:solidFill>
            <a:schemeClr val="bg1"/>
          </a:solidFill>
          <a:latin typeface="Arial" charset="0"/>
          <a:ea typeface="Arial" charset="0"/>
          <a:cs typeface="Arial" charset="0"/>
        </a:defRPr>
      </a:lvl5pPr>
      <a:lvl6pPr marL="457200" algn="ctr" rtl="0" fontAlgn="base">
        <a:spcBef>
          <a:spcPct val="0"/>
        </a:spcBef>
        <a:spcAft>
          <a:spcPct val="0"/>
        </a:spcAft>
        <a:defRPr sz="2800" b="1">
          <a:solidFill>
            <a:schemeClr val="bg1"/>
          </a:solidFill>
          <a:latin typeface="Arial" charset="0"/>
          <a:ea typeface="Arial" charset="0"/>
          <a:cs typeface="Arial" charset="0"/>
        </a:defRPr>
      </a:lvl6pPr>
      <a:lvl7pPr marL="914400" algn="ctr" rtl="0" fontAlgn="base">
        <a:spcBef>
          <a:spcPct val="0"/>
        </a:spcBef>
        <a:spcAft>
          <a:spcPct val="0"/>
        </a:spcAft>
        <a:defRPr sz="2800" b="1">
          <a:solidFill>
            <a:schemeClr val="bg1"/>
          </a:solidFill>
          <a:latin typeface="Arial" charset="0"/>
          <a:ea typeface="Arial" charset="0"/>
          <a:cs typeface="Arial" charset="0"/>
        </a:defRPr>
      </a:lvl7pPr>
      <a:lvl8pPr marL="1371600" algn="ctr" rtl="0" fontAlgn="base">
        <a:spcBef>
          <a:spcPct val="0"/>
        </a:spcBef>
        <a:spcAft>
          <a:spcPct val="0"/>
        </a:spcAft>
        <a:defRPr sz="2800" b="1">
          <a:solidFill>
            <a:schemeClr val="bg1"/>
          </a:solidFill>
          <a:latin typeface="Arial" charset="0"/>
          <a:ea typeface="Arial" charset="0"/>
          <a:cs typeface="Arial" charset="0"/>
        </a:defRPr>
      </a:lvl8pPr>
      <a:lvl9pPr marL="1828800" algn="ctr" rtl="0" fontAlgn="base">
        <a:spcBef>
          <a:spcPct val="0"/>
        </a:spcBef>
        <a:spcAft>
          <a:spcPct val="0"/>
        </a:spcAft>
        <a:defRPr sz="2800" b="1">
          <a:solidFill>
            <a:schemeClr val="bg1"/>
          </a:solidFill>
          <a:latin typeface="Arial" charset="0"/>
          <a:ea typeface="Arial" charset="0"/>
          <a:cs typeface="Arial" charset="0"/>
        </a:defRPr>
      </a:lvl9pPr>
    </p:titleStyle>
    <p:bodyStyle>
      <a:lvl1pPr marL="233363" indent="-233363" algn="l" rtl="0" eaLnBrk="0" fontAlgn="base" hangingPunct="0">
        <a:lnSpc>
          <a:spcPct val="95000"/>
        </a:lnSpc>
        <a:spcBef>
          <a:spcPct val="0"/>
        </a:spcBef>
        <a:spcAft>
          <a:spcPct val="35000"/>
        </a:spcAft>
        <a:buClr>
          <a:srgbClr val="678BA8"/>
        </a:buClr>
        <a:buChar char="•"/>
        <a:defRPr sz="2400">
          <a:solidFill>
            <a:schemeClr val="tx1"/>
          </a:solidFill>
          <a:latin typeface="+mn-lt"/>
          <a:ea typeface="+mn-ea"/>
          <a:cs typeface="+mn-cs"/>
        </a:defRPr>
      </a:lvl1pPr>
      <a:lvl2pPr marL="633413" indent="-285750" algn="l" rtl="0" eaLnBrk="0" fontAlgn="base" hangingPunct="0">
        <a:lnSpc>
          <a:spcPct val="95000"/>
        </a:lnSpc>
        <a:spcBef>
          <a:spcPct val="0"/>
        </a:spcBef>
        <a:spcAft>
          <a:spcPct val="35000"/>
        </a:spcAft>
        <a:buClr>
          <a:schemeClr val="folHlink"/>
        </a:buClr>
        <a:buFont typeface="Arial" charset="0"/>
        <a:buChar char="–"/>
        <a:defRPr sz="2000">
          <a:solidFill>
            <a:schemeClr val="tx1"/>
          </a:solidFill>
          <a:latin typeface="+mn-lt"/>
          <a:ea typeface="+mn-ea"/>
          <a:cs typeface="+mn-cs"/>
        </a:defRPr>
      </a:lvl2pPr>
      <a:lvl3pPr marL="976313" indent="-228600" algn="l" rtl="0" eaLnBrk="0" fontAlgn="base" hangingPunct="0">
        <a:lnSpc>
          <a:spcPct val="95000"/>
        </a:lnSpc>
        <a:spcBef>
          <a:spcPct val="0"/>
        </a:spcBef>
        <a:spcAft>
          <a:spcPct val="35000"/>
        </a:spcAft>
        <a:buClr>
          <a:schemeClr val="bg2"/>
        </a:buClr>
        <a:buChar char="•"/>
        <a:defRPr sz="1600">
          <a:solidFill>
            <a:schemeClr val="tx1"/>
          </a:solidFill>
          <a:latin typeface="+mn-lt"/>
          <a:ea typeface="+mn-ea"/>
          <a:cs typeface="+mn-cs"/>
        </a:defRPr>
      </a:lvl3pPr>
      <a:lvl4pPr marL="1319213" indent="-228600" algn="l" rtl="0" eaLnBrk="0" fontAlgn="base" hangingPunct="0">
        <a:lnSpc>
          <a:spcPct val="95000"/>
        </a:lnSpc>
        <a:spcBef>
          <a:spcPct val="0"/>
        </a:spcBef>
        <a:spcAft>
          <a:spcPct val="35000"/>
        </a:spcAft>
        <a:buClr>
          <a:schemeClr val="bg2"/>
        </a:buClr>
        <a:buChar char="–"/>
        <a:defRPr sz="1400">
          <a:solidFill>
            <a:schemeClr val="tx1"/>
          </a:solidFill>
          <a:latin typeface="+mn-lt"/>
          <a:ea typeface="+mn-ea"/>
          <a:cs typeface="+mn-cs"/>
        </a:defRPr>
      </a:lvl4pPr>
      <a:lvl5pPr marL="1662113" indent="-228600" algn="l" rtl="0" eaLnBrk="0" fontAlgn="base" hangingPunct="0">
        <a:lnSpc>
          <a:spcPct val="95000"/>
        </a:lnSpc>
        <a:spcBef>
          <a:spcPct val="0"/>
        </a:spcBef>
        <a:spcAft>
          <a:spcPct val="35000"/>
        </a:spcAft>
        <a:buClr>
          <a:schemeClr val="bg2"/>
        </a:buClr>
        <a:buFont typeface="Arial" charset="0"/>
        <a:buChar char="◦"/>
        <a:defRPr sz="1200">
          <a:solidFill>
            <a:schemeClr val="tx1"/>
          </a:solidFill>
          <a:latin typeface="+mn-lt"/>
          <a:ea typeface="+mn-ea"/>
          <a:cs typeface="+mn-cs"/>
        </a:defRPr>
      </a:lvl5pPr>
      <a:lvl6pPr marL="2119313" indent="-228600" algn="l" rtl="0" fontAlgn="base">
        <a:lnSpc>
          <a:spcPct val="95000"/>
        </a:lnSpc>
        <a:spcBef>
          <a:spcPct val="0"/>
        </a:spcBef>
        <a:spcAft>
          <a:spcPct val="35000"/>
        </a:spcAft>
        <a:buClr>
          <a:schemeClr val="bg2"/>
        </a:buClr>
        <a:buFont typeface="Arial" charset="0"/>
        <a:buChar char="◦"/>
        <a:defRPr sz="1200">
          <a:solidFill>
            <a:schemeClr val="tx1"/>
          </a:solidFill>
          <a:latin typeface="+mn-lt"/>
          <a:ea typeface="+mn-ea"/>
          <a:cs typeface="+mn-cs"/>
        </a:defRPr>
      </a:lvl6pPr>
      <a:lvl7pPr marL="2576513" indent="-228600" algn="l" rtl="0" fontAlgn="base">
        <a:lnSpc>
          <a:spcPct val="95000"/>
        </a:lnSpc>
        <a:spcBef>
          <a:spcPct val="0"/>
        </a:spcBef>
        <a:spcAft>
          <a:spcPct val="35000"/>
        </a:spcAft>
        <a:buClr>
          <a:schemeClr val="bg2"/>
        </a:buClr>
        <a:buFont typeface="Arial" charset="0"/>
        <a:buChar char="◦"/>
        <a:defRPr sz="1200">
          <a:solidFill>
            <a:schemeClr val="tx1"/>
          </a:solidFill>
          <a:latin typeface="+mn-lt"/>
          <a:ea typeface="+mn-ea"/>
          <a:cs typeface="+mn-cs"/>
        </a:defRPr>
      </a:lvl7pPr>
      <a:lvl8pPr marL="3033713" indent="-228600" algn="l" rtl="0" fontAlgn="base">
        <a:lnSpc>
          <a:spcPct val="95000"/>
        </a:lnSpc>
        <a:spcBef>
          <a:spcPct val="0"/>
        </a:spcBef>
        <a:spcAft>
          <a:spcPct val="35000"/>
        </a:spcAft>
        <a:buClr>
          <a:schemeClr val="bg2"/>
        </a:buClr>
        <a:buFont typeface="Arial" charset="0"/>
        <a:buChar char="◦"/>
        <a:defRPr sz="1200">
          <a:solidFill>
            <a:schemeClr val="tx1"/>
          </a:solidFill>
          <a:latin typeface="+mn-lt"/>
          <a:ea typeface="+mn-ea"/>
          <a:cs typeface="+mn-cs"/>
        </a:defRPr>
      </a:lvl8pPr>
      <a:lvl9pPr marL="3490913" indent="-228600" algn="l" rtl="0" fontAlgn="base">
        <a:lnSpc>
          <a:spcPct val="95000"/>
        </a:lnSpc>
        <a:spcBef>
          <a:spcPct val="0"/>
        </a:spcBef>
        <a:spcAft>
          <a:spcPct val="35000"/>
        </a:spcAft>
        <a:buClr>
          <a:schemeClr val="bg2"/>
        </a:buClr>
        <a:buFont typeface="Arial" charset="0"/>
        <a:buChar char="◦"/>
        <a:defRPr sz="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white">
          <a:xfrm>
            <a:off x="142875" y="152400"/>
            <a:ext cx="6699250" cy="952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a:t>
            </a:r>
            <a:br>
              <a:rPr lang="en-US"/>
            </a:br>
            <a:r>
              <a:rPr lang="en-US"/>
              <a:t>title style</a:t>
            </a:r>
          </a:p>
        </p:txBody>
      </p:sp>
      <p:sp>
        <p:nvSpPr>
          <p:cNvPr id="14339" name="Rectangle 3"/>
          <p:cNvSpPr>
            <a:spLocks noGrp="1" noChangeArrowheads="1"/>
          </p:cNvSpPr>
          <p:nvPr>
            <p:ph type="body" idx="1"/>
          </p:nvPr>
        </p:nvSpPr>
        <p:spPr bwMode="auto">
          <a:xfrm>
            <a:off x="142875" y="1300163"/>
            <a:ext cx="8766175" cy="50911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692" r:id="rId1"/>
  </p:sldLayoutIdLst>
  <p:hf hdr="0" dt="0"/>
  <p:txStyles>
    <p:titleStyle>
      <a:lvl1pPr algn="l" rtl="0" eaLnBrk="0" fontAlgn="base" hangingPunct="0">
        <a:spcBef>
          <a:spcPct val="0"/>
        </a:spcBef>
        <a:spcAft>
          <a:spcPct val="0"/>
        </a:spcAft>
        <a:defRPr sz="2800" b="1">
          <a:solidFill>
            <a:schemeClr val="bg1"/>
          </a:solidFill>
          <a:latin typeface="Arial" charset="0"/>
          <a:ea typeface="ＭＳ Ｐゴシック" charset="-128"/>
          <a:cs typeface="ＭＳ Ｐゴシック" charset="-128"/>
        </a:defRPr>
      </a:lvl1pPr>
      <a:lvl2pPr algn="l" rtl="0" eaLnBrk="0" fontAlgn="base" hangingPunct="0">
        <a:spcBef>
          <a:spcPct val="0"/>
        </a:spcBef>
        <a:spcAft>
          <a:spcPct val="0"/>
        </a:spcAft>
        <a:defRPr sz="2800" b="1">
          <a:solidFill>
            <a:schemeClr val="bg1"/>
          </a:solidFill>
          <a:latin typeface="Arial" charset="0"/>
          <a:ea typeface="ＭＳ Ｐゴシック" charset="-128"/>
          <a:cs typeface="ＭＳ Ｐゴシック" charset="-128"/>
        </a:defRPr>
      </a:lvl2pPr>
      <a:lvl3pPr algn="l" rtl="0" eaLnBrk="0" fontAlgn="base" hangingPunct="0">
        <a:spcBef>
          <a:spcPct val="0"/>
        </a:spcBef>
        <a:spcAft>
          <a:spcPct val="0"/>
        </a:spcAft>
        <a:defRPr sz="2800" b="1">
          <a:solidFill>
            <a:schemeClr val="bg1"/>
          </a:solidFill>
          <a:latin typeface="Arial" charset="0"/>
          <a:ea typeface="ＭＳ Ｐゴシック" charset="-128"/>
          <a:cs typeface="ＭＳ Ｐゴシック" charset="-128"/>
        </a:defRPr>
      </a:lvl3pPr>
      <a:lvl4pPr algn="l" rtl="0" eaLnBrk="0" fontAlgn="base" hangingPunct="0">
        <a:spcBef>
          <a:spcPct val="0"/>
        </a:spcBef>
        <a:spcAft>
          <a:spcPct val="0"/>
        </a:spcAft>
        <a:defRPr sz="2800" b="1">
          <a:solidFill>
            <a:schemeClr val="bg1"/>
          </a:solidFill>
          <a:latin typeface="Arial" charset="0"/>
          <a:ea typeface="ＭＳ Ｐゴシック" charset="-128"/>
          <a:cs typeface="ＭＳ Ｐゴシック" charset="-128"/>
        </a:defRPr>
      </a:lvl4pPr>
      <a:lvl5pPr algn="l" rtl="0" eaLnBrk="0" fontAlgn="base" hangingPunct="0">
        <a:spcBef>
          <a:spcPct val="0"/>
        </a:spcBef>
        <a:spcAft>
          <a:spcPct val="0"/>
        </a:spcAft>
        <a:defRPr sz="2800" b="1">
          <a:solidFill>
            <a:schemeClr val="bg1"/>
          </a:solidFill>
          <a:latin typeface="Arial" charset="0"/>
          <a:ea typeface="ＭＳ Ｐゴシック" charset="-128"/>
          <a:cs typeface="ＭＳ Ｐゴシック" charset="-128"/>
        </a:defRPr>
      </a:lvl5pPr>
      <a:lvl6pPr marL="457200" algn="l" rtl="0" fontAlgn="base">
        <a:spcBef>
          <a:spcPct val="0"/>
        </a:spcBef>
        <a:spcAft>
          <a:spcPct val="0"/>
        </a:spcAft>
        <a:defRPr sz="2800" b="1">
          <a:solidFill>
            <a:schemeClr val="bg1"/>
          </a:solidFill>
          <a:latin typeface="Arial" charset="0"/>
        </a:defRPr>
      </a:lvl6pPr>
      <a:lvl7pPr marL="914400" algn="l" rtl="0" fontAlgn="base">
        <a:spcBef>
          <a:spcPct val="0"/>
        </a:spcBef>
        <a:spcAft>
          <a:spcPct val="0"/>
        </a:spcAft>
        <a:defRPr sz="2800" b="1">
          <a:solidFill>
            <a:schemeClr val="bg1"/>
          </a:solidFill>
          <a:latin typeface="Arial" charset="0"/>
        </a:defRPr>
      </a:lvl7pPr>
      <a:lvl8pPr marL="1371600" algn="l" rtl="0" fontAlgn="base">
        <a:spcBef>
          <a:spcPct val="0"/>
        </a:spcBef>
        <a:spcAft>
          <a:spcPct val="0"/>
        </a:spcAft>
        <a:defRPr sz="2800" b="1">
          <a:solidFill>
            <a:schemeClr val="bg1"/>
          </a:solidFill>
          <a:latin typeface="Arial" charset="0"/>
        </a:defRPr>
      </a:lvl8pPr>
      <a:lvl9pPr marL="1828800" algn="l" rtl="0" fontAlgn="base">
        <a:spcBef>
          <a:spcPct val="0"/>
        </a:spcBef>
        <a:spcAft>
          <a:spcPct val="0"/>
        </a:spcAft>
        <a:defRPr sz="2800" b="1">
          <a:solidFill>
            <a:schemeClr val="bg1"/>
          </a:solidFill>
          <a:latin typeface="Arial" charset="0"/>
        </a:defRPr>
      </a:lvl9pPr>
    </p:titleStyle>
    <p:bodyStyle>
      <a:lvl1pPr marL="233363" indent="-233363" algn="l" rtl="0" eaLnBrk="0" fontAlgn="base" hangingPunct="0">
        <a:lnSpc>
          <a:spcPct val="95000"/>
        </a:lnSpc>
        <a:spcBef>
          <a:spcPct val="0"/>
        </a:spcBef>
        <a:spcAft>
          <a:spcPct val="35000"/>
        </a:spcAft>
        <a:buClr>
          <a:srgbClr val="678BA8"/>
        </a:buClr>
        <a:buChar char="•"/>
        <a:defRPr sz="2400">
          <a:solidFill>
            <a:schemeClr val="tx1"/>
          </a:solidFill>
          <a:latin typeface="Arial" charset="0"/>
          <a:ea typeface="ＭＳ Ｐゴシック" charset="-128"/>
          <a:cs typeface="ＭＳ Ｐゴシック" charset="-128"/>
        </a:defRPr>
      </a:lvl1pPr>
      <a:lvl2pPr marL="633413" indent="-285750" algn="l" rtl="0" eaLnBrk="0" fontAlgn="base" hangingPunct="0">
        <a:lnSpc>
          <a:spcPct val="95000"/>
        </a:lnSpc>
        <a:spcBef>
          <a:spcPct val="0"/>
        </a:spcBef>
        <a:spcAft>
          <a:spcPct val="35000"/>
        </a:spcAft>
        <a:buClr>
          <a:schemeClr val="folHlink"/>
        </a:buClr>
        <a:buFont typeface="Arial" charset="0"/>
        <a:buChar char="–"/>
        <a:defRPr sz="2000">
          <a:solidFill>
            <a:schemeClr val="tx1"/>
          </a:solidFill>
          <a:latin typeface="Arial" charset="0"/>
          <a:ea typeface="ＭＳ Ｐゴシック" charset="-128"/>
        </a:defRPr>
      </a:lvl2pPr>
      <a:lvl3pPr marL="976313" indent="-228600" algn="l" rtl="0" eaLnBrk="0" fontAlgn="base" hangingPunct="0">
        <a:lnSpc>
          <a:spcPct val="95000"/>
        </a:lnSpc>
        <a:spcBef>
          <a:spcPct val="0"/>
        </a:spcBef>
        <a:spcAft>
          <a:spcPct val="35000"/>
        </a:spcAft>
        <a:buClr>
          <a:schemeClr val="bg2"/>
        </a:buClr>
        <a:buChar char="•"/>
        <a:defRPr sz="1600">
          <a:solidFill>
            <a:schemeClr val="tx1"/>
          </a:solidFill>
          <a:latin typeface="Arial" charset="0"/>
          <a:ea typeface="ＭＳ Ｐゴシック" charset="-128"/>
        </a:defRPr>
      </a:lvl3pPr>
      <a:lvl4pPr marL="1319213" indent="-228600" algn="l" rtl="0" eaLnBrk="0" fontAlgn="base" hangingPunct="0">
        <a:lnSpc>
          <a:spcPct val="95000"/>
        </a:lnSpc>
        <a:spcBef>
          <a:spcPct val="0"/>
        </a:spcBef>
        <a:spcAft>
          <a:spcPct val="35000"/>
        </a:spcAft>
        <a:buClr>
          <a:schemeClr val="bg2"/>
        </a:buClr>
        <a:buChar char="–"/>
        <a:defRPr sz="1400">
          <a:solidFill>
            <a:schemeClr val="tx1"/>
          </a:solidFill>
          <a:latin typeface="Arial" charset="0"/>
          <a:ea typeface="ＭＳ Ｐゴシック" charset="-128"/>
        </a:defRPr>
      </a:lvl4pPr>
      <a:lvl5pPr marL="1662113" indent="-228600" algn="l" rtl="0" eaLnBrk="0" fontAlgn="base" hangingPunct="0">
        <a:lnSpc>
          <a:spcPct val="95000"/>
        </a:lnSpc>
        <a:spcBef>
          <a:spcPct val="0"/>
        </a:spcBef>
        <a:spcAft>
          <a:spcPct val="35000"/>
        </a:spcAft>
        <a:buClr>
          <a:schemeClr val="bg2"/>
        </a:buClr>
        <a:buFont typeface="Arial" charset="0"/>
        <a:buChar char="◦"/>
        <a:defRPr sz="1200">
          <a:solidFill>
            <a:schemeClr val="tx1"/>
          </a:solidFill>
          <a:latin typeface="Arial" charset="0"/>
          <a:ea typeface="ＭＳ Ｐゴシック" charset="-128"/>
        </a:defRPr>
      </a:lvl5pPr>
      <a:lvl6pPr marL="2119313" indent="-228600" algn="l" rtl="0" fontAlgn="base">
        <a:lnSpc>
          <a:spcPct val="95000"/>
        </a:lnSpc>
        <a:spcBef>
          <a:spcPct val="0"/>
        </a:spcBef>
        <a:spcAft>
          <a:spcPct val="35000"/>
        </a:spcAft>
        <a:buClr>
          <a:schemeClr val="bg2"/>
        </a:buClr>
        <a:buFont typeface="Arial" charset="0"/>
        <a:buChar char="◦"/>
        <a:defRPr sz="1200">
          <a:solidFill>
            <a:schemeClr val="tx1"/>
          </a:solidFill>
          <a:latin typeface="+mn-lt"/>
        </a:defRPr>
      </a:lvl6pPr>
      <a:lvl7pPr marL="2576513" indent="-228600" algn="l" rtl="0" fontAlgn="base">
        <a:lnSpc>
          <a:spcPct val="95000"/>
        </a:lnSpc>
        <a:spcBef>
          <a:spcPct val="0"/>
        </a:spcBef>
        <a:spcAft>
          <a:spcPct val="35000"/>
        </a:spcAft>
        <a:buClr>
          <a:schemeClr val="bg2"/>
        </a:buClr>
        <a:buFont typeface="Arial" charset="0"/>
        <a:buChar char="◦"/>
        <a:defRPr sz="1200">
          <a:solidFill>
            <a:schemeClr val="tx1"/>
          </a:solidFill>
          <a:latin typeface="+mn-lt"/>
        </a:defRPr>
      </a:lvl7pPr>
      <a:lvl8pPr marL="3033713" indent="-228600" algn="l" rtl="0" fontAlgn="base">
        <a:lnSpc>
          <a:spcPct val="95000"/>
        </a:lnSpc>
        <a:spcBef>
          <a:spcPct val="0"/>
        </a:spcBef>
        <a:spcAft>
          <a:spcPct val="35000"/>
        </a:spcAft>
        <a:buClr>
          <a:schemeClr val="bg2"/>
        </a:buClr>
        <a:buFont typeface="Arial" charset="0"/>
        <a:buChar char="◦"/>
        <a:defRPr sz="1200">
          <a:solidFill>
            <a:schemeClr val="tx1"/>
          </a:solidFill>
          <a:latin typeface="+mn-lt"/>
        </a:defRPr>
      </a:lvl8pPr>
      <a:lvl9pPr marL="3490913" indent="-228600" algn="l" rtl="0" fontAlgn="base">
        <a:lnSpc>
          <a:spcPct val="95000"/>
        </a:lnSpc>
        <a:spcBef>
          <a:spcPct val="0"/>
        </a:spcBef>
        <a:spcAft>
          <a:spcPct val="35000"/>
        </a:spcAft>
        <a:buClr>
          <a:schemeClr val="bg2"/>
        </a:buClr>
        <a:buFont typeface="Arial" charset="0"/>
        <a:buChar char="◦"/>
        <a:defRPr sz="1200">
          <a:solidFill>
            <a:schemeClr val="tx1"/>
          </a:solidFill>
          <a:latin typeface="+mn-lt"/>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Olivier.thonnard@rma.ac.be" TargetMode="External"/><Relationship Id="rId4" Type="http://schemas.openxmlformats.org/officeDocument/2006/relationships/hyperlink" Target="mailto:andy@seclab.tuwien.ac.at" TargetMode="External"/><Relationship Id="rId5" Type="http://schemas.openxmlformats.org/officeDocument/2006/relationships/hyperlink" Target="http://www.wombat-project.eu/" TargetMode="External"/><Relationship Id="rId1" Type="http://schemas.openxmlformats.org/officeDocument/2006/relationships/slideLayout" Target="../slideLayouts/slideLayout1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 Id="rId3" Type="http://schemas.openxmlformats.org/officeDocument/2006/relationships/hyperlink" Target="http://xkcd.com/587/"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8.png"/><Relationship Id="rId7" Type="http://schemas.openxmlformats.org/officeDocument/2006/relationships/image" Target="../media/image39.png"/><Relationship Id="rId8" Type="http://schemas.openxmlformats.org/officeDocument/2006/relationships/image" Target="../media/image40.png"/><Relationship Id="rId9" Type="http://schemas.openxmlformats.org/officeDocument/2006/relationships/image" Target="../media/image41.png"/><Relationship Id="rId10" Type="http://schemas.openxmlformats.org/officeDocument/2006/relationships/image" Target="../media/image42.png"/><Relationship Id="rId11"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15.xml.rels><?xml version="1.0" encoding="UTF-8" standalone="yes"?>
<Relationships xmlns="http://schemas.openxmlformats.org/package/2006/relationships"><Relationship Id="rId1" Type="http://schemas.openxmlformats.org/officeDocument/2006/relationships/vmlDrawing" Target="../drawings/vmlDrawing3.vml"/><Relationship Id="rId2" Type="http://schemas.openxmlformats.org/officeDocument/2006/relationships/slideLayout" Target="../slideLayouts/slideLayout2.xml"/><Relationship Id="rId3" Type="http://schemas.openxmlformats.org/officeDocument/2006/relationships/oleObject" Target="../embeddings/oleObject3.bin"/></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ombat-project.eu/WP5/FP7-ICT-216026-Wombat_WP5_D12_V01_RCA-Technical-survey.pdf"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 Id="rId3" Type="http://schemas.openxmlformats.org/officeDocument/2006/relationships/image" Target="../media/image4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4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0.pdf"/><Relationship Id="rId4"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5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5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57.w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1" Type="http://schemas.openxmlformats.org/officeDocument/2006/relationships/image" Target="../media/image18.png"/><Relationship Id="rId12" Type="http://schemas.openxmlformats.org/officeDocument/2006/relationships/image" Target="../media/image19.png"/><Relationship Id="rId13" Type="http://schemas.openxmlformats.org/officeDocument/2006/relationships/image" Target="../media/image20.png"/><Relationship Id="rId14" Type="http://schemas.openxmlformats.org/officeDocument/2006/relationships/image" Target="../media/image21.png"/><Relationship Id="rId15" Type="http://schemas.openxmlformats.org/officeDocument/2006/relationships/hyperlink" Target="http://www.wombat-project.eu/" TargetMode="External"/><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0.jpeg"/><Relationship Id="rId4" Type="http://schemas.openxmlformats.org/officeDocument/2006/relationships/image" Target="../media/image11.pdf"/><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image" Target="../media/image15.png"/><Relationship Id="rId9" Type="http://schemas.openxmlformats.org/officeDocument/2006/relationships/image" Target="../media/image16.png"/><Relationship Id="rId10" Type="http://schemas.openxmlformats.org/officeDocument/2006/relationships/image" Target="../media/image1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 Id="rId3" Type="http://schemas.openxmlformats.org/officeDocument/2006/relationships/image" Target="../media/image57.w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w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6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hyperlink" Target="http://www.leurrecom.org/event2/index.html"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oleObject" Target="../embeddings/oleObject2.bin"/><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0.jpeg"/><Relationship Id="rId9" Type="http://schemas.openxmlformats.org/officeDocument/2006/relationships/image" Target="../media/image31.jpe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1930400" y="355600"/>
            <a:ext cx="7213600" cy="1270000"/>
          </a:xfrm>
        </p:spPr>
        <p:txBody>
          <a:bodyPr/>
          <a:lstStyle/>
          <a:p>
            <a:pPr algn="ctr"/>
            <a:r>
              <a:rPr lang="en-US" cap="small" dirty="0" smtClean="0"/>
              <a:t>- The Wombat Project -</a:t>
            </a:r>
            <a:br>
              <a:rPr lang="en-US" cap="small" dirty="0" smtClean="0"/>
            </a:br>
            <a:r>
              <a:rPr lang="en-US" sz="2400" cap="small" dirty="0" smtClean="0"/>
              <a:t>Recent Developments in Threats Analysis</a:t>
            </a:r>
            <a:endParaRPr lang="en-US" sz="2400" cap="small" dirty="0"/>
          </a:p>
        </p:txBody>
      </p:sp>
      <p:sp>
        <p:nvSpPr>
          <p:cNvPr id="18435" name="Rectangle 3"/>
          <p:cNvSpPr>
            <a:spLocks noGrp="1" noChangeArrowheads="1"/>
          </p:cNvSpPr>
          <p:nvPr>
            <p:ph type="subTitle" idx="1"/>
          </p:nvPr>
        </p:nvSpPr>
        <p:spPr>
          <a:xfrm>
            <a:off x="2033589" y="5511800"/>
            <a:ext cx="3224212" cy="1193800"/>
          </a:xfrm>
        </p:spPr>
        <p:txBody>
          <a:bodyPr/>
          <a:lstStyle/>
          <a:p>
            <a:pPr algn="ctr"/>
            <a:r>
              <a:rPr lang="en-US" sz="1800" dirty="0" smtClean="0"/>
              <a:t>Olivier </a:t>
            </a:r>
            <a:r>
              <a:rPr lang="en-US" sz="1800" dirty="0" err="1" smtClean="0"/>
              <a:t>Thonnard</a:t>
            </a:r>
            <a:endParaRPr lang="en-US" sz="1800" dirty="0" smtClean="0"/>
          </a:p>
          <a:p>
            <a:pPr algn="ctr"/>
            <a:r>
              <a:rPr lang="en-US" sz="1800" b="1" dirty="0" smtClean="0"/>
              <a:t>EURECOM // RMA</a:t>
            </a:r>
          </a:p>
          <a:p>
            <a:pPr algn="ctr"/>
            <a:r>
              <a:rPr lang="en-US" sz="1800" dirty="0" smtClean="0">
                <a:hlinkClick r:id="rId3"/>
              </a:rPr>
              <a:t>olivier.thonnard@rma.ac.be</a:t>
            </a:r>
            <a:r>
              <a:rPr lang="en-US" sz="1800" dirty="0" smtClean="0"/>
              <a:t> </a:t>
            </a:r>
          </a:p>
        </p:txBody>
      </p:sp>
      <p:sp>
        <p:nvSpPr>
          <p:cNvPr id="4" name="Rectangle 3"/>
          <p:cNvSpPr txBox="1">
            <a:spLocks noChangeArrowheads="1"/>
          </p:cNvSpPr>
          <p:nvPr/>
        </p:nvSpPr>
        <p:spPr bwMode="gray">
          <a:xfrm>
            <a:off x="5653088" y="5511800"/>
            <a:ext cx="3249611" cy="1193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85000"/>
              </a:lnSpc>
              <a:spcBef>
                <a:spcPct val="0"/>
              </a:spcBef>
              <a:spcAft>
                <a:spcPct val="35000"/>
              </a:spcAft>
              <a:buClr>
                <a:srgbClr val="678BA8"/>
              </a:buClr>
              <a:buSzTx/>
              <a:buFontTx/>
              <a:buNone/>
              <a:tabLst/>
              <a:defRPr/>
            </a:pPr>
            <a:r>
              <a:rPr kumimoji="0" lang="en-US" sz="1800" b="0" i="0" u="none" strike="noStrike" kern="0" cap="none" spc="0" normalizeH="0" baseline="0" noProof="0" dirty="0" smtClean="0">
                <a:ln>
                  <a:noFill/>
                </a:ln>
                <a:solidFill>
                  <a:schemeClr val="tx1"/>
                </a:solidFill>
                <a:effectLst/>
                <a:uLnTx/>
                <a:uFillTx/>
                <a:latin typeface="Arial" charset="0"/>
                <a:ea typeface="ＭＳ Ｐゴシック" charset="-128"/>
                <a:cs typeface="ＭＳ Ｐゴシック" charset="-128"/>
              </a:rPr>
              <a:t>Andy Moser</a:t>
            </a:r>
          </a:p>
          <a:p>
            <a:pPr marL="0" marR="0" lvl="0" indent="0" algn="ctr" defTabSz="914400" rtl="0" eaLnBrk="1" fontAlgn="base" latinLnBrk="0" hangingPunct="1">
              <a:lnSpc>
                <a:spcPct val="85000"/>
              </a:lnSpc>
              <a:spcBef>
                <a:spcPct val="0"/>
              </a:spcBef>
              <a:spcAft>
                <a:spcPct val="35000"/>
              </a:spcAft>
              <a:buClr>
                <a:srgbClr val="678BA8"/>
              </a:buClr>
              <a:buSzTx/>
              <a:buFontTx/>
              <a:buNone/>
              <a:tabLst/>
              <a:defRPr/>
            </a:pPr>
            <a:r>
              <a:rPr lang="en-US" i="0" kern="0" dirty="0" smtClean="0">
                <a:solidFill>
                  <a:schemeClr val="tx1"/>
                </a:solidFill>
                <a:ea typeface="ＭＳ Ｐゴシック" charset="-128"/>
                <a:cs typeface="ＭＳ Ｐゴシック" charset="-128"/>
              </a:rPr>
              <a:t>Technical University Vienna</a:t>
            </a:r>
          </a:p>
          <a:p>
            <a:pPr marL="0" marR="0" lvl="0" indent="0" algn="ctr" defTabSz="914400" rtl="0" eaLnBrk="1" fontAlgn="base" latinLnBrk="0" hangingPunct="1">
              <a:lnSpc>
                <a:spcPct val="85000"/>
              </a:lnSpc>
              <a:spcBef>
                <a:spcPct val="0"/>
              </a:spcBef>
              <a:spcAft>
                <a:spcPct val="35000"/>
              </a:spcAft>
              <a:buClr>
                <a:srgbClr val="678BA8"/>
              </a:buClr>
              <a:buSzTx/>
              <a:buFontTx/>
              <a:buNone/>
              <a:tabLst/>
              <a:defRPr/>
            </a:pPr>
            <a:r>
              <a:rPr kumimoji="0" lang="en-US" sz="1800" b="0" i="0" u="none" strike="noStrike" kern="0" cap="none" spc="0" normalizeH="0" baseline="0" noProof="0" dirty="0" smtClean="0">
                <a:ln>
                  <a:noFill/>
                </a:ln>
                <a:solidFill>
                  <a:schemeClr val="tx1"/>
                </a:solidFill>
                <a:effectLst/>
                <a:uLnTx/>
                <a:uFillTx/>
                <a:latin typeface="Arial" charset="0"/>
                <a:ea typeface="ＭＳ Ｐゴシック" charset="-128"/>
                <a:cs typeface="ＭＳ Ｐゴシック" charset="-128"/>
                <a:hlinkClick r:id="rId4"/>
              </a:rPr>
              <a:t>andy@seclab.tuwien.ac.at</a:t>
            </a:r>
            <a:r>
              <a:rPr kumimoji="0" lang="en-US" sz="1800" b="0" i="0" u="none" strike="noStrike" kern="0" cap="none" spc="0" normalizeH="0" baseline="0" noProof="0" dirty="0" smtClean="0">
                <a:ln>
                  <a:noFill/>
                </a:ln>
                <a:solidFill>
                  <a:schemeClr val="tx1"/>
                </a:solidFill>
                <a:effectLst/>
                <a:uLnTx/>
                <a:uFillTx/>
                <a:latin typeface="Arial" charset="0"/>
                <a:ea typeface="ＭＳ Ｐゴシック" charset="-128"/>
                <a:cs typeface="ＭＳ Ｐゴシック" charset="-128"/>
              </a:rPr>
              <a:t> </a:t>
            </a:r>
          </a:p>
        </p:txBody>
      </p:sp>
      <p:sp>
        <p:nvSpPr>
          <p:cNvPr id="9" name="Rectangle 8"/>
          <p:cNvSpPr/>
          <p:nvPr/>
        </p:nvSpPr>
        <p:spPr>
          <a:xfrm>
            <a:off x="4132648" y="88900"/>
            <a:ext cx="2885303" cy="369332"/>
          </a:xfrm>
          <a:prstGeom prst="rect">
            <a:avLst/>
          </a:prstGeom>
        </p:spPr>
        <p:txBody>
          <a:bodyPr wrap="none">
            <a:spAutoFit/>
          </a:bodyPr>
          <a:lstStyle/>
          <a:p>
            <a:r>
              <a:rPr lang="en-US" dirty="0" smtClean="0">
                <a:hlinkClick r:id="rId5"/>
              </a:rPr>
              <a:t>www.wombat-project.eu</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 name="Title 17"/>
          <p:cNvSpPr>
            <a:spLocks noGrp="1"/>
          </p:cNvSpPr>
          <p:nvPr>
            <p:ph type="ctrTitle"/>
          </p:nvPr>
        </p:nvSpPr>
        <p:spPr>
          <a:xfrm>
            <a:off x="685800" y="2603827"/>
            <a:ext cx="7772400" cy="523220"/>
          </a:xfrm>
        </p:spPr>
        <p:txBody>
          <a:bodyPr/>
          <a:lstStyle/>
          <a:p>
            <a:r>
              <a:rPr lang="en-US" dirty="0" smtClean="0">
                <a:solidFill>
                  <a:srgbClr val="000000"/>
                </a:solidFill>
              </a:rPr>
              <a:t>Attack Attribution</a:t>
            </a:r>
            <a:endParaRPr lang="en-US" dirty="0">
              <a:solidFill>
                <a:srgbClr val="000000"/>
              </a:solidFill>
            </a:endParaRPr>
          </a:p>
        </p:txBody>
      </p:sp>
      <p:sp>
        <p:nvSpPr>
          <p:cNvPr id="19" name="Subtitle 18"/>
          <p:cNvSpPr>
            <a:spLocks noGrp="1"/>
          </p:cNvSpPr>
          <p:nvPr>
            <p:ph type="subTitle" idx="1"/>
          </p:nvPr>
        </p:nvSpPr>
        <p:spPr/>
        <p:txBody>
          <a:bodyPr/>
          <a:lstStyle/>
          <a:p>
            <a:pPr algn="l"/>
            <a:r>
              <a:rPr lang="en-US" dirty="0" smtClean="0">
                <a:latin typeface="Baskerville"/>
                <a:ea typeface="Hoefler Text" charset="0"/>
                <a:cs typeface="Baskerville"/>
                <a:sym typeface="Hoefler Text" charset="0"/>
              </a:rPr>
              <a:t>“Chance is a word void of sense;   </a:t>
            </a:r>
          </a:p>
          <a:p>
            <a:pPr algn="r"/>
            <a:r>
              <a:rPr lang="en-US" dirty="0" smtClean="0">
                <a:latin typeface="Baskerville"/>
                <a:ea typeface="Hoefler Text" charset="0"/>
                <a:cs typeface="Baskerville"/>
                <a:sym typeface="Hoefler Text" charset="0"/>
              </a:rPr>
              <a:t>nothing can exist without a cause.”</a:t>
            </a:r>
          </a:p>
          <a:p>
            <a:pPr algn="r"/>
            <a:r>
              <a:rPr lang="en-US" dirty="0" smtClean="0">
                <a:latin typeface="Baskerville"/>
                <a:ea typeface="Hoefler Text" charset="0"/>
                <a:cs typeface="Baskerville"/>
                <a:sym typeface="Hoefler Text" charset="0"/>
              </a:rPr>
              <a:t>- Voltaire</a:t>
            </a:r>
          </a:p>
          <a:p>
            <a:endParaRPr lang="en-US" dirty="0">
              <a:latin typeface="Baskerville"/>
              <a:cs typeface="Baskerville"/>
            </a:endParaRPr>
          </a:p>
        </p:txBody>
      </p:sp>
      <p:sp>
        <p:nvSpPr>
          <p:cNvPr id="2" name="Slide Number Placeholder 1"/>
          <p:cNvSpPr>
            <a:spLocks noGrp="1"/>
          </p:cNvSpPr>
          <p:nvPr>
            <p:ph type="sldNum" sz="quarter" idx="10"/>
          </p:nvPr>
        </p:nvSpPr>
        <p:spPr/>
        <p:txBody>
          <a:bodyPr/>
          <a:lstStyle/>
          <a:p>
            <a:fld id="{36DF442F-4E00-4A43-B019-AD48A14499D5}" type="slidenum">
              <a:rPr lang="en-US" smtClean="0"/>
              <a:pPr/>
              <a:t>10</a:t>
            </a:fld>
            <a:endParaRPr lang="en-US"/>
          </a:p>
        </p:txBody>
      </p:sp>
      <p:sp>
        <p:nvSpPr>
          <p:cNvPr id="3" name="Footer Placeholder 2"/>
          <p:cNvSpPr>
            <a:spLocks noGrp="1"/>
          </p:cNvSpPr>
          <p:nvPr>
            <p:ph type="ftr" sz="quarter" idx="11"/>
          </p:nvPr>
        </p:nvSpPr>
        <p:spPr/>
        <p:txBody>
          <a:bodyPr/>
          <a:lstStyle/>
          <a:p>
            <a:r>
              <a:rPr lang="en-US" smtClean="0"/>
              <a:t>BruCON 2010, Brussels, Belgium,  Sep 24, 2010</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80" name="Rectangle 2"/>
          <p:cNvSpPr>
            <a:spLocks noGrp="1" noChangeArrowheads="1"/>
          </p:cNvSpPr>
          <p:nvPr>
            <p:ph type="title"/>
          </p:nvPr>
        </p:nvSpPr>
        <p:spPr>
          <a:xfrm>
            <a:off x="923925" y="368300"/>
            <a:ext cx="6149975" cy="519113"/>
          </a:xfrm>
        </p:spPr>
        <p:txBody>
          <a:bodyPr/>
          <a:lstStyle/>
          <a:p>
            <a:pPr eaLnBrk="1" hangingPunct="1"/>
            <a:r>
              <a:rPr lang="en-US"/>
              <a:t>Attack Attribution ….</a:t>
            </a:r>
          </a:p>
        </p:txBody>
      </p:sp>
      <p:sp>
        <p:nvSpPr>
          <p:cNvPr id="478211" name="Rectangle 3"/>
          <p:cNvSpPr>
            <a:spLocks noGrp="1" noChangeArrowheads="1"/>
          </p:cNvSpPr>
          <p:nvPr>
            <p:ph idx="1"/>
          </p:nvPr>
        </p:nvSpPr>
        <p:spPr/>
        <p:txBody>
          <a:bodyPr/>
          <a:lstStyle/>
          <a:p>
            <a:pPr eaLnBrk="1" hangingPunct="1"/>
            <a:r>
              <a:rPr lang="en-US" dirty="0"/>
              <a:t>… is not about IP </a:t>
            </a:r>
            <a:r>
              <a:rPr lang="en-US" dirty="0" err="1"/>
              <a:t>traceback</a:t>
            </a:r>
            <a:r>
              <a:rPr lang="en-US" dirty="0" smtClean="0"/>
              <a:t/>
            </a:r>
            <a:br>
              <a:rPr lang="en-US" dirty="0" smtClean="0"/>
            </a:br>
            <a:endParaRPr lang="en-US" dirty="0" smtClean="0"/>
          </a:p>
          <a:p>
            <a:pPr eaLnBrk="1" hangingPunct="1"/>
            <a:endParaRPr lang="en-US" dirty="0"/>
          </a:p>
          <a:p>
            <a:pPr eaLnBrk="1" hangingPunct="1"/>
            <a:r>
              <a:rPr lang="en-US" dirty="0"/>
              <a:t>… is about identifying the root causes of observed attacks by linking them together thanks to common, external, contextual “fingerprints”</a:t>
            </a:r>
            <a:r>
              <a:rPr lang="en-US" dirty="0" smtClean="0"/>
              <a:t> </a:t>
            </a:r>
          </a:p>
          <a:p>
            <a:pPr eaLnBrk="1" hangingPunct="1"/>
            <a:endParaRPr lang="en-US" dirty="0" smtClean="0"/>
          </a:p>
          <a:p>
            <a:pPr eaLnBrk="1" hangingPunct="1"/>
            <a:r>
              <a:rPr lang="en-US" dirty="0" smtClean="0"/>
              <a:t>… is about “connecting the dots”</a:t>
            </a:r>
          </a:p>
          <a:p>
            <a:pPr eaLnBrk="1" hangingPunct="1"/>
            <a:endParaRPr lang="en-US" dirty="0"/>
          </a:p>
          <a:p>
            <a:pPr eaLnBrk="1" hangingPunct="1"/>
            <a:endParaRPr lang="en-US" dirty="0"/>
          </a:p>
        </p:txBody>
      </p:sp>
      <p:sp>
        <p:nvSpPr>
          <p:cNvPr id="24578" name="Slide Number Placeholder 3"/>
          <p:cNvSpPr>
            <a:spLocks noGrp="1"/>
          </p:cNvSpPr>
          <p:nvPr>
            <p:ph type="sldNum" sz="quarter" idx="10"/>
          </p:nvPr>
        </p:nvSpPr>
        <p:spPr>
          <a:noFill/>
          <a:ln/>
        </p:spPr>
        <p:txBody>
          <a:bodyPr/>
          <a:lstStyle/>
          <a:p>
            <a:fld id="{1C99E468-D720-EF49-BC1D-D3700588FC16}" type="slidenum">
              <a:rPr lang="en-US" smtClean="0"/>
              <a:pPr/>
              <a:t>11</a:t>
            </a:fld>
            <a:endParaRPr lang="en-US" smtClean="0"/>
          </a:p>
        </p:txBody>
      </p:sp>
      <p:sp>
        <p:nvSpPr>
          <p:cNvPr id="24579" name="Footer Placeholder 4"/>
          <p:cNvSpPr>
            <a:spLocks noGrp="1"/>
          </p:cNvSpPr>
          <p:nvPr>
            <p:ph type="ftr" sz="quarter" idx="11"/>
          </p:nvPr>
        </p:nvSpPr>
        <p:spPr>
          <a:noFill/>
        </p:spPr>
        <p:txBody>
          <a:bodyPr/>
          <a:lstStyle/>
          <a:p>
            <a:r>
              <a:rPr lang="en-US" smtClean="0"/>
              <a:t>BruCON 2010, Brussels, Belgium,  Sep 24, 2010</a:t>
            </a:r>
          </a:p>
        </p:txBody>
      </p:sp>
      <p:pic>
        <p:nvPicPr>
          <p:cNvPr id="6" name="Picture 5" descr="datamining.jpg"/>
          <p:cNvPicPr>
            <a:picLocks noChangeAspect="1"/>
          </p:cNvPicPr>
          <p:nvPr/>
        </p:nvPicPr>
        <p:blipFill>
          <a:blip r:embed="rId2"/>
          <a:stretch>
            <a:fillRect/>
          </a:stretch>
        </p:blipFill>
        <p:spPr>
          <a:xfrm>
            <a:off x="6168668" y="3848100"/>
            <a:ext cx="2416532" cy="239801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8211">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82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4" name="Rectangle 2"/>
          <p:cNvSpPr>
            <a:spLocks noGrp="1" noChangeArrowheads="1"/>
          </p:cNvSpPr>
          <p:nvPr>
            <p:ph type="title"/>
          </p:nvPr>
        </p:nvSpPr>
        <p:spPr>
          <a:xfrm>
            <a:off x="923925" y="368300"/>
            <a:ext cx="6149975" cy="519113"/>
          </a:xfrm>
        </p:spPr>
        <p:txBody>
          <a:bodyPr/>
          <a:lstStyle/>
          <a:p>
            <a:pPr eaLnBrk="1" hangingPunct="1"/>
            <a:r>
              <a:rPr lang="en-US"/>
              <a:t>Analogy</a:t>
            </a:r>
          </a:p>
        </p:txBody>
      </p:sp>
      <p:sp>
        <p:nvSpPr>
          <p:cNvPr id="25605" name="Rectangle 3"/>
          <p:cNvSpPr>
            <a:spLocks noGrp="1" noChangeArrowheads="1"/>
          </p:cNvSpPr>
          <p:nvPr>
            <p:ph idx="1"/>
          </p:nvPr>
        </p:nvSpPr>
        <p:spPr/>
        <p:txBody>
          <a:bodyPr/>
          <a:lstStyle/>
          <a:p>
            <a:pPr eaLnBrk="1" hangingPunct="1"/>
            <a:r>
              <a:rPr lang="en-US" dirty="0"/>
              <a:t>Serial killers accomplish a ritual that leaves traces</a:t>
            </a:r>
          </a:p>
          <a:p>
            <a:pPr eaLnBrk="1" hangingPunct="1"/>
            <a:endParaRPr lang="en-US" dirty="0"/>
          </a:p>
          <a:p>
            <a:pPr eaLnBrk="1" hangingPunct="1"/>
            <a:endParaRPr lang="en-US" dirty="0"/>
          </a:p>
          <a:p>
            <a:pPr eaLnBrk="1" hangingPunct="1"/>
            <a:endParaRPr lang="en-US" dirty="0"/>
          </a:p>
          <a:p>
            <a:pPr eaLnBrk="1" hangingPunct="1"/>
            <a:r>
              <a:rPr lang="en-US" dirty="0"/>
              <a:t>Cybercriminals for efficiency reasons automate the various steps of their attack workflow and this leaves </a:t>
            </a:r>
            <a:r>
              <a:rPr lang="en-US" dirty="0" smtClean="0"/>
              <a:t>traces</a:t>
            </a:r>
          </a:p>
          <a:p>
            <a:pPr lvl="1" eaLnBrk="1" hangingPunct="1"/>
            <a:r>
              <a:rPr lang="en-US" dirty="0" smtClean="0"/>
              <a:t>Typical “patterns” reflecting their modus operandi</a:t>
            </a:r>
          </a:p>
          <a:p>
            <a:pPr lvl="1" eaLnBrk="1" hangingPunct="1"/>
            <a:r>
              <a:rPr lang="en-US" dirty="0" smtClean="0"/>
              <a:t>We want a tool that can uncover those patterns</a:t>
            </a:r>
          </a:p>
          <a:p>
            <a:pPr lvl="2" eaLnBrk="1" hangingPunct="1"/>
            <a:r>
              <a:rPr lang="en-US" dirty="0" smtClean="0"/>
              <a:t>... by mining large security data sets in a consistent manner</a:t>
            </a:r>
          </a:p>
          <a:p>
            <a:pPr lvl="1" eaLnBrk="1" hangingPunct="1"/>
            <a:endParaRPr lang="en-US" dirty="0" smtClean="0"/>
          </a:p>
          <a:p>
            <a:pPr eaLnBrk="1" hangingPunct="1"/>
            <a:endParaRPr lang="en-US" dirty="0"/>
          </a:p>
          <a:p>
            <a:pPr eaLnBrk="1" hangingPunct="1"/>
            <a:endParaRPr lang="en-US" dirty="0"/>
          </a:p>
          <a:p>
            <a:pPr eaLnBrk="1" hangingPunct="1"/>
            <a:endParaRPr lang="en-US" dirty="0"/>
          </a:p>
          <a:p>
            <a:pPr eaLnBrk="1" hangingPunct="1"/>
            <a:endParaRPr lang="en-US" dirty="0"/>
          </a:p>
          <a:p>
            <a:pPr eaLnBrk="1" hangingPunct="1"/>
            <a:endParaRPr lang="en-US" dirty="0"/>
          </a:p>
        </p:txBody>
      </p:sp>
      <p:sp>
        <p:nvSpPr>
          <p:cNvPr id="25602" name="Slide Number Placeholder 3"/>
          <p:cNvSpPr>
            <a:spLocks noGrp="1"/>
          </p:cNvSpPr>
          <p:nvPr>
            <p:ph type="sldNum" sz="quarter" idx="10"/>
          </p:nvPr>
        </p:nvSpPr>
        <p:spPr>
          <a:noFill/>
          <a:ln/>
        </p:spPr>
        <p:txBody>
          <a:bodyPr/>
          <a:lstStyle/>
          <a:p>
            <a:fld id="{B4A25C0C-5F43-1048-972E-E498BFD028CB}" type="slidenum">
              <a:rPr lang="en-US" smtClean="0"/>
              <a:pPr/>
              <a:t>12</a:t>
            </a:fld>
            <a:endParaRPr lang="en-US" smtClean="0"/>
          </a:p>
        </p:txBody>
      </p:sp>
      <p:sp>
        <p:nvSpPr>
          <p:cNvPr id="25603" name="Footer Placeholder 4"/>
          <p:cNvSpPr>
            <a:spLocks noGrp="1"/>
          </p:cNvSpPr>
          <p:nvPr>
            <p:ph type="ftr" sz="quarter" idx="11"/>
          </p:nvPr>
        </p:nvSpPr>
        <p:spPr>
          <a:noFill/>
        </p:spPr>
        <p:txBody>
          <a:bodyPr/>
          <a:lstStyle/>
          <a:p>
            <a:r>
              <a:rPr lang="en-US" smtClean="0"/>
              <a:t>BruCON 2010, Brussels, Belgium,  Sep 24, 2010</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6" name="Rectangle 2"/>
          <p:cNvSpPr>
            <a:spLocks noGrp="1" noChangeArrowheads="1"/>
          </p:cNvSpPr>
          <p:nvPr>
            <p:ph type="title"/>
          </p:nvPr>
        </p:nvSpPr>
        <p:spPr>
          <a:xfrm>
            <a:off x="923925" y="368300"/>
            <a:ext cx="6149975" cy="519113"/>
          </a:xfrm>
        </p:spPr>
        <p:txBody>
          <a:bodyPr/>
          <a:lstStyle/>
          <a:p>
            <a:pPr eaLnBrk="1" hangingPunct="1"/>
            <a:r>
              <a:rPr lang="en-US" dirty="0" smtClean="0"/>
              <a:t>Danger…</a:t>
            </a:r>
            <a:endParaRPr lang="en-US" dirty="0"/>
          </a:p>
        </p:txBody>
      </p:sp>
      <p:sp>
        <p:nvSpPr>
          <p:cNvPr id="28677" name="Rectangle 3"/>
          <p:cNvSpPr>
            <a:spLocks noGrp="1" noChangeArrowheads="1"/>
          </p:cNvSpPr>
          <p:nvPr>
            <p:ph idx="1"/>
          </p:nvPr>
        </p:nvSpPr>
        <p:spPr>
          <a:xfrm>
            <a:off x="0" y="1300163"/>
            <a:ext cx="4978400" cy="5091112"/>
          </a:xfrm>
        </p:spPr>
        <p:txBody>
          <a:bodyPr/>
          <a:lstStyle/>
          <a:p>
            <a:pPr eaLnBrk="1" hangingPunct="1"/>
            <a:r>
              <a:rPr lang="en-US"/>
              <a:t>“</a:t>
            </a:r>
            <a:r>
              <a:rPr lang="en-US" i="1"/>
              <a:t>When all you have is a hammer, everything looks like a nail</a:t>
            </a:r>
            <a:r>
              <a:rPr lang="en-US"/>
              <a:t>”</a:t>
            </a:r>
          </a:p>
          <a:p>
            <a:pPr eaLnBrk="1" hangingPunct="1"/>
            <a:endParaRPr lang="en-US"/>
          </a:p>
          <a:p>
            <a:pPr lvl="1" algn="r" eaLnBrk="1" hangingPunct="1">
              <a:buFont typeface="Arial" charset="0"/>
              <a:buNone/>
            </a:pPr>
            <a:r>
              <a:rPr lang="en-US" i="1"/>
              <a:t>Maslow's hammer law, </a:t>
            </a:r>
            <a:br>
              <a:rPr lang="en-US" i="1"/>
            </a:br>
            <a:r>
              <a:rPr lang="en-US" i="1"/>
              <a:t>The Psychology of Science</a:t>
            </a:r>
            <a:r>
              <a:rPr lang="en-US"/>
              <a:t>, </a:t>
            </a:r>
            <a:br>
              <a:rPr lang="en-US"/>
            </a:br>
            <a:r>
              <a:rPr lang="en-US"/>
              <a:t>1966 </a:t>
            </a:r>
          </a:p>
        </p:txBody>
      </p:sp>
      <p:sp>
        <p:nvSpPr>
          <p:cNvPr id="28674" name="Slide Number Placeholder 3"/>
          <p:cNvSpPr>
            <a:spLocks noGrp="1"/>
          </p:cNvSpPr>
          <p:nvPr>
            <p:ph type="sldNum" sz="quarter" idx="10"/>
          </p:nvPr>
        </p:nvSpPr>
        <p:spPr>
          <a:noFill/>
          <a:ln/>
        </p:spPr>
        <p:txBody>
          <a:bodyPr/>
          <a:lstStyle/>
          <a:p>
            <a:fld id="{BD5C07DC-7D67-4042-BA28-08A76D3FBA1F}" type="slidenum">
              <a:rPr lang="en-US" smtClean="0"/>
              <a:pPr/>
              <a:t>13</a:t>
            </a:fld>
            <a:endParaRPr lang="en-US" smtClean="0"/>
          </a:p>
        </p:txBody>
      </p:sp>
      <p:sp>
        <p:nvSpPr>
          <p:cNvPr id="28675" name="Footer Placeholder 4"/>
          <p:cNvSpPr>
            <a:spLocks noGrp="1"/>
          </p:cNvSpPr>
          <p:nvPr>
            <p:ph type="ftr" sz="quarter" idx="11"/>
          </p:nvPr>
        </p:nvSpPr>
        <p:spPr>
          <a:noFill/>
        </p:spPr>
        <p:txBody>
          <a:bodyPr/>
          <a:lstStyle/>
          <a:p>
            <a:r>
              <a:rPr lang="en-US" smtClean="0"/>
              <a:t>BruCON 2010, Brussels, Belgium,  Sep 24, 2010</a:t>
            </a:r>
          </a:p>
        </p:txBody>
      </p:sp>
      <p:grpSp>
        <p:nvGrpSpPr>
          <p:cNvPr id="2" name="Group 8"/>
          <p:cNvGrpSpPr>
            <a:grpSpLocks/>
          </p:cNvGrpSpPr>
          <p:nvPr/>
        </p:nvGrpSpPr>
        <p:grpSpPr bwMode="auto">
          <a:xfrm>
            <a:off x="5356225" y="1484313"/>
            <a:ext cx="3570288" cy="5113337"/>
            <a:chOff x="3374" y="959"/>
            <a:chExt cx="2249" cy="3221"/>
          </a:xfrm>
        </p:grpSpPr>
        <p:pic>
          <p:nvPicPr>
            <p:cNvPr id="28679" name="Picture 6" descr="crime_scene"/>
            <p:cNvPicPr>
              <a:picLocks noChangeAspect="1" noChangeArrowheads="1"/>
            </p:cNvPicPr>
            <p:nvPr/>
          </p:nvPicPr>
          <p:blipFill>
            <a:blip r:embed="rId2"/>
            <a:srcRect/>
            <a:stretch>
              <a:fillRect/>
            </a:stretch>
          </p:blipFill>
          <p:spPr bwMode="auto">
            <a:xfrm>
              <a:off x="3415" y="959"/>
              <a:ext cx="2168" cy="3221"/>
            </a:xfrm>
            <a:prstGeom prst="rect">
              <a:avLst/>
            </a:prstGeom>
            <a:noFill/>
            <a:ln w="9525">
              <a:noFill/>
              <a:miter lim="800000"/>
              <a:headEnd/>
              <a:tailEnd/>
            </a:ln>
          </p:spPr>
        </p:pic>
        <p:sp>
          <p:nvSpPr>
            <p:cNvPr id="28680" name="Rectangle 7"/>
            <p:cNvSpPr>
              <a:spLocks noChangeArrowheads="1"/>
            </p:cNvSpPr>
            <p:nvPr/>
          </p:nvSpPr>
          <p:spPr bwMode="white">
            <a:xfrm>
              <a:off x="3374" y="3757"/>
              <a:ext cx="2249" cy="402"/>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28681" name="Text Box 4"/>
            <p:cNvSpPr txBox="1">
              <a:spLocks noChangeArrowheads="1"/>
            </p:cNvSpPr>
            <p:nvPr/>
          </p:nvSpPr>
          <p:spPr bwMode="white">
            <a:xfrm>
              <a:off x="3768" y="3744"/>
              <a:ext cx="1589" cy="407"/>
            </a:xfrm>
            <a:prstGeom prst="rect">
              <a:avLst/>
            </a:prstGeom>
            <a:noFill/>
            <a:ln w="9525">
              <a:noFill/>
              <a:miter lim="800000"/>
              <a:headEnd/>
              <a:tailEnd/>
            </a:ln>
          </p:spPr>
          <p:txBody>
            <a:bodyPr wrap="none">
              <a:prstTxWarp prst="textNoShape">
                <a:avLst/>
              </a:prstTxWarp>
              <a:spAutoFit/>
            </a:bodyPr>
            <a:lstStyle/>
            <a:p>
              <a:r>
                <a:rPr lang="en-US" dirty="0"/>
                <a:t> </a:t>
              </a:r>
              <a:r>
                <a:rPr lang="en-US" dirty="0">
                  <a:hlinkClick r:id="rId3"/>
                </a:rPr>
                <a:t>http://xkcd.com/587</a:t>
              </a:r>
              <a:r>
                <a:rPr lang="en-US" dirty="0" smtClean="0">
                  <a:hlinkClick r:id="rId3"/>
                </a:rPr>
                <a:t>/</a:t>
              </a:r>
              <a:r>
                <a:rPr lang="en-US" dirty="0" smtClean="0"/>
                <a:t> </a:t>
              </a:r>
            </a:p>
            <a:p>
              <a:endParaRPr lang="en-U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33" name="Rectangle 5"/>
          <p:cNvSpPr>
            <a:spLocks noGrp="1" noChangeArrowheads="1"/>
          </p:cNvSpPr>
          <p:nvPr>
            <p:ph type="title"/>
          </p:nvPr>
        </p:nvSpPr>
        <p:spPr/>
        <p:txBody>
          <a:bodyPr/>
          <a:lstStyle/>
          <a:p>
            <a:r>
              <a:rPr lang="en-US" smtClean="0"/>
              <a:t>The TRIAGE approach</a:t>
            </a:r>
            <a:endParaRPr lang="en-US" dirty="0"/>
          </a:p>
        </p:txBody>
      </p:sp>
      <p:sp>
        <p:nvSpPr>
          <p:cNvPr id="38" name="Content Placeholder 37"/>
          <p:cNvSpPr>
            <a:spLocks noGrp="1"/>
          </p:cNvSpPr>
          <p:nvPr>
            <p:ph idx="1"/>
          </p:nvPr>
        </p:nvSpPr>
        <p:spPr>
          <a:xfrm>
            <a:off x="0" y="1122363"/>
            <a:ext cx="8766175" cy="5091112"/>
          </a:xfrm>
        </p:spPr>
        <p:txBody>
          <a:bodyPr/>
          <a:lstStyle/>
          <a:p>
            <a:pPr eaLnBrk="1" hangingPunct="1"/>
            <a:r>
              <a:rPr lang="en-US" dirty="0" smtClean="0"/>
              <a:t>TRIAGE</a:t>
            </a:r>
            <a:r>
              <a:rPr lang="en-US" baseline="30000" dirty="0" smtClean="0"/>
              <a:t>(1)</a:t>
            </a:r>
            <a:endParaRPr lang="en-US" dirty="0" smtClean="0"/>
          </a:p>
          <a:p>
            <a:pPr lvl="1" eaLnBrk="1" hangingPunct="1"/>
            <a:r>
              <a:rPr lang="en-US" dirty="0" smtClean="0"/>
              <a:t>= </a:t>
            </a:r>
            <a:r>
              <a:rPr lang="en-US" dirty="0" err="1" smtClean="0"/>
              <a:t>at</a:t>
            </a:r>
            <a:r>
              <a:rPr lang="en-US" u="sng" dirty="0" err="1" smtClean="0"/>
              <a:t>TRI</a:t>
            </a:r>
            <a:r>
              <a:rPr lang="en-US" dirty="0" err="1" smtClean="0"/>
              <a:t>bution</a:t>
            </a:r>
            <a:r>
              <a:rPr lang="en-US" dirty="0" smtClean="0"/>
              <a:t> of </a:t>
            </a:r>
            <a:r>
              <a:rPr lang="en-US" u="sng" dirty="0" smtClean="0"/>
              <a:t>A</a:t>
            </a:r>
            <a:r>
              <a:rPr lang="en-US" dirty="0" smtClean="0"/>
              <a:t>ttack using </a:t>
            </a:r>
            <a:r>
              <a:rPr lang="en-US" u="sng" dirty="0" smtClean="0"/>
              <a:t>G</a:t>
            </a:r>
            <a:r>
              <a:rPr lang="en-US" dirty="0" smtClean="0"/>
              <a:t>raph-based </a:t>
            </a:r>
            <a:r>
              <a:rPr lang="en-US" u="sng" dirty="0" smtClean="0"/>
              <a:t>E</a:t>
            </a:r>
            <a:r>
              <a:rPr lang="en-US" dirty="0" smtClean="0"/>
              <a:t>vent clustering</a:t>
            </a:r>
          </a:p>
          <a:p>
            <a:pPr lvl="1" eaLnBrk="1" hangingPunct="1"/>
            <a:r>
              <a:rPr lang="en-US" dirty="0" err="1" smtClean="0"/>
              <a:t>Multicriteria</a:t>
            </a:r>
            <a:r>
              <a:rPr lang="en-US" dirty="0" smtClean="0"/>
              <a:t> clustering method</a:t>
            </a:r>
          </a:p>
          <a:p>
            <a:pPr lvl="1" eaLnBrk="1" hangingPunct="1"/>
            <a:endParaRPr lang="en-US" dirty="0" smtClean="0"/>
          </a:p>
          <a:p>
            <a:endParaRPr lang="en-US" dirty="0"/>
          </a:p>
        </p:txBody>
      </p:sp>
      <p:sp>
        <p:nvSpPr>
          <p:cNvPr id="48135" name="Freeform 7"/>
          <p:cNvSpPr>
            <a:spLocks/>
          </p:cNvSpPr>
          <p:nvPr/>
        </p:nvSpPr>
        <p:spPr bwMode="auto">
          <a:xfrm>
            <a:off x="2705695" y="3533378"/>
            <a:ext cx="1714500" cy="696516"/>
          </a:xfrm>
          <a:custGeom>
            <a:avLst/>
            <a:gdLst/>
            <a:ahLst/>
            <a:cxnLst>
              <a:cxn ang="0">
                <a:pos x="4838" y="0"/>
              </a:cxn>
              <a:cxn ang="0">
                <a:pos x="17213" y="0"/>
              </a:cxn>
              <a:cxn ang="0">
                <a:pos x="21600" y="21600"/>
              </a:cxn>
              <a:cxn ang="0">
                <a:pos x="0" y="21600"/>
              </a:cxn>
              <a:cxn ang="0">
                <a:pos x="4838" y="0"/>
              </a:cxn>
              <a:cxn ang="0">
                <a:pos x="4838" y="0"/>
              </a:cxn>
            </a:cxnLst>
            <a:rect l="0" t="0" r="r" b="b"/>
            <a:pathLst>
              <a:path w="21600" h="21600">
                <a:moveTo>
                  <a:pt x="4838" y="0"/>
                </a:moveTo>
                <a:lnTo>
                  <a:pt x="17213" y="0"/>
                </a:lnTo>
                <a:lnTo>
                  <a:pt x="21600" y="21600"/>
                </a:lnTo>
                <a:lnTo>
                  <a:pt x="0" y="21600"/>
                </a:lnTo>
                <a:lnTo>
                  <a:pt x="4838" y="0"/>
                </a:lnTo>
                <a:close/>
                <a:moveTo>
                  <a:pt x="4838" y="0"/>
                </a:moveTo>
              </a:path>
            </a:pathLst>
          </a:custGeom>
          <a:blipFill dpi="0" rotWithShape="0">
            <a:blip r:embed="rId2"/>
            <a:srcRect/>
            <a:stretch>
              <a:fillRect/>
            </a:stretch>
          </a:blipFill>
          <a:ln w="12700" cap="flat">
            <a:solidFill>
              <a:srgbClr val="DF9041"/>
            </a:solidFill>
            <a:prstDash val="solid"/>
            <a:miter lim="800000"/>
            <a:headEnd type="none" w="med" len="med"/>
            <a:tailEnd type="none" w="med" len="med"/>
          </a:ln>
          <a:effectLst>
            <a:outerShdw blurRad="38100" dist="12699" dir="5400000" algn="ctr" rotWithShape="0">
              <a:schemeClr val="bg2">
                <a:alpha val="50000"/>
              </a:schemeClr>
            </a:outerShdw>
          </a:effectLst>
        </p:spPr>
        <p:txBody>
          <a:bodyPr lIns="0" tIns="0" rIns="0" bIns="0">
            <a:prstTxWarp prst="textNoShape">
              <a:avLst/>
            </a:prstTxWarp>
          </a:bodyPr>
          <a:lstStyle/>
          <a:p>
            <a:pPr>
              <a:defRPr/>
            </a:pPr>
            <a:endParaRPr lang="en-US"/>
          </a:p>
        </p:txBody>
      </p:sp>
      <p:sp>
        <p:nvSpPr>
          <p:cNvPr id="48136" name="Freeform 8"/>
          <p:cNvSpPr>
            <a:spLocks/>
          </p:cNvSpPr>
          <p:nvPr/>
        </p:nvSpPr>
        <p:spPr bwMode="auto">
          <a:xfrm>
            <a:off x="2705695" y="3060105"/>
            <a:ext cx="1714500" cy="696516"/>
          </a:xfrm>
          <a:custGeom>
            <a:avLst/>
            <a:gdLst/>
            <a:ahLst/>
            <a:cxnLst>
              <a:cxn ang="0">
                <a:pos x="4838" y="0"/>
              </a:cxn>
              <a:cxn ang="0">
                <a:pos x="17213" y="0"/>
              </a:cxn>
              <a:cxn ang="0">
                <a:pos x="21600" y="21600"/>
              </a:cxn>
              <a:cxn ang="0">
                <a:pos x="0" y="21600"/>
              </a:cxn>
              <a:cxn ang="0">
                <a:pos x="4838" y="0"/>
              </a:cxn>
              <a:cxn ang="0">
                <a:pos x="4838" y="0"/>
              </a:cxn>
            </a:cxnLst>
            <a:rect l="0" t="0" r="r" b="b"/>
            <a:pathLst>
              <a:path w="21600" h="21600">
                <a:moveTo>
                  <a:pt x="4838" y="0"/>
                </a:moveTo>
                <a:lnTo>
                  <a:pt x="17213" y="0"/>
                </a:lnTo>
                <a:lnTo>
                  <a:pt x="21600" y="21600"/>
                </a:lnTo>
                <a:lnTo>
                  <a:pt x="0" y="21600"/>
                </a:lnTo>
                <a:lnTo>
                  <a:pt x="4838" y="0"/>
                </a:lnTo>
                <a:close/>
                <a:moveTo>
                  <a:pt x="4838" y="0"/>
                </a:moveTo>
              </a:path>
            </a:pathLst>
          </a:custGeom>
          <a:blipFill dpi="0" rotWithShape="0">
            <a:blip r:embed="rId3"/>
            <a:srcRect/>
            <a:stretch>
              <a:fillRect/>
            </a:stretch>
          </a:blipFill>
          <a:ln w="12700" cap="flat">
            <a:solidFill>
              <a:srgbClr val="61B084"/>
            </a:solidFill>
            <a:prstDash val="solid"/>
            <a:miter lim="800000"/>
            <a:headEnd type="none" w="med" len="med"/>
            <a:tailEnd type="none" w="med" len="med"/>
          </a:ln>
          <a:effectLst>
            <a:outerShdw blurRad="38100" dist="12699" dir="5400000" algn="ctr" rotWithShape="0">
              <a:schemeClr val="bg2">
                <a:alpha val="50000"/>
              </a:schemeClr>
            </a:outerShdw>
          </a:effectLst>
        </p:spPr>
        <p:txBody>
          <a:bodyPr lIns="0" tIns="0" rIns="0" bIns="0">
            <a:prstTxWarp prst="textNoShape">
              <a:avLst/>
            </a:prstTxWarp>
          </a:bodyPr>
          <a:lstStyle/>
          <a:p>
            <a:pPr>
              <a:defRPr/>
            </a:pPr>
            <a:endParaRPr lang="en-US"/>
          </a:p>
        </p:txBody>
      </p:sp>
      <p:pic>
        <p:nvPicPr>
          <p:cNvPr id="341003" name="Picture 9"/>
          <p:cNvPicPr>
            <a:picLocks noChangeAspect="1" noChangeArrowheads="1"/>
          </p:cNvPicPr>
          <p:nvPr/>
        </p:nvPicPr>
        <p:blipFill>
          <a:blip r:embed="rId4"/>
          <a:srcRect/>
          <a:stretch>
            <a:fillRect/>
          </a:stretch>
        </p:blipFill>
        <p:spPr bwMode="auto">
          <a:xfrm>
            <a:off x="867963" y="4505721"/>
            <a:ext cx="1012094" cy="966091"/>
          </a:xfrm>
          <a:prstGeom prst="rect">
            <a:avLst/>
          </a:prstGeom>
          <a:noFill/>
          <a:ln w="12700">
            <a:noFill/>
            <a:miter lim="800000"/>
            <a:headEnd/>
            <a:tailEnd/>
          </a:ln>
        </p:spPr>
      </p:pic>
      <p:pic>
        <p:nvPicPr>
          <p:cNvPr id="341004" name="Picture 10"/>
          <p:cNvPicPr>
            <a:picLocks noChangeAspect="1" noChangeArrowheads="1"/>
          </p:cNvPicPr>
          <p:nvPr/>
        </p:nvPicPr>
        <p:blipFill>
          <a:blip r:embed="rId5"/>
          <a:srcRect/>
          <a:stretch>
            <a:fillRect/>
          </a:stretch>
        </p:blipFill>
        <p:spPr bwMode="auto">
          <a:xfrm>
            <a:off x="1151930" y="3953073"/>
            <a:ext cx="446484" cy="544711"/>
          </a:xfrm>
          <a:prstGeom prst="rect">
            <a:avLst/>
          </a:prstGeom>
          <a:noFill/>
          <a:ln w="12700">
            <a:noFill/>
            <a:miter lim="800000"/>
            <a:headEnd/>
            <a:tailEnd/>
          </a:ln>
        </p:spPr>
      </p:pic>
      <p:pic>
        <p:nvPicPr>
          <p:cNvPr id="341005" name="Picture 11"/>
          <p:cNvPicPr>
            <a:picLocks noChangeAspect="1" noChangeArrowheads="1"/>
          </p:cNvPicPr>
          <p:nvPr/>
        </p:nvPicPr>
        <p:blipFill>
          <a:blip r:embed="rId6"/>
          <a:srcRect/>
          <a:stretch>
            <a:fillRect/>
          </a:stretch>
        </p:blipFill>
        <p:spPr bwMode="auto">
          <a:xfrm>
            <a:off x="1902023" y="2944019"/>
            <a:ext cx="696516" cy="1160859"/>
          </a:xfrm>
          <a:prstGeom prst="rect">
            <a:avLst/>
          </a:prstGeom>
          <a:noFill/>
          <a:ln w="12700">
            <a:noFill/>
            <a:miter lim="800000"/>
            <a:headEnd/>
            <a:tailEnd/>
          </a:ln>
        </p:spPr>
      </p:pic>
      <p:pic>
        <p:nvPicPr>
          <p:cNvPr id="341006" name="Picture 12"/>
          <p:cNvPicPr>
            <a:picLocks noChangeAspect="1" noChangeArrowheads="1"/>
          </p:cNvPicPr>
          <p:nvPr/>
        </p:nvPicPr>
        <p:blipFill>
          <a:blip r:embed="rId7"/>
          <a:srcRect/>
          <a:stretch>
            <a:fillRect/>
          </a:stretch>
        </p:blipFill>
        <p:spPr bwMode="auto">
          <a:xfrm>
            <a:off x="4554141" y="2961878"/>
            <a:ext cx="705445" cy="1125141"/>
          </a:xfrm>
          <a:prstGeom prst="rect">
            <a:avLst/>
          </a:prstGeom>
          <a:noFill/>
          <a:ln w="12700">
            <a:noFill/>
            <a:miter lim="800000"/>
            <a:headEnd/>
            <a:tailEnd/>
          </a:ln>
        </p:spPr>
      </p:pic>
      <p:sp>
        <p:nvSpPr>
          <p:cNvPr id="341007" name="Rectangle 13"/>
          <p:cNvSpPr>
            <a:spLocks/>
          </p:cNvSpPr>
          <p:nvPr/>
        </p:nvSpPr>
        <p:spPr bwMode="auto">
          <a:xfrm>
            <a:off x="5317331" y="3213298"/>
            <a:ext cx="715781" cy="697641"/>
          </a:xfrm>
          <a:prstGeom prst="rect">
            <a:avLst/>
          </a:prstGeom>
          <a:noFill/>
          <a:ln w="25400">
            <a:solidFill>
              <a:srgbClr val="6699CC"/>
            </a:solidFill>
            <a:miter lim="800000"/>
            <a:headEnd/>
            <a:tailEnd/>
          </a:ln>
        </p:spPr>
        <p:txBody>
          <a:bodyPr lIns="0" tIns="0" rIns="0" bIns="0" anchor="ctr">
            <a:prstTxWarp prst="textNoShape">
              <a:avLst/>
            </a:prstTxWarp>
          </a:bodyPr>
          <a:lstStyle/>
          <a:p>
            <a:pPr>
              <a:tabLst>
                <a:tab pos="250022" algn="l"/>
                <a:tab pos="500045" algn="l"/>
                <a:tab pos="750067" algn="l"/>
                <a:tab pos="1000089" algn="l"/>
                <a:tab pos="1250112" algn="l"/>
                <a:tab pos="1500134" algn="l"/>
                <a:tab pos="1750157" algn="l"/>
                <a:tab pos="2000179" algn="l"/>
                <a:tab pos="2250201" algn="l"/>
                <a:tab pos="2500224" algn="l"/>
                <a:tab pos="2750246" algn="l"/>
                <a:tab pos="3000268" algn="l"/>
              </a:tabLst>
            </a:pPr>
            <a:r>
              <a:rPr lang="en-US" sz="3100" i="0" dirty="0" err="1">
                <a:solidFill>
                  <a:srgbClr val="4F81BD"/>
                </a:solidFill>
                <a:latin typeface="Lucida Grande" charset="0"/>
                <a:ea typeface="Lucida Grande" charset="0"/>
                <a:cs typeface="Lucida Grande" charset="0"/>
                <a:sym typeface="Lucida Grande" charset="0"/>
              </a:rPr>
              <a:t>Σ</a:t>
            </a:r>
            <a:endParaRPr lang="en-US" sz="3100" i="0" dirty="0">
              <a:solidFill>
                <a:srgbClr val="4F81BD"/>
              </a:solidFill>
              <a:latin typeface="Lucida Grande" charset="0"/>
              <a:ea typeface="Lucida Grande" charset="0"/>
              <a:cs typeface="Lucida Grande" charset="0"/>
              <a:sym typeface="Lucida Grande" charset="0"/>
            </a:endParaRPr>
          </a:p>
        </p:txBody>
      </p:sp>
      <p:pic>
        <p:nvPicPr>
          <p:cNvPr id="341008" name="Picture 14"/>
          <p:cNvPicPr>
            <a:picLocks noChangeAspect="1" noChangeArrowheads="1"/>
          </p:cNvPicPr>
          <p:nvPr/>
        </p:nvPicPr>
        <p:blipFill>
          <a:blip r:embed="rId8"/>
          <a:srcRect/>
          <a:stretch>
            <a:fillRect/>
          </a:stretch>
        </p:blipFill>
        <p:spPr bwMode="auto">
          <a:xfrm>
            <a:off x="6036469" y="3465711"/>
            <a:ext cx="375047" cy="142875"/>
          </a:xfrm>
          <a:prstGeom prst="rect">
            <a:avLst/>
          </a:prstGeom>
          <a:noFill/>
          <a:ln w="12700">
            <a:noFill/>
            <a:miter lim="800000"/>
            <a:headEnd/>
            <a:tailEnd/>
          </a:ln>
        </p:spPr>
      </p:pic>
      <p:pic>
        <p:nvPicPr>
          <p:cNvPr id="341009" name="Picture 15"/>
          <p:cNvPicPr>
            <a:picLocks noChangeAspect="1" noChangeArrowheads="1"/>
          </p:cNvPicPr>
          <p:nvPr/>
        </p:nvPicPr>
        <p:blipFill>
          <a:blip r:embed="rId9"/>
          <a:srcRect/>
          <a:stretch>
            <a:fillRect/>
          </a:stretch>
        </p:blipFill>
        <p:spPr bwMode="auto">
          <a:xfrm>
            <a:off x="6474023" y="2747566"/>
            <a:ext cx="1607344" cy="1625203"/>
          </a:xfrm>
          <a:prstGeom prst="rect">
            <a:avLst/>
          </a:prstGeom>
          <a:noFill/>
          <a:ln w="12700">
            <a:noFill/>
            <a:miter lim="800000"/>
            <a:headEnd/>
            <a:tailEnd/>
          </a:ln>
        </p:spPr>
      </p:pic>
      <p:sp>
        <p:nvSpPr>
          <p:cNvPr id="341010" name="Rectangle 16"/>
          <p:cNvSpPr>
            <a:spLocks/>
          </p:cNvSpPr>
          <p:nvPr/>
        </p:nvSpPr>
        <p:spPr bwMode="auto">
          <a:xfrm>
            <a:off x="2611039" y="4455616"/>
            <a:ext cx="1897116" cy="512961"/>
          </a:xfrm>
          <a:prstGeom prst="rect">
            <a:avLst/>
          </a:prstGeom>
          <a:noFill/>
          <a:ln w="12700">
            <a:noFill/>
            <a:miter lim="800000"/>
            <a:headEnd/>
            <a:tailEnd/>
          </a:ln>
        </p:spPr>
        <p:txBody>
          <a:bodyPr wrap="none" lIns="0" tIns="0" rIns="0" bIns="0" anchor="ctr">
            <a:prstTxWarp prst="textNoShape">
              <a:avLst/>
            </a:prstTxWarp>
            <a:spAutoFit/>
          </a:bodyPr>
          <a:lstStyle/>
          <a:p>
            <a:pPr>
              <a:spcBef>
                <a:spcPts val="264"/>
              </a:spcBef>
              <a:tabLst>
                <a:tab pos="250022" algn="l"/>
                <a:tab pos="500045" algn="l"/>
                <a:tab pos="750067" algn="l"/>
                <a:tab pos="1000089" algn="l"/>
                <a:tab pos="1250112" algn="l"/>
                <a:tab pos="1500134" algn="l"/>
                <a:tab pos="1750157" algn="l"/>
                <a:tab pos="2000179" algn="l"/>
                <a:tab pos="2250201" algn="l"/>
                <a:tab pos="2500224" algn="l"/>
                <a:tab pos="2750246" algn="l"/>
                <a:tab pos="3000268" algn="l"/>
              </a:tabLst>
            </a:pPr>
            <a:r>
              <a:rPr lang="en-US" sz="1500" i="0" dirty="0">
                <a:solidFill>
                  <a:schemeClr val="tx1"/>
                </a:solidFill>
                <a:latin typeface="Calibri" charset="0"/>
                <a:ea typeface="Calibri" charset="0"/>
                <a:cs typeface="Calibri" charset="0"/>
                <a:sym typeface="Calibri" charset="0"/>
              </a:rPr>
              <a:t>Per feature</a:t>
            </a:r>
            <a:endParaRPr lang="en-US" i="0" dirty="0">
              <a:solidFill>
                <a:schemeClr val="tx1"/>
              </a:solidFill>
              <a:latin typeface="Comic Sans MS" charset="0"/>
              <a:ea typeface="Apple Chancery" charset="0"/>
              <a:cs typeface="Apple Chancery" charset="0"/>
              <a:sym typeface="Comic Sans MS" charset="0"/>
            </a:endParaRPr>
          </a:p>
          <a:p>
            <a:pPr>
              <a:spcBef>
                <a:spcPts val="264"/>
              </a:spcBef>
              <a:tabLst>
                <a:tab pos="250022" algn="l"/>
                <a:tab pos="500045" algn="l"/>
                <a:tab pos="750067" algn="l"/>
                <a:tab pos="1000089" algn="l"/>
                <a:tab pos="1250112" algn="l"/>
                <a:tab pos="1500134" algn="l"/>
                <a:tab pos="1750157" algn="l"/>
                <a:tab pos="2000179" algn="l"/>
                <a:tab pos="2250201" algn="l"/>
                <a:tab pos="2500224" algn="l"/>
                <a:tab pos="2750246" algn="l"/>
                <a:tab pos="3000268" algn="l"/>
              </a:tabLst>
            </a:pPr>
            <a:r>
              <a:rPr lang="en-US" sz="1500" i="0" dirty="0">
                <a:solidFill>
                  <a:schemeClr val="tx1"/>
                </a:solidFill>
                <a:latin typeface="Calibri" charset="0"/>
                <a:ea typeface="Calibri" charset="0"/>
                <a:cs typeface="Calibri" charset="0"/>
                <a:sym typeface="Calibri" charset="0"/>
              </a:rPr>
              <a:t>Graph-based clustering</a:t>
            </a:r>
          </a:p>
        </p:txBody>
      </p:sp>
      <p:sp>
        <p:nvSpPr>
          <p:cNvPr id="341011" name="Rectangle 17"/>
          <p:cNvSpPr>
            <a:spLocks/>
          </p:cNvSpPr>
          <p:nvPr/>
        </p:nvSpPr>
        <p:spPr bwMode="auto">
          <a:xfrm>
            <a:off x="5206764" y="4486347"/>
            <a:ext cx="987450" cy="469359"/>
          </a:xfrm>
          <a:prstGeom prst="rect">
            <a:avLst/>
          </a:prstGeom>
          <a:noFill/>
          <a:ln w="12700">
            <a:noFill/>
            <a:miter lim="800000"/>
            <a:headEnd/>
            <a:tailEnd/>
          </a:ln>
        </p:spPr>
        <p:txBody>
          <a:bodyPr wrap="none" lIns="0" tIns="0" rIns="0" bIns="0" anchor="ctr">
            <a:prstTxWarp prst="textNoShape">
              <a:avLst/>
            </a:prstTxWarp>
            <a:spAutoFit/>
          </a:bodyPr>
          <a:lstStyle/>
          <a:p>
            <a:pPr>
              <a:spcBef>
                <a:spcPts val="264"/>
              </a:spcBef>
              <a:tabLst>
                <a:tab pos="250022" algn="l"/>
                <a:tab pos="500045" algn="l"/>
                <a:tab pos="750067" algn="l"/>
                <a:tab pos="1000089" algn="l"/>
                <a:tab pos="1250112" algn="l"/>
                <a:tab pos="1500134" algn="l"/>
                <a:tab pos="1750157" algn="l"/>
                <a:tab pos="2000179" algn="l"/>
                <a:tab pos="2250201" algn="l"/>
                <a:tab pos="2500224" algn="l"/>
                <a:tab pos="2750246" algn="l"/>
                <a:tab pos="3000268" algn="l"/>
              </a:tabLst>
            </a:pPr>
            <a:r>
              <a:rPr lang="en-US" sz="1400" i="0" dirty="0">
                <a:solidFill>
                  <a:schemeClr val="tx1"/>
                </a:solidFill>
                <a:latin typeface="Calibri Bold" charset="0"/>
                <a:ea typeface="Calibri Bold" charset="0"/>
                <a:cs typeface="Calibri Bold" charset="0"/>
                <a:sym typeface="Calibri Bold" charset="0"/>
              </a:rPr>
              <a:t>Multi-criteria</a:t>
            </a:r>
            <a:endParaRPr lang="en-US" sz="1700" i="0" dirty="0">
              <a:solidFill>
                <a:schemeClr val="tx1"/>
              </a:solidFill>
              <a:latin typeface="Comic Sans MS" charset="0"/>
              <a:ea typeface="Apple Chancery" charset="0"/>
              <a:cs typeface="Apple Chancery" charset="0"/>
              <a:sym typeface="Comic Sans MS" charset="0"/>
            </a:endParaRPr>
          </a:p>
          <a:p>
            <a:pPr>
              <a:spcBef>
                <a:spcPts val="264"/>
              </a:spcBef>
              <a:tabLst>
                <a:tab pos="250022" algn="l"/>
                <a:tab pos="500045" algn="l"/>
                <a:tab pos="750067" algn="l"/>
                <a:tab pos="1000089" algn="l"/>
                <a:tab pos="1250112" algn="l"/>
                <a:tab pos="1500134" algn="l"/>
                <a:tab pos="1750157" algn="l"/>
                <a:tab pos="2000179" algn="l"/>
                <a:tab pos="2250201" algn="l"/>
                <a:tab pos="2500224" algn="l"/>
                <a:tab pos="2750246" algn="l"/>
                <a:tab pos="3000268" algn="l"/>
              </a:tabLst>
            </a:pPr>
            <a:r>
              <a:rPr lang="en-US" sz="1400" i="0" dirty="0">
                <a:solidFill>
                  <a:schemeClr val="tx1"/>
                </a:solidFill>
                <a:latin typeface="Calibri Bold" charset="0"/>
                <a:ea typeface="Calibri Bold" charset="0"/>
                <a:cs typeface="Calibri Bold" charset="0"/>
                <a:sym typeface="Calibri Bold" charset="0"/>
              </a:rPr>
              <a:t>Aggregation </a:t>
            </a:r>
          </a:p>
        </p:txBody>
      </p:sp>
      <p:sp>
        <p:nvSpPr>
          <p:cNvPr id="341012" name="Rectangle 18"/>
          <p:cNvSpPr>
            <a:spLocks/>
          </p:cNvSpPr>
          <p:nvPr/>
        </p:nvSpPr>
        <p:spPr bwMode="auto">
          <a:xfrm>
            <a:off x="6570660" y="4479935"/>
            <a:ext cx="1408489" cy="482183"/>
          </a:xfrm>
          <a:prstGeom prst="rect">
            <a:avLst/>
          </a:prstGeom>
          <a:noFill/>
          <a:ln w="12700">
            <a:noFill/>
            <a:miter lim="800000"/>
            <a:headEnd/>
            <a:tailEnd/>
          </a:ln>
        </p:spPr>
        <p:txBody>
          <a:bodyPr wrap="none" lIns="0" tIns="0" rIns="0" bIns="0" anchor="ctr">
            <a:prstTxWarp prst="textNoShape">
              <a:avLst/>
            </a:prstTxWarp>
            <a:spAutoFit/>
          </a:bodyPr>
          <a:lstStyle/>
          <a:p>
            <a:pPr>
              <a:spcBef>
                <a:spcPts val="264"/>
              </a:spcBef>
              <a:tabLst>
                <a:tab pos="250022" algn="l"/>
                <a:tab pos="500045" algn="l"/>
                <a:tab pos="750067" algn="l"/>
                <a:tab pos="1000089" algn="l"/>
                <a:tab pos="1250112" algn="l"/>
                <a:tab pos="1500134" algn="l"/>
                <a:tab pos="1750157" algn="l"/>
                <a:tab pos="2000179" algn="l"/>
                <a:tab pos="2250201" algn="l"/>
                <a:tab pos="2500224" algn="l"/>
                <a:tab pos="2750246" algn="l"/>
                <a:tab pos="3000268" algn="l"/>
              </a:tabLst>
            </a:pPr>
            <a:r>
              <a:rPr lang="en-US" sz="1400" i="0" dirty="0">
                <a:solidFill>
                  <a:schemeClr val="tx1"/>
                </a:solidFill>
                <a:latin typeface="Calibri" charset="0"/>
                <a:ea typeface="Calibri" charset="0"/>
                <a:cs typeface="Calibri" charset="0"/>
                <a:sym typeface="Calibri" charset="0"/>
              </a:rPr>
              <a:t>Multi-dimensional</a:t>
            </a:r>
          </a:p>
          <a:p>
            <a:pPr>
              <a:spcBef>
                <a:spcPts val="264"/>
              </a:spcBef>
              <a:tabLst>
                <a:tab pos="250022" algn="l"/>
                <a:tab pos="500045" algn="l"/>
                <a:tab pos="750067" algn="l"/>
                <a:tab pos="1000089" algn="l"/>
                <a:tab pos="1250112" algn="l"/>
                <a:tab pos="1500134" algn="l"/>
                <a:tab pos="1750157" algn="l"/>
                <a:tab pos="2000179" algn="l"/>
                <a:tab pos="2250201" algn="l"/>
                <a:tab pos="2500224" algn="l"/>
                <a:tab pos="2750246" algn="l"/>
                <a:tab pos="3000268" algn="l"/>
              </a:tabLst>
            </a:pPr>
            <a:r>
              <a:rPr lang="en-US" sz="1400" i="0" dirty="0">
                <a:solidFill>
                  <a:schemeClr val="tx1"/>
                </a:solidFill>
                <a:latin typeface="Calibri" charset="0"/>
                <a:ea typeface="Calibri" charset="0"/>
                <a:cs typeface="Calibri" charset="0"/>
                <a:sym typeface="Calibri" charset="0"/>
              </a:rPr>
              <a:t>Visualization</a:t>
            </a:r>
          </a:p>
        </p:txBody>
      </p:sp>
      <p:sp>
        <p:nvSpPr>
          <p:cNvPr id="48147" name="Freeform 19"/>
          <p:cNvSpPr>
            <a:spLocks/>
          </p:cNvSpPr>
          <p:nvPr/>
        </p:nvSpPr>
        <p:spPr bwMode="auto">
          <a:xfrm>
            <a:off x="2705695" y="2631480"/>
            <a:ext cx="1714500" cy="696516"/>
          </a:xfrm>
          <a:custGeom>
            <a:avLst/>
            <a:gdLst/>
            <a:ahLst/>
            <a:cxnLst>
              <a:cxn ang="0">
                <a:pos x="4838" y="0"/>
              </a:cxn>
              <a:cxn ang="0">
                <a:pos x="17213" y="0"/>
              </a:cxn>
              <a:cxn ang="0">
                <a:pos x="21600" y="21600"/>
              </a:cxn>
              <a:cxn ang="0">
                <a:pos x="0" y="21600"/>
              </a:cxn>
              <a:cxn ang="0">
                <a:pos x="4838" y="0"/>
              </a:cxn>
              <a:cxn ang="0">
                <a:pos x="4838" y="0"/>
              </a:cxn>
            </a:cxnLst>
            <a:rect l="0" t="0" r="r" b="b"/>
            <a:pathLst>
              <a:path w="21600" h="21600">
                <a:moveTo>
                  <a:pt x="4838" y="0"/>
                </a:moveTo>
                <a:lnTo>
                  <a:pt x="17213" y="0"/>
                </a:lnTo>
                <a:lnTo>
                  <a:pt x="21600" y="21600"/>
                </a:lnTo>
                <a:lnTo>
                  <a:pt x="0" y="21600"/>
                </a:lnTo>
                <a:lnTo>
                  <a:pt x="4838" y="0"/>
                </a:lnTo>
                <a:close/>
                <a:moveTo>
                  <a:pt x="4838" y="0"/>
                </a:moveTo>
              </a:path>
            </a:pathLst>
          </a:custGeom>
          <a:blipFill dpi="0" rotWithShape="0">
            <a:blip r:embed="rId10"/>
            <a:srcRect/>
            <a:stretch>
              <a:fillRect/>
            </a:stretch>
          </a:blipFill>
          <a:ln w="12700" cap="flat">
            <a:solidFill>
              <a:srgbClr val="5F75B0"/>
            </a:solidFill>
            <a:prstDash val="solid"/>
            <a:miter lim="800000"/>
            <a:headEnd type="none" w="med" len="med"/>
            <a:tailEnd type="none" w="med" len="med"/>
          </a:ln>
          <a:effectLst>
            <a:outerShdw blurRad="38100" dist="12699" dir="5400000" algn="ctr" rotWithShape="0">
              <a:schemeClr val="bg2">
                <a:alpha val="50000"/>
              </a:schemeClr>
            </a:outerShdw>
          </a:effectLst>
        </p:spPr>
        <p:txBody>
          <a:bodyPr lIns="0" tIns="0" rIns="0" bIns="0">
            <a:prstTxWarp prst="textNoShape">
              <a:avLst/>
            </a:prstTxWarp>
          </a:bodyPr>
          <a:lstStyle/>
          <a:p>
            <a:pPr>
              <a:defRPr/>
            </a:pPr>
            <a:endParaRPr lang="en-US"/>
          </a:p>
        </p:txBody>
      </p:sp>
      <p:sp>
        <p:nvSpPr>
          <p:cNvPr id="341014" name="Rectangle 20"/>
          <p:cNvSpPr>
            <a:spLocks/>
          </p:cNvSpPr>
          <p:nvPr/>
        </p:nvSpPr>
        <p:spPr bwMode="auto">
          <a:xfrm>
            <a:off x="1077253" y="4884748"/>
            <a:ext cx="623743" cy="276999"/>
          </a:xfrm>
          <a:prstGeom prst="rect">
            <a:avLst/>
          </a:prstGeom>
          <a:noFill/>
          <a:ln w="12700">
            <a:noFill/>
            <a:miter lim="800000"/>
            <a:headEnd/>
            <a:tailEnd/>
          </a:ln>
        </p:spPr>
        <p:txBody>
          <a:bodyPr wrap="none" lIns="0" tIns="0" rIns="0" bIns="0" anchor="ctr">
            <a:prstTxWarp prst="textNoShape">
              <a:avLst/>
            </a:prstTxWarp>
            <a:spAutoFit/>
          </a:bodyPr>
          <a:lstStyle/>
          <a:p>
            <a:pPr>
              <a:tabLst>
                <a:tab pos="250022" algn="l"/>
                <a:tab pos="500045" algn="l"/>
                <a:tab pos="750067" algn="l"/>
                <a:tab pos="1000089" algn="l"/>
                <a:tab pos="1250112" algn="l"/>
                <a:tab pos="1500134" algn="l"/>
                <a:tab pos="1750157" algn="l"/>
                <a:tab pos="2000179" algn="l"/>
                <a:tab pos="2250201" algn="l"/>
                <a:tab pos="2500224" algn="l"/>
                <a:tab pos="2750246" algn="l"/>
                <a:tab pos="3000268" algn="l"/>
              </a:tabLst>
            </a:pPr>
            <a:r>
              <a:rPr lang="en-US" i="0" dirty="0">
                <a:solidFill>
                  <a:srgbClr val="6699CC"/>
                </a:solidFill>
                <a:latin typeface="Calibri Bold" charset="0"/>
                <a:ea typeface="Calibri Bold" charset="0"/>
                <a:cs typeface="Calibri Bold" charset="0"/>
                <a:sym typeface="Calibri Bold" charset="0"/>
              </a:rPr>
              <a:t>Events</a:t>
            </a:r>
            <a:endParaRPr lang="en-US" sz="1400" i="0" dirty="0">
              <a:solidFill>
                <a:srgbClr val="6699CC"/>
              </a:solidFill>
              <a:latin typeface="Calibri Bold" charset="0"/>
              <a:ea typeface="Calibri Bold" charset="0"/>
              <a:cs typeface="Calibri Bold" charset="0"/>
              <a:sym typeface="Calibri Bold" charset="0"/>
            </a:endParaRPr>
          </a:p>
        </p:txBody>
      </p:sp>
      <p:sp>
        <p:nvSpPr>
          <p:cNvPr id="48150" name="AutoShape 22"/>
          <p:cNvSpPr>
            <a:spLocks/>
          </p:cNvSpPr>
          <p:nvPr/>
        </p:nvSpPr>
        <p:spPr bwMode="auto">
          <a:xfrm>
            <a:off x="2794992" y="5167511"/>
            <a:ext cx="1526977" cy="660797"/>
          </a:xfrm>
          <a:prstGeom prst="roundRect">
            <a:avLst>
              <a:gd name="adj" fmla="val 20269"/>
            </a:avLst>
          </a:prstGeom>
          <a:blipFill dpi="0" rotWithShape="0">
            <a:blip r:embed="rId11"/>
            <a:srcRect/>
            <a:tile tx="0" ty="0" sx="100000" sy="100000" flip="none" algn="tl"/>
          </a:blipFill>
          <a:ln w="25400" cap="flat">
            <a:noFill/>
            <a:miter lim="800000"/>
            <a:headEnd type="none" w="med" len="med"/>
            <a:tailEnd type="none" w="med" len="med"/>
          </a:ln>
          <a:effectLst>
            <a:outerShdw blurRad="139700" dist="88899" dir="3179995" algn="ctr" rotWithShape="0">
              <a:schemeClr val="bg2">
                <a:alpha val="75000"/>
              </a:schemeClr>
            </a:outerShdw>
          </a:effectLst>
        </p:spPr>
        <p:txBody>
          <a:bodyPr lIns="0" tIns="0" rIns="0" bIns="0" anchor="ctr">
            <a:prstTxWarp prst="textNoShape">
              <a:avLst/>
            </a:prstTxWarp>
          </a:bodyPr>
          <a:lstStyle/>
          <a:p>
            <a:pPr>
              <a:defRPr/>
            </a:pPr>
            <a:r>
              <a:rPr lang="en-US" b="0" i="0" dirty="0">
                <a:solidFill>
                  <a:srgbClr val="FFFFFF"/>
                </a:solidFill>
                <a:effectLst>
                  <a:outerShdw blurRad="38100" dist="38100" dir="2700000" algn="tl">
                    <a:srgbClr val="DDDDDD"/>
                  </a:outerShdw>
                </a:effectLst>
                <a:ea typeface="Gill Sans" charset="0"/>
                <a:cs typeface="Gill Sans" charset="0"/>
              </a:rPr>
              <a:t>Create “viewpoints”</a:t>
            </a:r>
          </a:p>
        </p:txBody>
      </p:sp>
      <p:sp>
        <p:nvSpPr>
          <p:cNvPr id="48151" name="AutoShape 23"/>
          <p:cNvSpPr>
            <a:spLocks/>
          </p:cNvSpPr>
          <p:nvPr/>
        </p:nvSpPr>
        <p:spPr bwMode="auto">
          <a:xfrm>
            <a:off x="4964906" y="5167511"/>
            <a:ext cx="1526977" cy="660797"/>
          </a:xfrm>
          <a:prstGeom prst="roundRect">
            <a:avLst>
              <a:gd name="adj" fmla="val 20269"/>
            </a:avLst>
          </a:prstGeom>
          <a:blipFill dpi="0" rotWithShape="0">
            <a:blip r:embed="rId11"/>
            <a:srcRect/>
            <a:tile tx="0" ty="0" sx="100000" sy="100000" flip="none" algn="tl"/>
          </a:blipFill>
          <a:ln w="25400" cap="flat">
            <a:noFill/>
            <a:miter lim="800000"/>
            <a:headEnd type="none" w="med" len="med"/>
            <a:tailEnd type="none" w="med" len="med"/>
          </a:ln>
          <a:effectLst>
            <a:outerShdw blurRad="139700" dist="88899" dir="3179995" algn="ctr" rotWithShape="0">
              <a:schemeClr val="bg2">
                <a:alpha val="75000"/>
              </a:schemeClr>
            </a:outerShdw>
          </a:effectLst>
        </p:spPr>
        <p:txBody>
          <a:bodyPr lIns="0" tIns="0" rIns="0" bIns="0" anchor="ctr">
            <a:prstTxWarp prst="textNoShape">
              <a:avLst/>
            </a:prstTxWarp>
          </a:bodyPr>
          <a:lstStyle/>
          <a:p>
            <a:pPr>
              <a:defRPr/>
            </a:pPr>
            <a:r>
              <a:rPr lang="en-US" sz="1900" b="0" i="0" dirty="0">
                <a:solidFill>
                  <a:srgbClr val="FFFFFF"/>
                </a:solidFill>
                <a:effectLst>
                  <a:outerShdw blurRad="38100" dist="38100" dir="2700000" algn="tl">
                    <a:srgbClr val="DDDDDD"/>
                  </a:outerShdw>
                </a:effectLst>
                <a:ea typeface="Gill Sans" charset="0"/>
                <a:cs typeface="Gill Sans" charset="0"/>
              </a:rPr>
              <a:t>Data fusion</a:t>
            </a:r>
          </a:p>
        </p:txBody>
      </p:sp>
      <p:sp>
        <p:nvSpPr>
          <p:cNvPr id="48152" name="AutoShape 24"/>
          <p:cNvSpPr>
            <a:spLocks/>
          </p:cNvSpPr>
          <p:nvPr/>
        </p:nvSpPr>
        <p:spPr bwMode="auto">
          <a:xfrm>
            <a:off x="5036344" y="2506464"/>
            <a:ext cx="1393031" cy="2473523"/>
          </a:xfrm>
          <a:prstGeom prst="roundRect">
            <a:avLst>
              <a:gd name="adj" fmla="val 9611"/>
            </a:avLst>
          </a:prstGeom>
          <a:noFill/>
          <a:ln w="25400" cap="flat">
            <a:solidFill>
              <a:srgbClr val="FF6666"/>
            </a:solidFill>
            <a:prstDash val="dash"/>
            <a:miter lim="800000"/>
            <a:headEnd type="none" w="med" len="med"/>
            <a:tailEnd type="none" w="med" len="med"/>
          </a:ln>
          <a:effectLst>
            <a:outerShdw blurRad="38100" dist="25400" dir="3179983" algn="ctr" rotWithShape="0">
              <a:schemeClr val="bg2">
                <a:alpha val="70000"/>
              </a:schemeClr>
            </a:outerShdw>
          </a:effectLst>
        </p:spPr>
        <p:txBody>
          <a:bodyPr lIns="0" tIns="0" rIns="0" bIns="0">
            <a:prstTxWarp prst="textNoShape">
              <a:avLst/>
            </a:prstTxWarp>
          </a:bodyPr>
          <a:lstStyle/>
          <a:p>
            <a:pPr>
              <a:defRPr/>
            </a:pPr>
            <a:endParaRPr lang="en-US"/>
          </a:p>
        </p:txBody>
      </p:sp>
      <p:sp>
        <p:nvSpPr>
          <p:cNvPr id="39" name="Rectangle 21"/>
          <p:cNvSpPr>
            <a:spLocks/>
          </p:cNvSpPr>
          <p:nvPr/>
        </p:nvSpPr>
        <p:spPr bwMode="auto">
          <a:xfrm>
            <a:off x="883432" y="3171050"/>
            <a:ext cx="985905" cy="697998"/>
          </a:xfrm>
          <a:prstGeom prst="rect">
            <a:avLst/>
          </a:prstGeom>
          <a:noFill/>
          <a:ln w="25400">
            <a:solidFill>
              <a:srgbClr val="6699CC"/>
            </a:solidFill>
            <a:miter lim="800000"/>
            <a:headEnd/>
            <a:tailEnd/>
          </a:ln>
        </p:spPr>
        <p:txBody>
          <a:bodyPr wrap="none" lIns="0" tIns="0" rIns="0" bIns="0" anchor="ctr">
            <a:prstTxWarp prst="textNoShape">
              <a:avLst/>
            </a:prstTxWarp>
            <a:spAutoFit/>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i="0" dirty="0">
                <a:solidFill>
                  <a:srgbClr val="6699CC"/>
                </a:solidFill>
                <a:latin typeface="Calibri Bold" charset="0"/>
                <a:ea typeface="Calibri Bold" charset="0"/>
                <a:cs typeface="Calibri Bold" charset="0"/>
                <a:sym typeface="Calibri Bold" charset="0"/>
              </a:rPr>
              <a:t>Features</a:t>
            </a: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i="0" dirty="0">
                <a:solidFill>
                  <a:srgbClr val="6699CC"/>
                </a:solidFill>
                <a:latin typeface="Calibri Bold" charset="0"/>
                <a:ea typeface="Calibri Bold" charset="0"/>
                <a:cs typeface="Calibri Bold" charset="0"/>
                <a:sym typeface="Calibri Bold" charset="0"/>
              </a:rPr>
              <a:t>Selection</a:t>
            </a:r>
          </a:p>
        </p:txBody>
      </p:sp>
      <p:sp>
        <p:nvSpPr>
          <p:cNvPr id="40" name="TextBox 5"/>
          <p:cNvSpPr txBox="1">
            <a:spLocks noChangeArrowheads="1"/>
          </p:cNvSpPr>
          <p:nvPr/>
        </p:nvSpPr>
        <p:spPr bwMode="auto">
          <a:xfrm>
            <a:off x="541338" y="6181725"/>
            <a:ext cx="8032750" cy="338138"/>
          </a:xfrm>
          <a:prstGeom prst="rect">
            <a:avLst/>
          </a:prstGeom>
          <a:noFill/>
          <a:ln w="9525">
            <a:noFill/>
            <a:miter lim="800000"/>
            <a:headEnd/>
            <a:tailEnd/>
          </a:ln>
        </p:spPr>
        <p:txBody>
          <a:bodyPr wrap="none">
            <a:prstTxWarp prst="textNoShape">
              <a:avLst/>
            </a:prstTxWarp>
            <a:spAutoFit/>
          </a:bodyPr>
          <a:lstStyle/>
          <a:p>
            <a:pPr marL="457200" indent="-457200"/>
            <a:r>
              <a:rPr lang="en-US" sz="1600" b="0" i="0" dirty="0">
                <a:solidFill>
                  <a:schemeClr val="tx1"/>
                </a:solidFill>
              </a:rPr>
              <a:t>1) </a:t>
            </a:r>
            <a:r>
              <a:rPr lang="en-US" sz="1600" b="0" i="0" u="sng" dirty="0">
                <a:solidFill>
                  <a:schemeClr val="tx1"/>
                </a:solidFill>
              </a:rPr>
              <a:t>Triage</a:t>
            </a:r>
            <a:r>
              <a:rPr lang="en-US" sz="1600" b="0" i="0" dirty="0">
                <a:solidFill>
                  <a:schemeClr val="tx1"/>
                </a:solidFill>
              </a:rPr>
              <a:t> (med.): process of prioritizing patients based on the severity of their condition </a:t>
            </a:r>
          </a:p>
        </p:txBody>
      </p:sp>
      <p:sp>
        <p:nvSpPr>
          <p:cNvPr id="41" name="Slide Number Placeholder 1"/>
          <p:cNvSpPr>
            <a:spLocks noGrp="1"/>
          </p:cNvSpPr>
          <p:nvPr>
            <p:ph type="sldNum" sz="quarter" idx="10"/>
          </p:nvPr>
        </p:nvSpPr>
        <p:spPr>
          <a:xfrm>
            <a:off x="8874125" y="6643688"/>
            <a:ext cx="155575" cy="152400"/>
          </a:xfrm>
        </p:spPr>
        <p:txBody>
          <a:bodyPr/>
          <a:lstStyle/>
          <a:p>
            <a:fld id="{36DF442F-4E00-4A43-B019-AD48A14499D5}" type="slidenum">
              <a:rPr lang="en-US" smtClean="0"/>
              <a:pPr/>
              <a:t>14</a:t>
            </a:fld>
            <a:endParaRPr lang="en-US"/>
          </a:p>
        </p:txBody>
      </p:sp>
      <p:sp>
        <p:nvSpPr>
          <p:cNvPr id="42" name="Footer Placeholder 2"/>
          <p:cNvSpPr>
            <a:spLocks noGrp="1"/>
          </p:cNvSpPr>
          <p:nvPr>
            <p:ph type="ftr" sz="quarter" idx="11"/>
          </p:nvPr>
        </p:nvSpPr>
        <p:spPr>
          <a:xfrm>
            <a:off x="5280025" y="6681044"/>
            <a:ext cx="3475038" cy="153888"/>
          </a:xfrm>
          <a:noFill/>
        </p:spPr>
        <p:txBody>
          <a:bodyPr/>
          <a:lstStyle/>
          <a:p>
            <a:r>
              <a:rPr lang="en-US" smtClean="0"/>
              <a:t>BruCON 2010, Brussels, Belgium,  Sep 24, 2010</a:t>
            </a: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7" name="Rectangle 5"/>
          <p:cNvSpPr>
            <a:spLocks noGrp="1" noChangeArrowheads="1"/>
          </p:cNvSpPr>
          <p:nvPr>
            <p:ph type="title"/>
          </p:nvPr>
        </p:nvSpPr>
        <p:spPr/>
        <p:txBody>
          <a:bodyPr/>
          <a:lstStyle/>
          <a:p>
            <a:r>
              <a:rPr lang="en-US" smtClean="0"/>
              <a:t>Multi-criteria fusion</a:t>
            </a:r>
            <a:endParaRPr lang="en-US"/>
          </a:p>
        </p:txBody>
      </p:sp>
      <p:sp>
        <p:nvSpPr>
          <p:cNvPr id="342025" name="Rectangle 6"/>
          <p:cNvSpPr>
            <a:spLocks noGrp="1" noChangeArrowheads="1"/>
          </p:cNvSpPr>
          <p:nvPr>
            <p:ph type="body" idx="1"/>
          </p:nvPr>
        </p:nvSpPr>
        <p:spPr/>
        <p:txBody>
          <a:bodyPr/>
          <a:lstStyle/>
          <a:p>
            <a:r>
              <a:rPr lang="en-US" dirty="0" smtClean="0"/>
              <a:t>In many cases, a simple mean does not work! </a:t>
            </a:r>
            <a:r>
              <a:rPr lang="en-US" sz="1600" dirty="0" smtClean="0">
                <a:solidFill>
                  <a:srgbClr val="CC66FF"/>
                </a:solidFill>
                <a:sym typeface="Helvetica" charset="0"/>
              </a:rPr>
              <a:t>[</a:t>
            </a:r>
            <a:r>
              <a:rPr lang="en-US" sz="1600" dirty="0" err="1" smtClean="0">
                <a:solidFill>
                  <a:srgbClr val="CC66FF"/>
                </a:solidFill>
                <a:sym typeface="Helvetica" charset="0"/>
              </a:rPr>
              <a:t>O.Thonnard</a:t>
            </a:r>
            <a:r>
              <a:rPr lang="en-US" sz="1600" dirty="0" smtClean="0">
                <a:solidFill>
                  <a:srgbClr val="CC66FF"/>
                </a:solidFill>
                <a:sym typeface="Helvetica" charset="0"/>
              </a:rPr>
              <a:t>, 2010]</a:t>
            </a:r>
            <a:endParaRPr lang="en-US" dirty="0" smtClean="0">
              <a:solidFill>
                <a:srgbClr val="CC66FF"/>
              </a:solidFill>
            </a:endParaRPr>
          </a:p>
          <a:p>
            <a:pPr lvl="1"/>
            <a:r>
              <a:rPr lang="en-US" dirty="0" smtClean="0"/>
              <a:t>Appropriate combination of attack features is not constant</a:t>
            </a:r>
          </a:p>
          <a:p>
            <a:pPr lvl="1"/>
            <a:endParaRPr lang="en-US" dirty="0" smtClean="0"/>
          </a:p>
          <a:p>
            <a:r>
              <a:rPr lang="en-US" dirty="0" smtClean="0"/>
              <a:t>Ordered Weighted Average </a:t>
            </a:r>
            <a:r>
              <a:rPr lang="en-US" sz="1600" dirty="0" smtClean="0">
                <a:solidFill>
                  <a:srgbClr val="CC66FF"/>
                </a:solidFill>
                <a:sym typeface="Helvetica" charset="0"/>
              </a:rPr>
              <a:t>[R. </a:t>
            </a:r>
            <a:r>
              <a:rPr lang="en-US" sz="1600" dirty="0" err="1" smtClean="0">
                <a:solidFill>
                  <a:srgbClr val="CC66FF"/>
                </a:solidFill>
                <a:sym typeface="Helvetica" charset="0"/>
              </a:rPr>
              <a:t>Yager</a:t>
            </a:r>
            <a:r>
              <a:rPr lang="en-US" sz="1600" dirty="0" smtClean="0">
                <a:solidFill>
                  <a:srgbClr val="CC66FF"/>
                </a:solidFill>
                <a:sym typeface="Helvetica" charset="0"/>
              </a:rPr>
              <a:t>, 1988]</a:t>
            </a:r>
            <a:endParaRPr lang="en-US" dirty="0" smtClean="0">
              <a:solidFill>
                <a:srgbClr val="CC66FF"/>
              </a:solidFill>
            </a:endParaRPr>
          </a:p>
          <a:p>
            <a:pPr lvl="1"/>
            <a:r>
              <a:rPr lang="en-US" dirty="0" smtClean="0"/>
              <a:t>Weights associated with the score ranks (not particular features)</a:t>
            </a:r>
          </a:p>
          <a:p>
            <a:pPr lvl="1"/>
            <a:r>
              <a:rPr lang="en-US" dirty="0" smtClean="0"/>
              <a:t>More flexible way to model expert knowledge</a:t>
            </a:r>
          </a:p>
          <a:p>
            <a:pPr lvl="2"/>
            <a:r>
              <a:rPr lang="en-US" dirty="0" smtClean="0"/>
              <a:t>Can express things like “most of” or “at least 3” criteria </a:t>
            </a:r>
          </a:p>
          <a:p>
            <a:pPr lvl="2"/>
            <a:endParaRPr lang="en-US" dirty="0" smtClean="0"/>
          </a:p>
          <a:p>
            <a:r>
              <a:rPr lang="en-US" dirty="0" err="1" smtClean="0"/>
              <a:t>Choquet</a:t>
            </a:r>
            <a:r>
              <a:rPr lang="en-US" dirty="0" smtClean="0"/>
              <a:t> integral </a:t>
            </a:r>
            <a:r>
              <a:rPr lang="en-US" sz="1600" dirty="0" smtClean="0">
                <a:solidFill>
                  <a:srgbClr val="CC66FF"/>
                </a:solidFill>
                <a:sym typeface="Helvetica" charset="0"/>
              </a:rPr>
              <a:t>[G. </a:t>
            </a:r>
            <a:r>
              <a:rPr lang="en-US" sz="1600" dirty="0" err="1" smtClean="0">
                <a:solidFill>
                  <a:srgbClr val="CC66FF"/>
                </a:solidFill>
                <a:sym typeface="Helvetica" charset="0"/>
              </a:rPr>
              <a:t>Choquet</a:t>
            </a:r>
            <a:r>
              <a:rPr lang="en-US" sz="1600" dirty="0" smtClean="0">
                <a:solidFill>
                  <a:srgbClr val="CC66FF"/>
                </a:solidFill>
                <a:sym typeface="Helvetica" charset="0"/>
              </a:rPr>
              <a:t>. Theory of capacities. 1953]</a:t>
            </a:r>
            <a:endParaRPr lang="en-US" dirty="0" smtClean="0">
              <a:solidFill>
                <a:srgbClr val="CC66FF"/>
              </a:solidFill>
            </a:endParaRPr>
          </a:p>
          <a:p>
            <a:pPr lvl="1"/>
            <a:r>
              <a:rPr lang="en-US" dirty="0" smtClean="0"/>
              <a:t>Most flexible aggregation function</a:t>
            </a:r>
          </a:p>
          <a:p>
            <a:pPr lvl="1"/>
            <a:r>
              <a:rPr lang="en-US" dirty="0" smtClean="0"/>
              <a:t>Can model interactions among coalitions of attack features</a:t>
            </a:r>
            <a:endParaRPr lang="en-US" dirty="0"/>
          </a:p>
        </p:txBody>
      </p:sp>
      <p:graphicFrame>
        <p:nvGraphicFramePr>
          <p:cNvPr id="49160" name="Object 2"/>
          <p:cNvGraphicFramePr>
            <a:graphicFrameLocks/>
          </p:cNvGraphicFramePr>
          <p:nvPr/>
        </p:nvGraphicFramePr>
        <p:xfrm>
          <a:off x="6601297" y="3312418"/>
          <a:ext cx="2314103" cy="1615182"/>
        </p:xfrm>
        <a:graphic>
          <a:graphicData uri="http://schemas.openxmlformats.org/presentationml/2006/ole">
            <p:oleObj spid="_x0000_s80898" name="Chart" r:id="rId3" imgW="4501585" imgH="3096228" progId="MSGraph.Chart.8">
              <p:embed/>
            </p:oleObj>
          </a:graphicData>
        </a:graphic>
      </p:graphicFrame>
      <p:sp>
        <p:nvSpPr>
          <p:cNvPr id="14" name="Slide Number Placeholder 1"/>
          <p:cNvSpPr>
            <a:spLocks noGrp="1"/>
          </p:cNvSpPr>
          <p:nvPr>
            <p:ph type="sldNum" sz="quarter" idx="10"/>
          </p:nvPr>
        </p:nvSpPr>
        <p:spPr>
          <a:xfrm>
            <a:off x="8874125" y="6643688"/>
            <a:ext cx="155575" cy="152400"/>
          </a:xfrm>
        </p:spPr>
        <p:txBody>
          <a:bodyPr/>
          <a:lstStyle/>
          <a:p>
            <a:fld id="{36DF442F-4E00-4A43-B019-AD48A14499D5}" type="slidenum">
              <a:rPr lang="en-US" smtClean="0"/>
              <a:pPr/>
              <a:t>15</a:t>
            </a:fld>
            <a:endParaRPr lang="en-US"/>
          </a:p>
        </p:txBody>
      </p:sp>
      <p:sp>
        <p:nvSpPr>
          <p:cNvPr id="15" name="Footer Placeholder 2"/>
          <p:cNvSpPr>
            <a:spLocks noGrp="1"/>
          </p:cNvSpPr>
          <p:nvPr>
            <p:ph type="ftr" sz="quarter" idx="11"/>
          </p:nvPr>
        </p:nvSpPr>
        <p:spPr>
          <a:xfrm>
            <a:off x="5280025" y="6681044"/>
            <a:ext cx="3475038" cy="153888"/>
          </a:xfrm>
          <a:noFill/>
        </p:spPr>
        <p:txBody>
          <a:bodyPr/>
          <a:lstStyle/>
          <a:p>
            <a:r>
              <a:rPr lang="en-US" smtClean="0"/>
              <a:t>BruCON 2010, Brussels, Belgium,  Sep 24, 2010</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499"/>
                                          </p:stCondLst>
                                        </p:cTn>
                                        <p:tgtEl>
                                          <p:spTgt spid="491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9160" grpId="0"/>
    </p:bld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92" name="Rectangle 2"/>
          <p:cNvSpPr>
            <a:spLocks noGrp="1" noChangeArrowheads="1"/>
          </p:cNvSpPr>
          <p:nvPr>
            <p:ph type="title"/>
          </p:nvPr>
        </p:nvSpPr>
        <p:spPr/>
        <p:txBody>
          <a:bodyPr/>
          <a:lstStyle/>
          <a:p>
            <a:pPr eaLnBrk="1" hangingPunct="1"/>
            <a:r>
              <a:rPr lang="en-US" dirty="0"/>
              <a:t>Towards automated attack attribution</a:t>
            </a:r>
          </a:p>
        </p:txBody>
      </p:sp>
      <p:sp>
        <p:nvSpPr>
          <p:cNvPr id="37893" name="Rectangle 3"/>
          <p:cNvSpPr>
            <a:spLocks noGrp="1" noChangeArrowheads="1"/>
          </p:cNvSpPr>
          <p:nvPr>
            <p:ph idx="1"/>
          </p:nvPr>
        </p:nvSpPr>
        <p:spPr/>
        <p:txBody>
          <a:bodyPr/>
          <a:lstStyle/>
          <a:p>
            <a:pPr eaLnBrk="1" hangingPunct="1">
              <a:lnSpc>
                <a:spcPct val="85000"/>
              </a:lnSpc>
            </a:pPr>
            <a:r>
              <a:rPr lang="en-US" sz="2000" dirty="0"/>
              <a:t>Within WOMBAT, we have developed an automated framework that includes the expert knowledge in order to extract meaningful sets to </a:t>
            </a:r>
            <a:r>
              <a:rPr lang="en-US" sz="2000" dirty="0">
                <a:solidFill>
                  <a:srgbClr val="0000FF"/>
                </a:solidFill>
              </a:rPr>
              <a:t>reason about the modus operandi </a:t>
            </a:r>
            <a:r>
              <a:rPr lang="en-US" sz="2000" dirty="0"/>
              <a:t>of the malicious actors: the TRIAGE framework</a:t>
            </a:r>
          </a:p>
          <a:p>
            <a:pPr eaLnBrk="1" hangingPunct="1">
              <a:lnSpc>
                <a:spcPct val="85000"/>
              </a:lnSpc>
            </a:pPr>
            <a:endParaRPr lang="en-US" sz="2000" dirty="0"/>
          </a:p>
          <a:p>
            <a:pPr eaLnBrk="1" hangingPunct="1">
              <a:lnSpc>
                <a:spcPct val="85000"/>
              </a:lnSpc>
            </a:pPr>
            <a:r>
              <a:rPr lang="en-US" sz="2000" dirty="0"/>
              <a:t>First application of that approach led to significant  contributions in the latest </a:t>
            </a:r>
            <a:r>
              <a:rPr lang="en-US" sz="2000" dirty="0">
                <a:solidFill>
                  <a:srgbClr val="0000FF"/>
                </a:solidFill>
              </a:rPr>
              <a:t>Symantec ISTR Rogue AV report </a:t>
            </a:r>
          </a:p>
          <a:p>
            <a:pPr eaLnBrk="1" hangingPunct="1">
              <a:lnSpc>
                <a:spcPct val="85000"/>
              </a:lnSpc>
            </a:pPr>
            <a:endParaRPr lang="en-US" sz="2000" dirty="0"/>
          </a:p>
          <a:p>
            <a:pPr eaLnBrk="1" hangingPunct="1">
              <a:lnSpc>
                <a:spcPct val="85000"/>
              </a:lnSpc>
            </a:pPr>
            <a:r>
              <a:rPr lang="en-US" sz="2000" dirty="0"/>
              <a:t>Public deliverable D12 is available on line and contains 6 published peer reviewed papers on the topic as well as the rogue AV analysis technical report. </a:t>
            </a:r>
          </a:p>
          <a:p>
            <a:pPr lvl="1" eaLnBrk="1" hangingPunct="1">
              <a:lnSpc>
                <a:spcPct val="85000"/>
              </a:lnSpc>
            </a:pPr>
            <a:r>
              <a:rPr lang="en-US" sz="1800" dirty="0">
                <a:hlinkClick r:id="rId2"/>
              </a:rPr>
              <a:t>http://wombat-project.eu/WP5/FP7-ICT-216026-Wombat_WP5_D12_V01_RCA-Technical-survey.pdf</a:t>
            </a:r>
            <a:endParaRPr lang="en-US" sz="1800" dirty="0"/>
          </a:p>
          <a:p>
            <a:pPr eaLnBrk="1" hangingPunct="1">
              <a:lnSpc>
                <a:spcPct val="85000"/>
              </a:lnSpc>
            </a:pPr>
            <a:endParaRPr lang="en-US" sz="2000" dirty="0"/>
          </a:p>
          <a:p>
            <a:pPr eaLnBrk="1" hangingPunct="1">
              <a:lnSpc>
                <a:spcPct val="85000"/>
              </a:lnSpc>
            </a:pPr>
            <a:endParaRPr lang="en-US" sz="2000" dirty="0"/>
          </a:p>
          <a:p>
            <a:pPr eaLnBrk="1" hangingPunct="1">
              <a:lnSpc>
                <a:spcPct val="85000"/>
              </a:lnSpc>
            </a:pPr>
            <a:endParaRPr lang="en-US" sz="2000" dirty="0"/>
          </a:p>
        </p:txBody>
      </p:sp>
      <p:sp>
        <p:nvSpPr>
          <p:cNvPr id="37890" name="Slide Number Placeholder 3"/>
          <p:cNvSpPr>
            <a:spLocks noGrp="1"/>
          </p:cNvSpPr>
          <p:nvPr>
            <p:ph type="sldNum" sz="quarter" idx="10"/>
          </p:nvPr>
        </p:nvSpPr>
        <p:spPr>
          <a:noFill/>
          <a:ln/>
        </p:spPr>
        <p:txBody>
          <a:bodyPr/>
          <a:lstStyle/>
          <a:p>
            <a:fld id="{4149E686-8E4C-BE4F-8ADB-8CC6C5DC8D41}" type="slidenum">
              <a:rPr lang="en-US" smtClean="0"/>
              <a:pPr/>
              <a:t>16</a:t>
            </a:fld>
            <a:endParaRPr lang="en-US" smtClean="0"/>
          </a:p>
        </p:txBody>
      </p:sp>
      <p:sp>
        <p:nvSpPr>
          <p:cNvPr id="37891" name="Footer Placeholder 4"/>
          <p:cNvSpPr>
            <a:spLocks noGrp="1"/>
          </p:cNvSpPr>
          <p:nvPr>
            <p:ph type="ftr" sz="quarter" idx="11"/>
          </p:nvPr>
        </p:nvSpPr>
        <p:spPr>
          <a:noFill/>
        </p:spPr>
        <p:txBody>
          <a:bodyPr/>
          <a:lstStyle/>
          <a:p>
            <a:r>
              <a:rPr lang="en-US" smtClean="0"/>
              <a:t>BruCON 2010, Brussels, Belgium,  Sep 24, 2010</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22301" y="151597"/>
            <a:ext cx="6451600" cy="954107"/>
          </a:xfrm>
        </p:spPr>
        <p:txBody>
          <a:bodyPr/>
          <a:lstStyle/>
          <a:p>
            <a:r>
              <a:rPr lang="en-US" dirty="0" smtClean="0"/>
              <a:t>An example of real-world application</a:t>
            </a:r>
            <a:endParaRPr lang="en-US" dirty="0"/>
          </a:p>
        </p:txBody>
      </p:sp>
      <p:sp>
        <p:nvSpPr>
          <p:cNvPr id="4" name="Slide Number Placeholder 3"/>
          <p:cNvSpPr>
            <a:spLocks noGrp="1"/>
          </p:cNvSpPr>
          <p:nvPr>
            <p:ph type="sldNum" sz="quarter" idx="10"/>
          </p:nvPr>
        </p:nvSpPr>
        <p:spPr/>
        <p:txBody>
          <a:bodyPr/>
          <a:lstStyle/>
          <a:p>
            <a:pPr>
              <a:defRPr/>
            </a:pPr>
            <a:fld id="{EEC2AA59-E69F-E941-9B22-B0BDCC910391}" type="slidenum">
              <a:rPr lang="en-US" smtClean="0"/>
              <a:pPr>
                <a:defRPr/>
              </a:pPr>
              <a:t>17</a:t>
            </a:fld>
            <a:endParaRPr lang="en-US"/>
          </a:p>
        </p:txBody>
      </p:sp>
      <p:sp>
        <p:nvSpPr>
          <p:cNvPr id="5" name="Footer Placeholder 4"/>
          <p:cNvSpPr>
            <a:spLocks noGrp="1"/>
          </p:cNvSpPr>
          <p:nvPr>
            <p:ph type="ftr" sz="quarter" idx="11"/>
          </p:nvPr>
        </p:nvSpPr>
        <p:spPr/>
        <p:txBody>
          <a:bodyPr/>
          <a:lstStyle/>
          <a:p>
            <a:pPr>
              <a:defRPr/>
            </a:pPr>
            <a:r>
              <a:rPr lang="en-US" smtClean="0"/>
              <a:t>BruCON 2010, Brussels, Belgium,  Sep 24, 2010</a:t>
            </a:r>
            <a:endParaRPr lang="en-US" dirty="0"/>
          </a:p>
        </p:txBody>
      </p:sp>
      <p:grpSp>
        <p:nvGrpSpPr>
          <p:cNvPr id="6" name="Group 7"/>
          <p:cNvGrpSpPr>
            <a:grpSpLocks/>
          </p:cNvGrpSpPr>
          <p:nvPr/>
        </p:nvGrpSpPr>
        <p:grpSpPr bwMode="auto">
          <a:xfrm>
            <a:off x="1816100" y="1625600"/>
            <a:ext cx="5765800" cy="4445000"/>
            <a:chOff x="0" y="0"/>
            <a:chExt cx="4700" cy="3855"/>
          </a:xfrm>
          <a:effectLst>
            <a:outerShdw blurRad="50800" dist="38100" dir="2700000">
              <a:srgbClr val="000000">
                <a:alpha val="43000"/>
              </a:srgbClr>
            </a:outerShdw>
          </a:effectLst>
        </p:grpSpPr>
        <p:pic>
          <p:nvPicPr>
            <p:cNvPr id="7" name="Picture 8"/>
            <p:cNvPicPr>
              <a:picLocks noChangeAspect="1" noChangeArrowheads="1"/>
            </p:cNvPicPr>
            <p:nvPr/>
          </p:nvPicPr>
          <p:blipFill>
            <a:blip r:embed="rId2"/>
            <a:srcRect/>
            <a:stretch>
              <a:fillRect/>
            </a:stretch>
          </p:blipFill>
          <p:spPr bwMode="auto">
            <a:xfrm>
              <a:off x="0" y="0"/>
              <a:ext cx="4700" cy="3855"/>
            </a:xfrm>
            <a:prstGeom prst="rect">
              <a:avLst/>
            </a:prstGeom>
            <a:noFill/>
            <a:ln w="25400" cap="flat">
              <a:solidFill>
                <a:schemeClr val="tx1"/>
              </a:solidFill>
              <a:prstDash val="solid"/>
              <a:miter lim="800000"/>
              <a:headEnd/>
              <a:tailEnd/>
            </a:ln>
            <a:effectLst>
              <a:outerShdw blurRad="139700" dist="88899" dir="3179995" algn="ctr" rotWithShape="0">
                <a:schemeClr val="bg2">
                  <a:alpha val="75000"/>
                </a:schemeClr>
              </a:outerShdw>
            </a:effectLst>
          </p:spPr>
        </p:pic>
        <p:pic>
          <p:nvPicPr>
            <p:cNvPr id="8" name="Picture 9"/>
            <p:cNvPicPr>
              <a:picLocks noChangeAspect="1" noChangeArrowheads="1"/>
            </p:cNvPicPr>
            <p:nvPr/>
          </p:nvPicPr>
          <p:blipFill>
            <a:blip r:embed="rId3"/>
            <a:srcRect/>
            <a:stretch>
              <a:fillRect/>
            </a:stretch>
          </p:blipFill>
          <p:spPr bwMode="auto">
            <a:xfrm>
              <a:off x="1620" y="3248"/>
              <a:ext cx="3034" cy="576"/>
            </a:xfrm>
            <a:prstGeom prst="rect">
              <a:avLst/>
            </a:prstGeom>
            <a:noFill/>
            <a:ln w="12700">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23925" y="367040"/>
            <a:ext cx="6149975" cy="523220"/>
          </a:xfrm>
        </p:spPr>
        <p:txBody>
          <a:bodyPr/>
          <a:lstStyle/>
          <a:p>
            <a:r>
              <a:rPr lang="en-US" dirty="0" smtClean="0"/>
              <a:t>Rogue AV</a:t>
            </a:r>
            <a:endParaRPr lang="en-US" dirty="0"/>
          </a:p>
        </p:txBody>
      </p:sp>
      <p:sp>
        <p:nvSpPr>
          <p:cNvPr id="3" name="Content Placeholder 2"/>
          <p:cNvSpPr>
            <a:spLocks noGrp="1"/>
          </p:cNvSpPr>
          <p:nvPr>
            <p:ph idx="1"/>
          </p:nvPr>
        </p:nvSpPr>
        <p:spPr/>
        <p:txBody>
          <a:bodyPr/>
          <a:lstStyle/>
          <a:p>
            <a:r>
              <a:rPr lang="en-US" dirty="0" smtClean="0"/>
              <a:t>Type of misleading application (“</a:t>
            </a:r>
            <a:r>
              <a:rPr lang="en-US" dirty="0" err="1" smtClean="0"/>
              <a:t>scareware</a:t>
            </a:r>
            <a:r>
              <a:rPr lang="en-US" dirty="0" smtClean="0"/>
              <a:t>”)</a:t>
            </a:r>
          </a:p>
          <a:p>
            <a:r>
              <a:rPr lang="en-US" dirty="0" smtClean="0"/>
              <a:t>Propagates via malicious / infected websites</a:t>
            </a:r>
            <a:endParaRPr lang="en-US" dirty="0"/>
          </a:p>
        </p:txBody>
      </p:sp>
      <p:sp>
        <p:nvSpPr>
          <p:cNvPr id="4" name="Slide Number Placeholder 3"/>
          <p:cNvSpPr>
            <a:spLocks noGrp="1"/>
          </p:cNvSpPr>
          <p:nvPr>
            <p:ph type="sldNum" sz="quarter" idx="10"/>
          </p:nvPr>
        </p:nvSpPr>
        <p:spPr/>
        <p:txBody>
          <a:bodyPr/>
          <a:lstStyle/>
          <a:p>
            <a:pPr>
              <a:defRPr/>
            </a:pPr>
            <a:fld id="{EEC2AA59-E69F-E941-9B22-B0BDCC910391}" type="slidenum">
              <a:rPr lang="en-US" smtClean="0"/>
              <a:pPr>
                <a:defRPr/>
              </a:pPr>
              <a:t>18</a:t>
            </a:fld>
            <a:endParaRPr lang="en-US"/>
          </a:p>
        </p:txBody>
      </p:sp>
      <p:sp>
        <p:nvSpPr>
          <p:cNvPr id="5" name="Footer Placeholder 4"/>
          <p:cNvSpPr>
            <a:spLocks noGrp="1"/>
          </p:cNvSpPr>
          <p:nvPr>
            <p:ph type="ftr" sz="quarter" idx="11"/>
          </p:nvPr>
        </p:nvSpPr>
        <p:spPr/>
        <p:txBody>
          <a:bodyPr/>
          <a:lstStyle/>
          <a:p>
            <a:pPr>
              <a:defRPr/>
            </a:pPr>
            <a:r>
              <a:rPr lang="en-US" smtClean="0"/>
              <a:t>BruCON 2010, Brussels, Belgium,  Sep 24, 2010</a:t>
            </a:r>
            <a:endParaRPr lang="en-US" dirty="0"/>
          </a:p>
        </p:txBody>
      </p:sp>
      <p:pic>
        <p:nvPicPr>
          <p:cNvPr id="7" name="Picture 6" descr="rogueAV.png"/>
          <p:cNvPicPr>
            <a:picLocks noChangeAspect="1"/>
          </p:cNvPicPr>
          <p:nvPr/>
        </p:nvPicPr>
        <p:blipFill>
          <a:blip r:embed="rId2"/>
          <a:stretch>
            <a:fillRect/>
          </a:stretch>
        </p:blipFill>
        <p:spPr>
          <a:xfrm>
            <a:off x="1028908" y="2385361"/>
            <a:ext cx="7455679" cy="4015439"/>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23925" y="367040"/>
            <a:ext cx="6149975" cy="523220"/>
          </a:xfrm>
        </p:spPr>
        <p:txBody>
          <a:bodyPr/>
          <a:lstStyle/>
          <a:p>
            <a:r>
              <a:rPr lang="en-US" dirty="0" smtClean="0"/>
              <a:t>Rogue dataset generation</a:t>
            </a:r>
            <a:endParaRPr lang="en-US" dirty="0"/>
          </a:p>
        </p:txBody>
      </p:sp>
      <p:pic>
        <p:nvPicPr>
          <p:cNvPr id="56" name="Picture 55"/>
          <p:cNvPicPr>
            <a:picLocks noChangeAspect="1"/>
          </p:cNvPicPr>
          <p:nvPr/>
        </p:nvPicPr>
        <p:blipFill>
          <a:blip r:embed="rId3"/>
          <a:stretch>
            <a:fillRect/>
          </a:stretch>
        </p:blipFill>
        <p:spPr>
          <a:xfrm>
            <a:off x="558800" y="1562100"/>
            <a:ext cx="8051800" cy="4724400"/>
          </a:xfrm>
          <a:prstGeom prst="rect">
            <a:avLst/>
          </a:prstGeom>
        </p:spPr>
      </p:pic>
      <p:sp>
        <p:nvSpPr>
          <p:cNvPr id="57" name="Slide Number Placeholder 1"/>
          <p:cNvSpPr>
            <a:spLocks noGrp="1"/>
          </p:cNvSpPr>
          <p:nvPr>
            <p:ph type="sldNum" sz="quarter" idx="10"/>
          </p:nvPr>
        </p:nvSpPr>
        <p:spPr>
          <a:xfrm>
            <a:off x="8874125" y="6643688"/>
            <a:ext cx="155575" cy="152400"/>
          </a:xfrm>
        </p:spPr>
        <p:txBody>
          <a:bodyPr/>
          <a:lstStyle/>
          <a:p>
            <a:fld id="{36DF442F-4E00-4A43-B019-AD48A14499D5}" type="slidenum">
              <a:rPr lang="en-US" smtClean="0"/>
              <a:pPr/>
              <a:t>19</a:t>
            </a:fld>
            <a:endParaRPr lang="en-US"/>
          </a:p>
        </p:txBody>
      </p:sp>
      <p:sp>
        <p:nvSpPr>
          <p:cNvPr id="58" name="Footer Placeholder 2"/>
          <p:cNvSpPr>
            <a:spLocks noGrp="1"/>
          </p:cNvSpPr>
          <p:nvPr>
            <p:ph type="ftr" sz="quarter" idx="11"/>
          </p:nvPr>
        </p:nvSpPr>
        <p:spPr>
          <a:xfrm>
            <a:off x="5280025" y="6681044"/>
            <a:ext cx="3475038" cy="153888"/>
          </a:xfrm>
          <a:noFill/>
        </p:spPr>
        <p:txBody>
          <a:bodyPr/>
          <a:lstStyle/>
          <a:p>
            <a:r>
              <a:rPr lang="en-US" smtClean="0"/>
              <a:t>BruCON 2010, Brussels, Belgium,  Sep 24, 2010</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6" name="Rectangle 2"/>
          <p:cNvSpPr>
            <a:spLocks noGrp="1" noChangeArrowheads="1"/>
          </p:cNvSpPr>
          <p:nvPr>
            <p:ph type="title"/>
          </p:nvPr>
        </p:nvSpPr>
        <p:spPr>
          <a:xfrm>
            <a:off x="923925" y="367040"/>
            <a:ext cx="6149975" cy="523220"/>
          </a:xfrm>
        </p:spPr>
        <p:txBody>
          <a:bodyPr/>
          <a:lstStyle/>
          <a:p>
            <a:r>
              <a:rPr lang="en-US" dirty="0" smtClean="0"/>
              <a:t>Who we are</a:t>
            </a:r>
            <a:endParaRPr lang="en-US" dirty="0"/>
          </a:p>
        </p:txBody>
      </p:sp>
      <p:sp>
        <p:nvSpPr>
          <p:cNvPr id="23557" name="Rectangle 3"/>
          <p:cNvSpPr>
            <a:spLocks noGrp="1" noChangeArrowheads="1"/>
          </p:cNvSpPr>
          <p:nvPr>
            <p:ph idx="1"/>
          </p:nvPr>
        </p:nvSpPr>
        <p:spPr/>
        <p:txBody>
          <a:bodyPr/>
          <a:lstStyle/>
          <a:p>
            <a:r>
              <a:rPr lang="en-US" b="1" dirty="0" smtClean="0"/>
              <a:t>Olivier </a:t>
            </a:r>
            <a:r>
              <a:rPr lang="en-US" b="1" dirty="0" err="1" smtClean="0"/>
              <a:t>Thonnard</a:t>
            </a:r>
            <a:endParaRPr lang="en-US" b="1" dirty="0" smtClean="0"/>
          </a:p>
          <a:p>
            <a:pPr lvl="1"/>
            <a:r>
              <a:rPr lang="en-US" dirty="0" smtClean="0"/>
              <a:t>Research engineer </a:t>
            </a:r>
            <a:endParaRPr lang="en-US" dirty="0" smtClean="0"/>
          </a:p>
          <a:p>
            <a:pPr lvl="1"/>
            <a:r>
              <a:rPr lang="en-US" dirty="0" smtClean="0"/>
              <a:t>Partnership with Symantec </a:t>
            </a:r>
            <a:r>
              <a:rPr lang="en-US" dirty="0" smtClean="0"/>
              <a:t>Research Labs (Europe)</a:t>
            </a:r>
          </a:p>
          <a:p>
            <a:pPr lvl="1"/>
            <a:r>
              <a:rPr lang="en-US" dirty="0" smtClean="0"/>
              <a:t>PhD obtained in March 2010 at EURECOM, Sophia </a:t>
            </a:r>
            <a:r>
              <a:rPr lang="en-US" dirty="0" err="1" smtClean="0"/>
              <a:t>Antipolis</a:t>
            </a:r>
            <a:r>
              <a:rPr lang="en-US" dirty="0" smtClean="0"/>
              <a:t> (France)</a:t>
            </a:r>
          </a:p>
          <a:p>
            <a:pPr lvl="1"/>
            <a:r>
              <a:rPr lang="en-US" dirty="0" smtClean="0"/>
              <a:t>Research on methods for attack attribution in cyberspace</a:t>
            </a:r>
          </a:p>
          <a:p>
            <a:pPr lvl="2"/>
            <a:r>
              <a:rPr lang="en-US" dirty="0" smtClean="0"/>
              <a:t>Data mining, Clustering, Multi-criteria Decision Analysis (MCDA)</a:t>
            </a:r>
          </a:p>
          <a:p>
            <a:pPr lvl="1"/>
            <a:endParaRPr lang="en-US" dirty="0" smtClean="0"/>
          </a:p>
          <a:p>
            <a:r>
              <a:rPr lang="en-US" b="1" dirty="0" smtClean="0"/>
              <a:t>Andy Moser</a:t>
            </a:r>
          </a:p>
          <a:p>
            <a:pPr lvl="1"/>
            <a:r>
              <a:rPr lang="en-US" dirty="0" err="1" smtClean="0"/>
              <a:t>Postdoc</a:t>
            </a:r>
            <a:r>
              <a:rPr lang="en-US" dirty="0" smtClean="0"/>
              <a:t> Security researcher @ </a:t>
            </a:r>
            <a:r>
              <a:rPr lang="en-US" dirty="0" err="1" smtClean="0"/>
              <a:t>iSeclab</a:t>
            </a:r>
            <a:endParaRPr lang="en-US" dirty="0" smtClean="0"/>
          </a:p>
          <a:p>
            <a:pPr lvl="1"/>
            <a:r>
              <a:rPr lang="en-US" dirty="0" err="1" smtClean="0"/>
              <a:t>iSeclab</a:t>
            </a:r>
            <a:r>
              <a:rPr lang="en-US" dirty="0" smtClean="0"/>
              <a:t> member since 2005, PhD obtained in 2010</a:t>
            </a:r>
          </a:p>
          <a:p>
            <a:pPr lvl="1"/>
            <a:r>
              <a:rPr lang="en-US" dirty="0" smtClean="0"/>
              <a:t>Research on malware analysis, vulnerability detection, cyber-crime</a:t>
            </a:r>
          </a:p>
          <a:p>
            <a:pPr lvl="1"/>
            <a:endParaRPr lang="en-US" b="1" dirty="0" smtClean="0"/>
          </a:p>
          <a:p>
            <a:pPr lvl="1"/>
            <a:endParaRPr lang="en-US" dirty="0"/>
          </a:p>
        </p:txBody>
      </p:sp>
      <p:sp>
        <p:nvSpPr>
          <p:cNvPr id="23554" name="Slide Number Placeholder 3"/>
          <p:cNvSpPr>
            <a:spLocks noGrp="1"/>
          </p:cNvSpPr>
          <p:nvPr>
            <p:ph type="sldNum" sz="quarter" idx="10"/>
          </p:nvPr>
        </p:nvSpPr>
        <p:spPr/>
        <p:txBody>
          <a:bodyPr/>
          <a:lstStyle/>
          <a:p>
            <a:fld id="{343CABCB-30D6-2845-9518-ADCC609FEAC3}" type="slidenum">
              <a:rPr lang="en-US" smtClean="0"/>
              <a:pPr/>
              <a:t>2</a:t>
            </a:fld>
            <a:endParaRPr lang="en-US" smtClean="0"/>
          </a:p>
        </p:txBody>
      </p:sp>
      <p:sp>
        <p:nvSpPr>
          <p:cNvPr id="23555" name="Footer Placeholder 4"/>
          <p:cNvSpPr>
            <a:spLocks noGrp="1"/>
          </p:cNvSpPr>
          <p:nvPr>
            <p:ph type="ftr" sz="quarter" idx="11"/>
          </p:nvPr>
        </p:nvSpPr>
        <p:spPr/>
        <p:txBody>
          <a:bodyPr/>
          <a:lstStyle/>
          <a:p>
            <a:r>
              <a:rPr lang="en-US" smtClean="0"/>
              <a:t>BruCON 2010, Brussels, Belgium,  Sep 24, 2010</a:t>
            </a:r>
          </a:p>
        </p:txBody>
      </p:sp>
      <p:pic>
        <p:nvPicPr>
          <p:cNvPr id="16" name="Picture 8"/>
          <p:cNvPicPr>
            <a:picLocks noChangeAspect="1" noChangeArrowheads="1"/>
          </p:cNvPicPr>
          <p:nvPr/>
        </p:nvPicPr>
        <p:blipFill>
          <a:blip r:embed="rId2"/>
          <a:srcRect/>
          <a:stretch>
            <a:fillRect/>
          </a:stretch>
        </p:blipFill>
        <p:spPr bwMode="auto">
          <a:xfrm>
            <a:off x="6667500" y="1221374"/>
            <a:ext cx="2425700" cy="874126"/>
          </a:xfrm>
          <a:prstGeom prst="rect">
            <a:avLst/>
          </a:prstGeom>
          <a:noFill/>
          <a:ln w="12700">
            <a:noFill/>
            <a:miter lim="800000"/>
            <a:headEnd/>
            <a:tailEnd/>
          </a:ln>
        </p:spPr>
      </p:pic>
      <p:pic>
        <p:nvPicPr>
          <p:cNvPr id="17" name="Picture 16" descr="iseclab_logo.png"/>
          <p:cNvPicPr>
            <a:picLocks noChangeAspect="1"/>
          </p:cNvPicPr>
          <p:nvPr/>
        </p:nvPicPr>
        <p:blipFill>
          <a:blip r:embed="rId3"/>
          <a:stretch>
            <a:fillRect/>
          </a:stretch>
        </p:blipFill>
        <p:spPr>
          <a:xfrm>
            <a:off x="6159500" y="4005897"/>
            <a:ext cx="2016125" cy="846773"/>
          </a:xfrm>
          <a:prstGeom prst="rect">
            <a:avLst/>
          </a:prstGeom>
        </p:spPr>
      </p:pic>
      <p:pic>
        <p:nvPicPr>
          <p:cNvPr id="8" name="Picture 7" descr="eurecom_logo.png"/>
          <p:cNvPicPr>
            <a:picLocks noChangeAspect="1"/>
          </p:cNvPicPr>
          <p:nvPr/>
        </p:nvPicPr>
        <p:blipFill>
          <a:blip r:embed="rId4"/>
          <a:stretch>
            <a:fillRect/>
          </a:stretch>
        </p:blipFill>
        <p:spPr>
          <a:xfrm>
            <a:off x="4787900" y="1214898"/>
            <a:ext cx="1981200" cy="931402"/>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23925" y="151597"/>
            <a:ext cx="6149975" cy="954107"/>
          </a:xfrm>
        </p:spPr>
        <p:txBody>
          <a:bodyPr/>
          <a:lstStyle/>
          <a:p>
            <a:r>
              <a:rPr lang="en-US" dirty="0" smtClean="0"/>
              <a:t>The big picture: </a:t>
            </a:r>
            <a:br>
              <a:rPr lang="en-US" dirty="0" smtClean="0"/>
            </a:br>
            <a:r>
              <a:rPr lang="en-US" dirty="0" smtClean="0"/>
              <a:t>Domains and </a:t>
            </a:r>
            <a:r>
              <a:rPr lang="en-US" dirty="0" err="1" smtClean="0"/>
              <a:t>webservers</a:t>
            </a:r>
            <a:endParaRPr lang="en-US" dirty="0"/>
          </a:p>
        </p:txBody>
      </p:sp>
      <p:sp>
        <p:nvSpPr>
          <p:cNvPr id="10" name="Rectangle 9"/>
          <p:cNvSpPr/>
          <p:nvPr/>
        </p:nvSpPr>
        <p:spPr bwMode="auto">
          <a:xfrm>
            <a:off x="0" y="6116713"/>
            <a:ext cx="9144000" cy="741287"/>
          </a:xfrm>
          <a:prstGeom prst="rect">
            <a:avLst/>
          </a:prstGeom>
          <a:solidFill>
            <a:schemeClr val="bg1"/>
          </a:solidFill>
          <a:ln w="19050" cap="flat" cmpd="sng" algn="ctr">
            <a:noFill/>
            <a:prstDash val="solid"/>
            <a:round/>
            <a:headEnd type="none" w="med" len="med"/>
            <a:tailEnd type="none" w="med" len="med"/>
          </a:ln>
          <a:effectLst/>
          <a:scene3d>
            <a:camera prst="orthographicFront"/>
            <a:lightRig rig="threePt" dir="t"/>
          </a:scene3d>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smtClean="0">
              <a:ln>
                <a:noFill/>
              </a:ln>
              <a:solidFill>
                <a:schemeClr val="bg1"/>
              </a:solidFill>
              <a:effectLst/>
              <a:latin typeface="+mn-lt"/>
            </a:endParaRPr>
          </a:p>
        </p:txBody>
      </p:sp>
      <p:pic>
        <p:nvPicPr>
          <p:cNvPr id="9" name="Picture 8" descr="full_relations_lores.png"/>
          <p:cNvPicPr>
            <a:picLocks noChangeAspect="1"/>
          </p:cNvPicPr>
          <p:nvPr/>
        </p:nvPicPr>
        <p:blipFill>
          <a:blip r:embed="rId3"/>
          <a:stretch>
            <a:fillRect/>
          </a:stretch>
        </p:blipFill>
        <p:spPr>
          <a:xfrm>
            <a:off x="549745" y="1168400"/>
            <a:ext cx="7958397" cy="5604897"/>
          </a:xfrm>
          <a:prstGeom prst="rect">
            <a:avLst/>
          </a:prstGeom>
        </p:spPr>
      </p:pic>
      <p:sp>
        <p:nvSpPr>
          <p:cNvPr id="19" name="TextBox 18"/>
          <p:cNvSpPr txBox="1"/>
          <p:nvPr/>
        </p:nvSpPr>
        <p:spPr bwMode="ltGray">
          <a:xfrm>
            <a:off x="4110286" y="6473520"/>
            <a:ext cx="5033714" cy="384480"/>
          </a:xfrm>
          <a:prstGeom prst="rect">
            <a:avLst/>
          </a:prstGeom>
          <a:noFill/>
          <a:ln w="9525">
            <a:noFill/>
            <a:miter lim="800000"/>
            <a:headEnd/>
            <a:tailEnd/>
          </a:ln>
        </p:spPr>
        <p:txBody>
          <a:bodyPr wrap="none" lIns="91419" tIns="45710" rIns="91419" bIns="45710" rtlCol="0" anchor="t" anchorCtr="0">
            <a:noAutofit/>
          </a:bodyPr>
          <a:lstStyle/>
          <a:p>
            <a:pPr>
              <a:lnSpc>
                <a:spcPct val="90000"/>
              </a:lnSpc>
              <a:spcBef>
                <a:spcPts val="0"/>
              </a:spcBef>
              <a:spcAft>
                <a:spcPts val="800"/>
              </a:spcAft>
            </a:pPr>
            <a:r>
              <a:rPr lang="en-US" sz="1600" dirty="0" smtClean="0">
                <a:solidFill>
                  <a:schemeClr val="bg2">
                    <a:lumMod val="50000"/>
                  </a:schemeClr>
                </a:solidFill>
                <a:latin typeface="Calibri" pitchFamily="34" charset="0"/>
              </a:rPr>
              <a:t>Only servers associated to 100+ domains are represented</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56325" name="Rectangle 5"/>
          <p:cNvSpPr>
            <a:spLocks noGrp="1" noChangeArrowheads="1"/>
          </p:cNvSpPr>
          <p:nvPr>
            <p:ph type="title"/>
          </p:nvPr>
        </p:nvSpPr>
        <p:spPr>
          <a:xfrm>
            <a:off x="923925" y="367040"/>
            <a:ext cx="6149975" cy="523220"/>
          </a:xfrm>
        </p:spPr>
        <p:txBody>
          <a:bodyPr/>
          <a:lstStyle/>
          <a:p>
            <a:r>
              <a:rPr lang="en-US" dirty="0" smtClean="0"/>
              <a:t>Rogue AV campaigns</a:t>
            </a:r>
            <a:endParaRPr lang="en-US" dirty="0"/>
          </a:p>
        </p:txBody>
      </p:sp>
      <p:sp>
        <p:nvSpPr>
          <p:cNvPr id="56326" name="Rectangle 6"/>
          <p:cNvSpPr>
            <a:spLocks noGrp="1" noChangeArrowheads="1"/>
          </p:cNvSpPr>
          <p:nvPr>
            <p:ph type="body" idx="1"/>
          </p:nvPr>
        </p:nvSpPr>
        <p:spPr/>
        <p:txBody>
          <a:bodyPr/>
          <a:lstStyle/>
          <a:p>
            <a:r>
              <a:rPr lang="en-US" dirty="0" smtClean="0"/>
              <a:t>Multi-criteria analysis of &gt; 6,500 rogue domains</a:t>
            </a:r>
          </a:p>
          <a:p>
            <a:pPr lvl="1"/>
            <a:r>
              <a:rPr lang="en-US" dirty="0" err="1" smtClean="0"/>
              <a:t>Whois</a:t>
            </a:r>
            <a:r>
              <a:rPr lang="en-US" dirty="0" smtClean="0"/>
              <a:t> information (registrant, registrar)</a:t>
            </a:r>
          </a:p>
          <a:p>
            <a:pPr lvl="1"/>
            <a:r>
              <a:rPr lang="en-US" dirty="0" smtClean="0"/>
              <a:t>DNS mappings (domains </a:t>
            </a:r>
            <a:r>
              <a:rPr lang="en-US" dirty="0" err="1" smtClean="0">
                <a:sym typeface="Wingdings" charset="2"/>
              </a:rPr>
              <a:t></a:t>
            </a:r>
            <a:r>
              <a:rPr lang="en-US" dirty="0" smtClean="0"/>
              <a:t> IP </a:t>
            </a:r>
            <a:r>
              <a:rPr lang="en-US" dirty="0" err="1" smtClean="0"/>
              <a:t>addr</a:t>
            </a:r>
            <a:r>
              <a:rPr lang="en-US" dirty="0" smtClean="0"/>
              <a:t>. / IP subnets)</a:t>
            </a:r>
          </a:p>
          <a:p>
            <a:pPr lvl="1"/>
            <a:r>
              <a:rPr lang="en-US" dirty="0" smtClean="0"/>
              <a:t>Domain naming schemes </a:t>
            </a:r>
          </a:p>
          <a:p>
            <a:pPr lvl="2"/>
            <a:r>
              <a:rPr lang="en-US" dirty="0" err="1" smtClean="0"/>
              <a:t>Eg</a:t>
            </a:r>
            <a:r>
              <a:rPr lang="en-US" dirty="0" smtClean="0"/>
              <a:t>, home-antivirus2010.com &amp; homeav2010.com</a:t>
            </a:r>
          </a:p>
          <a:p>
            <a:pPr lvl="1"/>
            <a:r>
              <a:rPr lang="en-US" dirty="0" smtClean="0"/>
              <a:t>Threat information [</a:t>
            </a:r>
            <a:r>
              <a:rPr lang="en-US" dirty="0" err="1" smtClean="0"/>
              <a:t>Safeweb</a:t>
            </a:r>
            <a:r>
              <a:rPr lang="en-US" dirty="0" smtClean="0"/>
              <a:t>, MDL]</a:t>
            </a:r>
          </a:p>
          <a:p>
            <a:endParaRPr lang="en-US" dirty="0" smtClean="0"/>
          </a:p>
          <a:p>
            <a:r>
              <a:rPr lang="en-US" dirty="0" smtClean="0"/>
              <a:t>Application of the TRIAGE method</a:t>
            </a:r>
          </a:p>
          <a:p>
            <a:pPr lvl="1"/>
            <a:r>
              <a:rPr lang="en-US" dirty="0" smtClean="0"/>
              <a:t>Analysis of the </a:t>
            </a:r>
            <a:r>
              <a:rPr lang="en-US" dirty="0" smtClean="0">
                <a:solidFill>
                  <a:srgbClr val="0000FF"/>
                </a:solidFill>
              </a:rPr>
              <a:t>campaigns </a:t>
            </a:r>
            <a:r>
              <a:rPr lang="en-US" dirty="0" smtClean="0"/>
              <a:t>used to distribute rogue AV software</a:t>
            </a:r>
          </a:p>
          <a:p>
            <a:pPr lvl="1"/>
            <a:r>
              <a:rPr lang="en-US" dirty="0" smtClean="0"/>
              <a:t>Interconnections between web servers, domains, registrants, dates, etc.</a:t>
            </a:r>
            <a:endParaRPr lang="en-US" dirty="0"/>
          </a:p>
        </p:txBody>
      </p:sp>
      <p:sp>
        <p:nvSpPr>
          <p:cNvPr id="349194" name="Text Box 8"/>
          <p:cNvSpPr txBox="1">
            <a:spLocks noChangeArrowheads="1"/>
          </p:cNvSpPr>
          <p:nvPr/>
        </p:nvSpPr>
        <p:spPr bwMode="auto">
          <a:xfrm>
            <a:off x="8742164" y="250031"/>
            <a:ext cx="312539" cy="339328"/>
          </a:xfrm>
          <a:prstGeom prst="rect">
            <a:avLst/>
          </a:prstGeom>
          <a:noFill/>
          <a:ln w="12700">
            <a:noFill/>
            <a:miter lim="800000"/>
            <a:headEnd/>
            <a:tailEnd/>
          </a:ln>
        </p:spPr>
        <p:txBody>
          <a:bodyPr wrap="none" lIns="64291" tIns="32146" rIns="64291" bIns="32146">
            <a:prstTxWarp prst="textNoShape">
              <a:avLst/>
            </a:prstTxWarp>
          </a:bodyPr>
          <a:lstStyle/>
          <a:p>
            <a:fld id="{9F705AA7-C5ED-4345-B52E-0E2EC062101E}" type="slidenum">
              <a:rPr lang="en-US" sz="1700">
                <a:solidFill>
                  <a:schemeClr val="tx1"/>
                </a:solidFill>
                <a:ea typeface="Gill Sans" charset="0"/>
                <a:cs typeface="Gill Sans" charset="0"/>
              </a:rPr>
              <a:pPr/>
              <a:t>21</a:t>
            </a:fld>
            <a:endParaRPr lang="en-US" sz="1700" dirty="0">
              <a:solidFill>
                <a:schemeClr val="tx1"/>
              </a:solidFill>
              <a:ea typeface="Gill Sans" charset="0"/>
              <a:cs typeface="Gill Sans" charset="0"/>
            </a:endParaRPr>
          </a:p>
        </p:txBody>
      </p:sp>
      <p:sp>
        <p:nvSpPr>
          <p:cNvPr id="14" name="Slide Number Placeholder 1"/>
          <p:cNvSpPr>
            <a:spLocks noGrp="1"/>
          </p:cNvSpPr>
          <p:nvPr>
            <p:ph type="sldNum" sz="quarter" idx="10"/>
          </p:nvPr>
        </p:nvSpPr>
        <p:spPr>
          <a:xfrm>
            <a:off x="8874125" y="6643688"/>
            <a:ext cx="155575" cy="152400"/>
          </a:xfrm>
        </p:spPr>
        <p:txBody>
          <a:bodyPr/>
          <a:lstStyle/>
          <a:p>
            <a:fld id="{36DF442F-4E00-4A43-B019-AD48A14499D5}" type="slidenum">
              <a:rPr lang="en-US" smtClean="0"/>
              <a:pPr/>
              <a:t>21</a:t>
            </a:fld>
            <a:endParaRPr lang="en-US"/>
          </a:p>
        </p:txBody>
      </p:sp>
      <p:sp>
        <p:nvSpPr>
          <p:cNvPr id="15" name="Footer Placeholder 2"/>
          <p:cNvSpPr>
            <a:spLocks noGrp="1"/>
          </p:cNvSpPr>
          <p:nvPr>
            <p:ph type="ftr" sz="quarter" idx="11"/>
          </p:nvPr>
        </p:nvSpPr>
        <p:spPr>
          <a:xfrm>
            <a:off x="5280025" y="6681044"/>
            <a:ext cx="3475038" cy="153888"/>
          </a:xfrm>
          <a:noFill/>
        </p:spPr>
        <p:txBody>
          <a:bodyPr/>
          <a:lstStyle/>
          <a:p>
            <a:r>
              <a:rPr lang="en-US" smtClean="0"/>
              <a:t>BruCON 2010, Brussels, Belgium,  Sep 24, 2010</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632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5632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56326">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56326">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56326">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56326">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56326">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499"/>
                                          </p:stCondLst>
                                        </p:cTn>
                                        <p:tgtEl>
                                          <p:spTgt spid="56326">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499"/>
                                          </p:stCondLst>
                                        </p:cTn>
                                        <p:tgtEl>
                                          <p:spTgt spid="5632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6" grpId="0" build="p" autoUpdateAnimBg="0"/>
    </p:bld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long_operation.pdf"/>
          <p:cNvPicPr>
            <a:picLocks noChangeAspect="1"/>
          </p:cNvPicPr>
          <p:nvPr/>
        </p:nvPicPr>
        <mc:AlternateContent>
          <mc:Choice xmlns:ma="http://schemas.microsoft.com/office/mac/drawingml/2008/main" Requires="ma">
            <p:blipFill>
              <a:blip r:embed="rId3"/>
              <a:srcRect t="15171" b="4613"/>
              <a:stretch>
                <a:fillRect/>
              </a:stretch>
            </p:blipFill>
          </mc:Choice>
          <mc:Fallback>
            <p:blipFill>
              <a:blip r:embed="rId4"/>
              <a:srcRect t="15171" b="4613"/>
              <a:stretch>
                <a:fillRect/>
              </a:stretch>
            </p:blipFill>
          </mc:Fallback>
        </mc:AlternateContent>
        <p:spPr>
          <a:xfrm>
            <a:off x="1282700" y="1155700"/>
            <a:ext cx="7888740" cy="5480451"/>
          </a:xfrm>
          <a:prstGeom prst="rect">
            <a:avLst/>
          </a:prstGeom>
        </p:spPr>
      </p:pic>
      <p:sp>
        <p:nvSpPr>
          <p:cNvPr id="2" name="Title 1"/>
          <p:cNvSpPr>
            <a:spLocks noGrp="1"/>
          </p:cNvSpPr>
          <p:nvPr>
            <p:ph type="title"/>
          </p:nvPr>
        </p:nvSpPr>
        <p:spPr/>
        <p:txBody>
          <a:bodyPr/>
          <a:lstStyle/>
          <a:p>
            <a:r>
              <a:rPr lang="en-US" dirty="0" smtClean="0"/>
              <a:t>Registration dynamics</a:t>
            </a:r>
            <a:endParaRPr lang="en-US" dirty="0"/>
          </a:p>
        </p:txBody>
      </p:sp>
      <p:sp>
        <p:nvSpPr>
          <p:cNvPr id="8" name="TextBox 7"/>
          <p:cNvSpPr txBox="1"/>
          <p:nvPr/>
        </p:nvSpPr>
        <p:spPr bwMode="ltGray">
          <a:xfrm>
            <a:off x="241300" y="6255030"/>
            <a:ext cx="1573036" cy="326225"/>
          </a:xfrm>
          <a:prstGeom prst="rect">
            <a:avLst/>
          </a:prstGeom>
          <a:noFill/>
          <a:ln w="9525">
            <a:noFill/>
            <a:miter lim="800000"/>
            <a:headEnd/>
            <a:tailEnd/>
          </a:ln>
        </p:spPr>
        <p:txBody>
          <a:bodyPr wrap="none" lIns="91419" tIns="45710" rIns="91419" bIns="45710" rtlCol="0" anchor="t" anchorCtr="0">
            <a:noAutofit/>
          </a:bodyPr>
          <a:lstStyle/>
          <a:p>
            <a:pPr algn="l">
              <a:lnSpc>
                <a:spcPct val="90000"/>
              </a:lnSpc>
              <a:spcBef>
                <a:spcPts val="0"/>
              </a:spcBef>
              <a:spcAft>
                <a:spcPts val="800"/>
              </a:spcAft>
            </a:pPr>
            <a:r>
              <a:rPr lang="en-US" sz="1600" i="0" dirty="0" smtClean="0">
                <a:solidFill>
                  <a:schemeClr val="tx1"/>
                </a:solidFill>
                <a:latin typeface="Calibri" pitchFamily="34" charset="0"/>
              </a:rPr>
              <a:t>Registration date</a:t>
            </a:r>
          </a:p>
        </p:txBody>
      </p:sp>
      <p:sp>
        <p:nvSpPr>
          <p:cNvPr id="15" name="Right Arrow 14"/>
          <p:cNvSpPr/>
          <p:nvPr/>
        </p:nvSpPr>
        <p:spPr bwMode="auto">
          <a:xfrm>
            <a:off x="159985" y="6173475"/>
            <a:ext cx="8342917" cy="512639"/>
          </a:xfrm>
          <a:prstGeom prst="rightArrow">
            <a:avLst/>
          </a:prstGeom>
          <a:gradFill flip="none" rotWithShape="1">
            <a:gsLst>
              <a:gs pos="0">
                <a:srgbClr val="B5C9E2">
                  <a:alpha val="40000"/>
                </a:srgbClr>
              </a:gs>
              <a:gs pos="66000">
                <a:schemeClr val="accent3">
                  <a:tint val="37000"/>
                  <a:satMod val="300000"/>
                  <a:alpha val="40000"/>
                </a:schemeClr>
              </a:gs>
              <a:gs pos="100000">
                <a:schemeClr val="accent3">
                  <a:tint val="15000"/>
                  <a:satMod val="350000"/>
                  <a:alpha val="40000"/>
                </a:schemeClr>
              </a:gs>
            </a:gsLst>
            <a:lin ang="16200000" scaled="1"/>
            <a:tileRect/>
          </a:gradFill>
          <a:ln>
            <a:solidFill>
              <a:srgbClr val="004080"/>
            </a:solidFill>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smtClean="0">
              <a:ln>
                <a:noFill/>
              </a:ln>
              <a:solidFill>
                <a:schemeClr val="bg1"/>
              </a:solidFill>
              <a:effectLst/>
              <a:latin typeface="+mn-lt"/>
            </a:endParaRPr>
          </a:p>
        </p:txBody>
      </p:sp>
      <p:sp>
        <p:nvSpPr>
          <p:cNvPr id="16" name="Rectangle 19"/>
          <p:cNvSpPr>
            <a:spLocks noChangeArrowheads="1"/>
          </p:cNvSpPr>
          <p:nvPr/>
        </p:nvSpPr>
        <p:spPr bwMode="auto">
          <a:xfrm>
            <a:off x="142875" y="1211263"/>
            <a:ext cx="3514725" cy="831850"/>
          </a:xfrm>
          <a:prstGeom prst="rect">
            <a:avLst/>
          </a:prstGeom>
          <a:noFill/>
          <a:ln w="9525">
            <a:noFill/>
            <a:miter lim="800000"/>
            <a:headEnd/>
            <a:tailEnd/>
          </a:ln>
        </p:spPr>
        <p:txBody>
          <a:bodyPr>
            <a:prstTxWarp prst="textNoShape">
              <a:avLst/>
            </a:prstTxWarp>
            <a:spAutoFit/>
          </a:bodyPr>
          <a:lstStyle/>
          <a:p>
            <a:pPr algn="l"/>
            <a:r>
              <a:rPr lang="en-US" sz="2400" b="0" i="0" dirty="0">
                <a:solidFill>
                  <a:schemeClr val="tx1"/>
                </a:solidFill>
              </a:rPr>
              <a:t>750 domains registered </a:t>
            </a:r>
          </a:p>
          <a:p>
            <a:pPr algn="l"/>
            <a:r>
              <a:rPr lang="en-US" sz="2400" b="0" i="0" dirty="0">
                <a:solidFill>
                  <a:schemeClr val="tx1"/>
                </a:solidFill>
              </a:rPr>
              <a:t>over a span of 8 months </a:t>
            </a:r>
          </a:p>
        </p:txBody>
      </p:sp>
      <p:sp>
        <p:nvSpPr>
          <p:cNvPr id="17" name="Slide Number Placeholder 1"/>
          <p:cNvSpPr>
            <a:spLocks noGrp="1"/>
          </p:cNvSpPr>
          <p:nvPr>
            <p:ph type="sldNum" sz="quarter" idx="10"/>
          </p:nvPr>
        </p:nvSpPr>
        <p:spPr>
          <a:xfrm>
            <a:off x="8874125" y="6643688"/>
            <a:ext cx="155575" cy="152400"/>
          </a:xfrm>
        </p:spPr>
        <p:txBody>
          <a:bodyPr/>
          <a:lstStyle/>
          <a:p>
            <a:fld id="{36DF442F-4E00-4A43-B019-AD48A14499D5}" type="slidenum">
              <a:rPr lang="en-US" smtClean="0"/>
              <a:pPr/>
              <a:t>22</a:t>
            </a:fld>
            <a:endParaRPr lang="en-US"/>
          </a:p>
        </p:txBody>
      </p:sp>
      <p:sp>
        <p:nvSpPr>
          <p:cNvPr id="18" name="Footer Placeholder 2"/>
          <p:cNvSpPr>
            <a:spLocks noGrp="1"/>
          </p:cNvSpPr>
          <p:nvPr>
            <p:ph type="ftr" sz="quarter" idx="11"/>
          </p:nvPr>
        </p:nvSpPr>
        <p:spPr>
          <a:xfrm>
            <a:off x="5280025" y="6681044"/>
            <a:ext cx="3475038" cy="153888"/>
          </a:xfrm>
          <a:noFill/>
        </p:spPr>
        <p:txBody>
          <a:bodyPr/>
          <a:lstStyle/>
          <a:p>
            <a:r>
              <a:rPr lang="en-US" smtClean="0"/>
              <a:t>BruCON 2010, Brussels, Belgium,  Sep 24, 2010</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6"/>
          <p:cNvSpPr/>
          <p:nvPr/>
        </p:nvSpPr>
        <p:spPr bwMode="auto">
          <a:xfrm>
            <a:off x="0" y="6116713"/>
            <a:ext cx="9144000" cy="741287"/>
          </a:xfrm>
          <a:prstGeom prst="rect">
            <a:avLst/>
          </a:prstGeom>
          <a:solidFill>
            <a:schemeClr val="bg1"/>
          </a:solidFill>
          <a:ln w="19050" cap="flat" cmpd="sng" algn="ctr">
            <a:noFill/>
            <a:prstDash val="solid"/>
            <a:round/>
            <a:headEnd type="none" w="med" len="med"/>
            <a:tailEnd type="none" w="med" len="med"/>
          </a:ln>
          <a:effectLst/>
          <a:scene3d>
            <a:camera prst="orthographicFront"/>
            <a:lightRig rig="threePt" dir="t"/>
          </a:scene3d>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400" i="0" u="none" strike="noStrike" cap="none" normalizeH="0" baseline="0" dirty="0" err="1" smtClean="0">
              <a:ln>
                <a:noFill/>
              </a:ln>
              <a:solidFill>
                <a:schemeClr val="bg1"/>
              </a:solidFill>
              <a:effectLst/>
              <a:latin typeface="+mn-lt"/>
            </a:endParaRPr>
          </a:p>
        </p:txBody>
      </p:sp>
      <p:pic>
        <p:nvPicPr>
          <p:cNvPr id="8" name="Picture 7" descr="figure8.png"/>
          <p:cNvPicPr>
            <a:picLocks noChangeAspect="1"/>
          </p:cNvPicPr>
          <p:nvPr/>
        </p:nvPicPr>
        <p:blipFill>
          <a:blip r:embed="rId3"/>
          <a:stretch>
            <a:fillRect/>
          </a:stretch>
        </p:blipFill>
        <p:spPr>
          <a:xfrm>
            <a:off x="2192535" y="1155700"/>
            <a:ext cx="6951465" cy="5697057"/>
          </a:xfrm>
          <a:prstGeom prst="rect">
            <a:avLst/>
          </a:prstGeom>
        </p:spPr>
      </p:pic>
      <p:sp>
        <p:nvSpPr>
          <p:cNvPr id="11" name="Title 1"/>
          <p:cNvSpPr>
            <a:spLocks noGrp="1"/>
          </p:cNvSpPr>
          <p:nvPr>
            <p:ph type="title"/>
          </p:nvPr>
        </p:nvSpPr>
        <p:spPr>
          <a:xfrm>
            <a:off x="923925" y="155575"/>
            <a:ext cx="6149975" cy="946150"/>
          </a:xfrm>
        </p:spPr>
        <p:txBody>
          <a:bodyPr/>
          <a:lstStyle/>
          <a:p>
            <a:r>
              <a:rPr lang="en-US" dirty="0" smtClean="0"/>
              <a:t>Registration dynamics</a:t>
            </a:r>
            <a:endParaRPr lang="en-US" dirty="0"/>
          </a:p>
        </p:txBody>
      </p:sp>
      <p:sp>
        <p:nvSpPr>
          <p:cNvPr id="12" name="Rectangle 19"/>
          <p:cNvSpPr>
            <a:spLocks noChangeArrowheads="1"/>
          </p:cNvSpPr>
          <p:nvPr/>
        </p:nvSpPr>
        <p:spPr bwMode="auto">
          <a:xfrm>
            <a:off x="304800" y="4832172"/>
            <a:ext cx="3514725" cy="1200328"/>
          </a:xfrm>
          <a:prstGeom prst="rect">
            <a:avLst/>
          </a:prstGeom>
          <a:noFill/>
          <a:ln w="9525">
            <a:noFill/>
            <a:miter lim="800000"/>
            <a:headEnd/>
            <a:tailEnd/>
          </a:ln>
        </p:spPr>
        <p:txBody>
          <a:bodyPr>
            <a:prstTxWarp prst="textNoShape">
              <a:avLst/>
            </a:prstTxWarp>
            <a:spAutoFit/>
          </a:bodyPr>
          <a:lstStyle/>
          <a:p>
            <a:pPr algn="l"/>
            <a:r>
              <a:rPr lang="en-US" sz="2400" b="0" i="0" dirty="0" smtClean="0">
                <a:solidFill>
                  <a:schemeClr val="tx1"/>
                </a:solidFill>
              </a:rPr>
              <a:t>- domain name patterns</a:t>
            </a:r>
          </a:p>
          <a:p>
            <a:pPr algn="l">
              <a:buFontTx/>
              <a:buChar char="-"/>
            </a:pPr>
            <a:r>
              <a:rPr lang="en-US" sz="2400" b="0" i="0" dirty="0" smtClean="0">
                <a:solidFill>
                  <a:schemeClr val="tx1"/>
                </a:solidFill>
              </a:rPr>
              <a:t> use of </a:t>
            </a:r>
            <a:r>
              <a:rPr lang="en-US" sz="2400" b="0" i="0" dirty="0" err="1" smtClean="0">
                <a:solidFill>
                  <a:schemeClr val="tx1"/>
                </a:solidFill>
              </a:rPr>
              <a:t>whois</a:t>
            </a:r>
            <a:r>
              <a:rPr lang="en-US" sz="2400" b="0" i="0" dirty="0" smtClean="0">
                <a:solidFill>
                  <a:schemeClr val="tx1"/>
                </a:solidFill>
              </a:rPr>
              <a:t> privacy protection services</a:t>
            </a:r>
            <a:endParaRPr lang="en-US" sz="2400" b="0" i="0" dirty="0">
              <a:solidFill>
                <a:schemeClr val="tx1"/>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565" name="Rectangle 5"/>
          <p:cNvSpPr>
            <a:spLocks noGrp="1" noChangeArrowheads="1"/>
          </p:cNvSpPr>
          <p:nvPr>
            <p:ph type="title"/>
          </p:nvPr>
        </p:nvSpPr>
        <p:spPr>
          <a:xfrm>
            <a:off x="923925" y="367040"/>
            <a:ext cx="6149975" cy="523220"/>
          </a:xfrm>
        </p:spPr>
        <p:txBody>
          <a:bodyPr/>
          <a:lstStyle/>
          <a:p>
            <a:r>
              <a:rPr lang="en-US" dirty="0" smtClean="0"/>
              <a:t>Rogue AV: lessons learned</a:t>
            </a:r>
            <a:endParaRPr lang="en-US" dirty="0"/>
          </a:p>
        </p:txBody>
      </p:sp>
      <p:sp>
        <p:nvSpPr>
          <p:cNvPr id="359432" name="Rectangle 6"/>
          <p:cNvSpPr>
            <a:spLocks noGrp="1" noChangeArrowheads="1"/>
          </p:cNvSpPr>
          <p:nvPr>
            <p:ph type="body" idx="1"/>
          </p:nvPr>
        </p:nvSpPr>
        <p:spPr/>
        <p:txBody>
          <a:bodyPr/>
          <a:lstStyle/>
          <a:p>
            <a:r>
              <a:rPr lang="en-US" dirty="0" smtClean="0"/>
              <a:t>User as primary target</a:t>
            </a:r>
          </a:p>
          <a:p>
            <a:pPr lvl="1"/>
            <a:r>
              <a:rPr lang="en-US" dirty="0" smtClean="0"/>
              <a:t>Rather few campaigns rely on drive-by downloads</a:t>
            </a:r>
          </a:p>
          <a:p>
            <a:pPr>
              <a:spcAft>
                <a:spcPts val="408"/>
              </a:spcAft>
              <a:buNone/>
            </a:pPr>
            <a:endParaRPr lang="en-US" dirty="0" smtClean="0"/>
          </a:p>
          <a:p>
            <a:r>
              <a:rPr lang="en-US" dirty="0" smtClean="0"/>
              <a:t>Threat ecosystem very ≠ from exploit websites</a:t>
            </a:r>
          </a:p>
          <a:p>
            <a:pPr>
              <a:spcAft>
                <a:spcPts val="408"/>
              </a:spcAft>
              <a:buNone/>
            </a:pPr>
            <a:endParaRPr lang="en-US" dirty="0" smtClean="0"/>
          </a:p>
          <a:p>
            <a:r>
              <a:rPr lang="en-US" dirty="0" smtClean="0"/>
              <a:t>Blacklisting is strained</a:t>
            </a:r>
          </a:p>
          <a:p>
            <a:pPr lvl="1"/>
            <a:r>
              <a:rPr lang="en-US" dirty="0" smtClean="0"/>
              <a:t>IP-based blacklisting</a:t>
            </a:r>
          </a:p>
          <a:p>
            <a:pPr lvl="1"/>
            <a:r>
              <a:rPr lang="en-US" dirty="0" smtClean="0"/>
              <a:t>Domain-based blacklisting</a:t>
            </a:r>
          </a:p>
          <a:p>
            <a:pPr>
              <a:spcAft>
                <a:spcPts val="408"/>
              </a:spcAft>
              <a:buNone/>
            </a:pPr>
            <a:endParaRPr lang="en-US" dirty="0" smtClean="0"/>
          </a:p>
          <a:p>
            <a:r>
              <a:rPr lang="en-US" dirty="0" smtClean="0"/>
              <a:t>Take-down of Rogue AV campaigns?</a:t>
            </a:r>
          </a:p>
          <a:p>
            <a:pPr lvl="1"/>
            <a:r>
              <a:rPr lang="en-US" dirty="0" smtClean="0"/>
              <a:t>Payment processing sites</a:t>
            </a:r>
          </a:p>
          <a:p>
            <a:pPr lvl="1"/>
            <a:r>
              <a:rPr lang="en-US" dirty="0" smtClean="0"/>
              <a:t>DNS-based threat detection</a:t>
            </a:r>
            <a:endParaRPr lang="en-US" dirty="0"/>
          </a:p>
        </p:txBody>
      </p:sp>
      <p:sp>
        <p:nvSpPr>
          <p:cNvPr id="359433" name="Text Box 7"/>
          <p:cNvSpPr txBox="1">
            <a:spLocks noChangeArrowheads="1"/>
          </p:cNvSpPr>
          <p:nvPr/>
        </p:nvSpPr>
        <p:spPr bwMode="auto">
          <a:xfrm>
            <a:off x="8742164" y="250031"/>
            <a:ext cx="312539" cy="339328"/>
          </a:xfrm>
          <a:prstGeom prst="rect">
            <a:avLst/>
          </a:prstGeom>
          <a:noFill/>
          <a:ln w="12700">
            <a:noFill/>
            <a:miter lim="800000"/>
            <a:headEnd/>
            <a:tailEnd/>
          </a:ln>
        </p:spPr>
        <p:txBody>
          <a:bodyPr wrap="none" lIns="64291" tIns="32146" rIns="64291" bIns="32146">
            <a:prstTxWarp prst="textNoShape">
              <a:avLst/>
            </a:prstTxWarp>
          </a:bodyPr>
          <a:lstStyle/>
          <a:p>
            <a:fld id="{6569FA1F-7715-D747-A040-CD41AA73E650}" type="slidenum">
              <a:rPr lang="en-US" sz="1700">
                <a:solidFill>
                  <a:schemeClr val="tx1"/>
                </a:solidFill>
                <a:ea typeface="Gill Sans" charset="0"/>
                <a:cs typeface="Gill Sans" charset="0"/>
              </a:rPr>
              <a:pPr/>
              <a:t>24</a:t>
            </a:fld>
            <a:endParaRPr lang="en-US" sz="1700" dirty="0">
              <a:solidFill>
                <a:schemeClr val="tx1"/>
              </a:solidFill>
              <a:ea typeface="Gill Sans" charset="0"/>
              <a:cs typeface="Gill Sans" charset="0"/>
            </a:endParaRPr>
          </a:p>
        </p:txBody>
      </p:sp>
      <p:sp>
        <p:nvSpPr>
          <p:cNvPr id="13" name="Slide Number Placeholder 1"/>
          <p:cNvSpPr>
            <a:spLocks noGrp="1"/>
          </p:cNvSpPr>
          <p:nvPr>
            <p:ph type="sldNum" sz="quarter" idx="10"/>
          </p:nvPr>
        </p:nvSpPr>
        <p:spPr>
          <a:xfrm>
            <a:off x="8874125" y="6643688"/>
            <a:ext cx="155575" cy="152400"/>
          </a:xfrm>
        </p:spPr>
        <p:txBody>
          <a:bodyPr/>
          <a:lstStyle/>
          <a:p>
            <a:fld id="{36DF442F-4E00-4A43-B019-AD48A14499D5}" type="slidenum">
              <a:rPr lang="en-US" smtClean="0"/>
              <a:pPr/>
              <a:t>24</a:t>
            </a:fld>
            <a:endParaRPr lang="en-US"/>
          </a:p>
        </p:txBody>
      </p:sp>
      <p:sp>
        <p:nvSpPr>
          <p:cNvPr id="14" name="Footer Placeholder 2"/>
          <p:cNvSpPr>
            <a:spLocks noGrp="1"/>
          </p:cNvSpPr>
          <p:nvPr>
            <p:ph type="ftr" sz="quarter" idx="11"/>
          </p:nvPr>
        </p:nvSpPr>
        <p:spPr>
          <a:xfrm>
            <a:off x="5280025" y="6681044"/>
            <a:ext cx="3475038" cy="153888"/>
          </a:xfrm>
          <a:noFill/>
        </p:spPr>
        <p:txBody>
          <a:bodyPr/>
          <a:lstStyle/>
          <a:p>
            <a:r>
              <a:rPr lang="en-US" smtClean="0"/>
              <a:t>BruCON 2010, Brussels, Belgium,  Sep 24, 2010</a:t>
            </a: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4" name="Slide Number Placeholder 1"/>
          <p:cNvSpPr>
            <a:spLocks noGrp="1"/>
          </p:cNvSpPr>
          <p:nvPr>
            <p:ph type="sldNum" sz="quarter" idx="10"/>
          </p:nvPr>
        </p:nvSpPr>
        <p:spPr>
          <a:noFill/>
          <a:ln/>
        </p:spPr>
        <p:txBody>
          <a:bodyPr/>
          <a:lstStyle/>
          <a:p>
            <a:fld id="{A27CFCE0-62BC-9C4A-9775-FAE574553A08}" type="slidenum">
              <a:rPr lang="en-US" smtClean="0"/>
              <a:pPr/>
              <a:t>25</a:t>
            </a:fld>
            <a:endParaRPr lang="en-US" smtClean="0"/>
          </a:p>
        </p:txBody>
      </p:sp>
      <p:sp>
        <p:nvSpPr>
          <p:cNvPr id="49155" name="Footer Placeholder 2"/>
          <p:cNvSpPr>
            <a:spLocks noGrp="1"/>
          </p:cNvSpPr>
          <p:nvPr>
            <p:ph type="ftr" sz="quarter" idx="11"/>
          </p:nvPr>
        </p:nvSpPr>
        <p:spPr>
          <a:xfrm>
            <a:off x="5280025" y="6681044"/>
            <a:ext cx="3475038" cy="153888"/>
          </a:xfrm>
          <a:noFill/>
        </p:spPr>
        <p:txBody>
          <a:bodyPr/>
          <a:lstStyle/>
          <a:p>
            <a:r>
              <a:rPr lang="en-US" smtClean="0"/>
              <a:t>BruCON 2010, Brussels, Belgium,  Sep 24, 2010</a:t>
            </a:r>
          </a:p>
        </p:txBody>
      </p:sp>
      <p:sp>
        <p:nvSpPr>
          <p:cNvPr id="49156" name="Title 1"/>
          <p:cNvSpPr>
            <a:spLocks noGrp="1"/>
          </p:cNvSpPr>
          <p:nvPr>
            <p:ph type="title" idx="4294967295"/>
          </p:nvPr>
        </p:nvSpPr>
        <p:spPr>
          <a:xfrm>
            <a:off x="0" y="367040"/>
            <a:ext cx="6149975" cy="523220"/>
          </a:xfrm>
        </p:spPr>
        <p:txBody>
          <a:bodyPr/>
          <a:lstStyle/>
          <a:p>
            <a:pPr eaLnBrk="1" hangingPunct="1"/>
            <a:r>
              <a:rPr lang="en-US" dirty="0" smtClean="0"/>
              <a:t>So… </a:t>
            </a:r>
            <a:r>
              <a:rPr lang="en-US" dirty="0"/>
              <a:t>why is it </a:t>
            </a:r>
            <a:r>
              <a:rPr lang="en-US" dirty="0" smtClean="0"/>
              <a:t>useful?</a:t>
            </a:r>
            <a:endParaRPr lang="en-US" dirty="0"/>
          </a:p>
        </p:txBody>
      </p:sp>
      <p:sp>
        <p:nvSpPr>
          <p:cNvPr id="49157" name="Content Placeholder 2"/>
          <p:cNvSpPr>
            <a:spLocks noGrp="1"/>
          </p:cNvSpPr>
          <p:nvPr>
            <p:ph idx="4294967295"/>
          </p:nvPr>
        </p:nvSpPr>
        <p:spPr/>
        <p:txBody>
          <a:bodyPr/>
          <a:lstStyle/>
          <a:p>
            <a:pPr eaLnBrk="1" hangingPunct="1"/>
            <a:r>
              <a:rPr lang="en-US" dirty="0"/>
              <a:t>Cyber criminality is a new business model</a:t>
            </a:r>
          </a:p>
          <a:p>
            <a:pPr lvl="1" eaLnBrk="1" hangingPunct="1"/>
            <a:r>
              <a:rPr lang="en-US" dirty="0"/>
              <a:t>Financial profits can be huge (large scale)</a:t>
            </a:r>
          </a:p>
          <a:p>
            <a:pPr lvl="1" eaLnBrk="1" hangingPunct="1">
              <a:spcAft>
                <a:spcPts val="2640"/>
              </a:spcAft>
            </a:pPr>
            <a:r>
              <a:rPr lang="en-US" dirty="0"/>
              <a:t>Better organized - more systematic, automated procedures are used</a:t>
            </a:r>
          </a:p>
          <a:p>
            <a:pPr eaLnBrk="1" hangingPunct="1"/>
            <a:r>
              <a:rPr lang="en-US" dirty="0"/>
              <a:t>TRIAGE can help to:</a:t>
            </a:r>
          </a:p>
          <a:p>
            <a:pPr lvl="1" eaLnBrk="1" hangingPunct="1"/>
            <a:r>
              <a:rPr lang="en-US" dirty="0"/>
              <a:t>Get better insights into how cyber criminals operate, or how / when they change their tactics</a:t>
            </a:r>
          </a:p>
          <a:p>
            <a:pPr lvl="2" eaLnBrk="1" hangingPunct="1"/>
            <a:r>
              <a:rPr lang="en-US" dirty="0"/>
              <a:t>Consequently, help improving detection or end-user protection systems</a:t>
            </a:r>
          </a:p>
          <a:p>
            <a:pPr lvl="1" eaLnBrk="1" hangingPunct="1"/>
            <a:r>
              <a:rPr lang="en-US" dirty="0"/>
              <a:t>Automate the identification of “networks” of attackers</a:t>
            </a:r>
          </a:p>
          <a:p>
            <a:pPr lvl="2" eaLnBrk="1" hangingPunct="1"/>
            <a:r>
              <a:rPr lang="en-US" dirty="0"/>
              <a:t>Unless they completely change their modus operandi for each campaign…</a:t>
            </a:r>
          </a:p>
          <a:p>
            <a:pPr lvl="1" eaLnBrk="1" hangingPunct="1"/>
            <a:r>
              <a:rPr lang="en-US" dirty="0"/>
              <a:t>Go toward an early warning system</a:t>
            </a:r>
          </a:p>
          <a:p>
            <a:pPr lvl="1" eaLnBrk="1" hangingPunct="1"/>
            <a:r>
              <a:rPr lang="en-US" dirty="0"/>
              <a:t>Ultimately, support law-enforcement for stopping emerging / ongoing attack phenomena  </a:t>
            </a:r>
          </a:p>
          <a:p>
            <a:pPr lvl="1" eaLnBrk="1" hangingPunct="1"/>
            <a:endParaRPr lang="en-US" dirty="0"/>
          </a:p>
        </p:txBody>
      </p:sp>
      <p:sp>
        <p:nvSpPr>
          <p:cNvPr id="49158" name="Slide Number Placeholder 4"/>
          <p:cNvSpPr txBox="1">
            <a:spLocks noGrp="1"/>
          </p:cNvSpPr>
          <p:nvPr/>
        </p:nvSpPr>
        <p:spPr bwMode="auto">
          <a:xfrm>
            <a:off x="8882063" y="6643688"/>
            <a:ext cx="139700" cy="152400"/>
          </a:xfrm>
          <a:prstGeom prst="rect">
            <a:avLst/>
          </a:prstGeom>
          <a:noFill/>
          <a:ln w="9525">
            <a:noFill/>
            <a:miter lim="800000"/>
            <a:headEnd/>
            <a:tailEnd/>
          </a:ln>
        </p:spPr>
        <p:txBody>
          <a:bodyPr wrap="none" lIns="0" tIns="0" rIns="0" bIns="0" anchor="ctr" anchorCtr="1">
            <a:prstTxWarp prst="textNoShape">
              <a:avLst/>
            </a:prstTxWarp>
            <a:spAutoFit/>
          </a:bodyPr>
          <a:lstStyle/>
          <a:p>
            <a:pPr eaLnBrk="0" hangingPunct="0"/>
            <a:fld id="{ABF1964F-1832-E748-BC7E-D73649BC01FF}" type="slidenum">
              <a:rPr lang="en-US" sz="1000" i="0">
                <a:solidFill>
                  <a:srgbClr val="333333"/>
                </a:solidFill>
              </a:rPr>
              <a:pPr eaLnBrk="0" hangingPunct="0"/>
              <a:t>25</a:t>
            </a:fld>
            <a:endParaRPr lang="en-US" sz="1000" i="0">
              <a:solidFill>
                <a:srgbClr val="333333"/>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Slide Number Placeholder 1"/>
          <p:cNvSpPr>
            <a:spLocks noGrp="1"/>
          </p:cNvSpPr>
          <p:nvPr>
            <p:ph type="sldNum" sz="quarter" idx="10"/>
          </p:nvPr>
        </p:nvSpPr>
        <p:spPr>
          <a:noFill/>
          <a:ln/>
        </p:spPr>
        <p:txBody>
          <a:bodyPr/>
          <a:lstStyle/>
          <a:p>
            <a:fld id="{3D6EDD85-D4A0-A943-A0D6-E45DED39D3DF}" type="slidenum">
              <a:rPr lang="en-US" smtClean="0"/>
              <a:pPr/>
              <a:t>26</a:t>
            </a:fld>
            <a:endParaRPr lang="en-US" smtClean="0"/>
          </a:p>
        </p:txBody>
      </p:sp>
      <p:sp>
        <p:nvSpPr>
          <p:cNvPr id="20483" name="Footer Placeholder 2"/>
          <p:cNvSpPr>
            <a:spLocks noGrp="1"/>
          </p:cNvSpPr>
          <p:nvPr>
            <p:ph type="ftr" sz="quarter" idx="11"/>
          </p:nvPr>
        </p:nvSpPr>
        <p:spPr>
          <a:xfrm>
            <a:off x="5280025" y="6681044"/>
            <a:ext cx="3475038" cy="153888"/>
          </a:xfrm>
          <a:noFill/>
        </p:spPr>
        <p:txBody>
          <a:bodyPr/>
          <a:lstStyle/>
          <a:p>
            <a:r>
              <a:rPr lang="en-US" smtClean="0"/>
              <a:t>BruCON 2010, Brussels, Belgium,  Sep 24, 2010</a:t>
            </a:r>
          </a:p>
        </p:txBody>
      </p:sp>
      <p:sp>
        <p:nvSpPr>
          <p:cNvPr id="20484" name="Rectangle 2"/>
          <p:cNvSpPr>
            <a:spLocks noGrp="1" noChangeArrowheads="1"/>
          </p:cNvSpPr>
          <p:nvPr>
            <p:ph type="title" idx="4294967295"/>
          </p:nvPr>
        </p:nvSpPr>
        <p:spPr>
          <a:xfrm>
            <a:off x="0" y="369888"/>
            <a:ext cx="6149975" cy="515937"/>
          </a:xfrm>
        </p:spPr>
        <p:txBody>
          <a:bodyPr/>
          <a:lstStyle/>
          <a:p>
            <a:pPr eaLnBrk="1" hangingPunct="1"/>
            <a:r>
              <a:rPr lang="en-US"/>
              <a:t>Overview</a:t>
            </a:r>
          </a:p>
        </p:txBody>
      </p:sp>
      <p:sp>
        <p:nvSpPr>
          <p:cNvPr id="20485" name="Rectangle 3"/>
          <p:cNvSpPr>
            <a:spLocks noGrp="1" noChangeArrowheads="1"/>
          </p:cNvSpPr>
          <p:nvPr>
            <p:ph type="body" idx="4294967295"/>
          </p:nvPr>
        </p:nvSpPr>
        <p:spPr>
          <a:xfrm>
            <a:off x="0" y="1300163"/>
            <a:ext cx="8766175" cy="5091112"/>
          </a:xfrm>
        </p:spPr>
        <p:txBody>
          <a:bodyPr/>
          <a:lstStyle/>
          <a:p>
            <a:pPr eaLnBrk="1" hangingPunct="1"/>
            <a:r>
              <a:rPr lang="en-US" b="1" dirty="0" smtClean="0">
                <a:solidFill>
                  <a:srgbClr val="B2B2B2"/>
                </a:solidFill>
              </a:rPr>
              <a:t>The WOMBAT Project</a:t>
            </a:r>
          </a:p>
          <a:p>
            <a:pPr eaLnBrk="1" hangingPunct="1">
              <a:buNone/>
            </a:pPr>
            <a:endParaRPr lang="en-US" b="1" dirty="0" smtClean="0">
              <a:solidFill>
                <a:srgbClr val="B2B2B2"/>
              </a:solidFill>
            </a:endParaRPr>
          </a:p>
          <a:p>
            <a:pPr eaLnBrk="1" hangingPunct="1"/>
            <a:r>
              <a:rPr lang="en-US" b="1" dirty="0" smtClean="0">
                <a:solidFill>
                  <a:srgbClr val="B2B2B2"/>
                </a:solidFill>
              </a:rPr>
              <a:t>Attack Attribution</a:t>
            </a:r>
          </a:p>
          <a:p>
            <a:pPr lvl="1" eaLnBrk="1" hangingPunct="1"/>
            <a:r>
              <a:rPr lang="en-US" b="1" dirty="0" smtClean="0">
                <a:solidFill>
                  <a:srgbClr val="B2B2B2"/>
                </a:solidFill>
              </a:rPr>
              <a:t>The </a:t>
            </a:r>
            <a:r>
              <a:rPr lang="en-US" b="1" dirty="0">
                <a:solidFill>
                  <a:srgbClr val="B2B2B2"/>
                </a:solidFill>
              </a:rPr>
              <a:t>TRIAGE </a:t>
            </a:r>
            <a:r>
              <a:rPr lang="en-US" b="1" dirty="0" smtClean="0">
                <a:solidFill>
                  <a:srgbClr val="B2B2B2"/>
                </a:solidFill>
              </a:rPr>
              <a:t>method</a:t>
            </a:r>
          </a:p>
          <a:p>
            <a:pPr lvl="1" eaLnBrk="1" hangingPunct="1"/>
            <a:r>
              <a:rPr lang="en-US" b="1" dirty="0" smtClean="0">
                <a:solidFill>
                  <a:srgbClr val="B2B2B2"/>
                </a:solidFill>
              </a:rPr>
              <a:t>One example: attribution of Rogue AV Campaigns</a:t>
            </a:r>
          </a:p>
          <a:p>
            <a:pPr eaLnBrk="1" hangingPunct="1"/>
            <a:endParaRPr lang="en-US" b="1" dirty="0" smtClean="0">
              <a:solidFill>
                <a:srgbClr val="B2B2B2"/>
              </a:solidFill>
            </a:endParaRPr>
          </a:p>
          <a:p>
            <a:pPr eaLnBrk="1" hangingPunct="1"/>
            <a:r>
              <a:rPr lang="en-US" b="1" dirty="0" smtClean="0"/>
              <a:t>FIRE</a:t>
            </a:r>
            <a:endParaRPr lang="en-US" sz="2800" b="1" dirty="0" smtClean="0"/>
          </a:p>
          <a:p>
            <a:pPr lvl="1" eaLnBrk="1" hangingPunct="1"/>
            <a:r>
              <a:rPr lang="en-US" b="1" dirty="0" smtClean="0"/>
              <a:t>Finding Rogue </a:t>
            </a:r>
            <a:r>
              <a:rPr lang="en-US" b="1" dirty="0" err="1" smtClean="0"/>
              <a:t>nEtworks</a:t>
            </a:r>
            <a:endParaRPr lang="en-US" b="1" dirty="0" smtClean="0"/>
          </a:p>
          <a:p>
            <a:pPr lvl="1" eaLnBrk="1" hangingPunct="1"/>
            <a:r>
              <a:rPr lang="en-US" b="1" dirty="0" err="1" smtClean="0"/>
              <a:t>Maliciousnetworks.org</a:t>
            </a:r>
            <a:r>
              <a:rPr lang="en-US" b="1" dirty="0" smtClean="0"/>
              <a:t> </a:t>
            </a:r>
          </a:p>
          <a:p>
            <a:pPr lvl="1" eaLnBrk="1" hangingPunct="1">
              <a:buNone/>
            </a:pPr>
            <a:endParaRPr lang="en-US" dirty="0" smtClean="0">
              <a:solidFill>
                <a:srgbClr val="B2B2B2"/>
              </a:solidFill>
            </a:endParaRPr>
          </a:p>
          <a:p>
            <a:pPr eaLnBrk="1" hangingPunct="1"/>
            <a:r>
              <a:rPr lang="en-US" b="1" dirty="0">
                <a:solidFill>
                  <a:srgbClr val="B2B2B2"/>
                </a:solidFill>
              </a:rPr>
              <a:t>Conclusions</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FIRE: FInding Rogue nEtworks</a:t>
            </a:r>
            <a:endParaRPr lang="en-US" dirty="0"/>
          </a:p>
        </p:txBody>
      </p:sp>
      <p:sp>
        <p:nvSpPr>
          <p:cNvPr id="3" name="Content Placeholder 2"/>
          <p:cNvSpPr>
            <a:spLocks noGrp="1"/>
          </p:cNvSpPr>
          <p:nvPr>
            <p:ph idx="1"/>
          </p:nvPr>
        </p:nvSpPr>
        <p:spPr/>
        <p:txBody>
          <a:bodyPr/>
          <a:lstStyle/>
          <a:p>
            <a:pPr>
              <a:buFont typeface="Arial"/>
              <a:buChar char="•"/>
            </a:pPr>
            <a:r>
              <a:rPr lang="en-US" dirty="0" smtClean="0"/>
              <a:t>What infrastructure is used by criminal organizations?</a:t>
            </a:r>
          </a:p>
          <a:p>
            <a:endParaRPr lang="en-US" dirty="0" smtClean="0"/>
          </a:p>
          <a:p>
            <a:r>
              <a:rPr lang="en-US" dirty="0" smtClean="0"/>
              <a:t>Rogue networks</a:t>
            </a:r>
          </a:p>
          <a:p>
            <a:pPr lvl="1"/>
            <a:r>
              <a:rPr lang="en-US" dirty="0" smtClean="0"/>
              <a:t>a.k.a. bullet-proof hosting</a:t>
            </a:r>
          </a:p>
          <a:p>
            <a:pPr lvl="1"/>
            <a:r>
              <a:rPr lang="en-US" dirty="0" smtClean="0"/>
              <a:t>Guarantee the availability of hosted resources regardless of content</a:t>
            </a:r>
          </a:p>
          <a:p>
            <a:pPr lvl="2"/>
            <a:r>
              <a:rPr lang="en-US" dirty="0" err="1" smtClean="0"/>
              <a:t>Botnet</a:t>
            </a:r>
            <a:r>
              <a:rPr lang="en-US" dirty="0" smtClean="0"/>
              <a:t> command-and-control servers</a:t>
            </a:r>
          </a:p>
          <a:p>
            <a:pPr lvl="2"/>
            <a:r>
              <a:rPr lang="en-US" dirty="0" smtClean="0"/>
              <a:t>Spam, scams, and phishing</a:t>
            </a:r>
          </a:p>
          <a:p>
            <a:pPr lvl="2"/>
            <a:r>
              <a:rPr lang="en-US" dirty="0" smtClean="0"/>
              <a:t>Child pornography</a:t>
            </a:r>
          </a:p>
          <a:p>
            <a:pPr lvl="2"/>
            <a:r>
              <a:rPr lang="en-US" dirty="0" smtClean="0"/>
              <a:t>Malware</a:t>
            </a:r>
          </a:p>
          <a:p>
            <a:endParaRPr lang="en-US" dirty="0" smtClean="0"/>
          </a:p>
        </p:txBody>
      </p:sp>
      <p:sp>
        <p:nvSpPr>
          <p:cNvPr id="6" name="Slide Number Placeholder 1"/>
          <p:cNvSpPr>
            <a:spLocks noGrp="1"/>
          </p:cNvSpPr>
          <p:nvPr>
            <p:ph type="sldNum" sz="quarter" idx="10"/>
          </p:nvPr>
        </p:nvSpPr>
        <p:spPr>
          <a:xfrm>
            <a:off x="8874125" y="6643688"/>
            <a:ext cx="155575" cy="152400"/>
          </a:xfrm>
        </p:spPr>
        <p:txBody>
          <a:bodyPr/>
          <a:lstStyle/>
          <a:p>
            <a:fld id="{36DF442F-4E00-4A43-B019-AD48A14499D5}" type="slidenum">
              <a:rPr lang="en-US" smtClean="0"/>
              <a:pPr/>
              <a:t>27</a:t>
            </a:fld>
            <a:endParaRPr lang="en-US"/>
          </a:p>
        </p:txBody>
      </p:sp>
      <p:sp>
        <p:nvSpPr>
          <p:cNvPr id="7" name="Footer Placeholder 2"/>
          <p:cNvSpPr>
            <a:spLocks noGrp="1"/>
          </p:cNvSpPr>
          <p:nvPr>
            <p:ph type="ftr" sz="quarter" idx="11"/>
          </p:nvPr>
        </p:nvSpPr>
        <p:spPr>
          <a:xfrm>
            <a:off x="5280025" y="6681044"/>
            <a:ext cx="3475038" cy="153888"/>
          </a:xfrm>
          <a:noFill/>
        </p:spPr>
        <p:txBody>
          <a:bodyPr/>
          <a:lstStyle/>
          <a:p>
            <a:r>
              <a:rPr lang="en-US" smtClean="0"/>
              <a:t>BruCON 2010, Brussels, Belgium,  Sep 24, 2010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Rogue Networks</a:t>
            </a:r>
            <a:endParaRPr lang="en-US" dirty="0"/>
          </a:p>
        </p:txBody>
      </p:sp>
      <p:sp>
        <p:nvSpPr>
          <p:cNvPr id="3" name="Content Placeholder 2"/>
          <p:cNvSpPr>
            <a:spLocks noGrp="1"/>
          </p:cNvSpPr>
          <p:nvPr>
            <p:ph idx="1"/>
          </p:nvPr>
        </p:nvSpPr>
        <p:spPr/>
        <p:txBody>
          <a:bodyPr/>
          <a:lstStyle/>
          <a:p>
            <a:r>
              <a:rPr lang="en-US" dirty="0" smtClean="0"/>
              <a:t>Networks persistently hosting malicious content for an extended period of time</a:t>
            </a:r>
          </a:p>
          <a:p>
            <a:endParaRPr lang="en-US" dirty="0" smtClean="0"/>
          </a:p>
          <a:p>
            <a:r>
              <a:rPr lang="en-US" dirty="0" smtClean="0"/>
              <a:t>Legitimate networks will respond to abuse complaints and remove offending content</a:t>
            </a:r>
          </a:p>
          <a:p>
            <a:endParaRPr lang="en-US" dirty="0" smtClean="0"/>
          </a:p>
          <a:p>
            <a:r>
              <a:rPr lang="en-US" dirty="0" smtClean="0"/>
              <a:t>Examples</a:t>
            </a:r>
          </a:p>
          <a:p>
            <a:pPr lvl="1"/>
            <a:r>
              <a:rPr lang="en-US" dirty="0" smtClean="0"/>
              <a:t>Russian Business Network (RBN)</a:t>
            </a:r>
          </a:p>
          <a:p>
            <a:pPr lvl="1"/>
            <a:r>
              <a:rPr lang="en-US" dirty="0" err="1" smtClean="0"/>
              <a:t>Atrivo/Intercage</a:t>
            </a:r>
            <a:endParaRPr lang="en-US" dirty="0" smtClean="0"/>
          </a:p>
          <a:p>
            <a:pPr lvl="1"/>
            <a:r>
              <a:rPr lang="en-US" dirty="0" err="1" smtClean="0"/>
              <a:t>McColo</a:t>
            </a:r>
            <a:endParaRPr lang="en-US" dirty="0" smtClean="0"/>
          </a:p>
          <a:p>
            <a:pPr lvl="1"/>
            <a:r>
              <a:rPr lang="en-US" dirty="0" smtClean="0"/>
              <a:t>Triple Fiber Network (3FN)</a:t>
            </a:r>
          </a:p>
        </p:txBody>
      </p:sp>
      <p:sp>
        <p:nvSpPr>
          <p:cNvPr id="6" name="Slide Number Placeholder 1"/>
          <p:cNvSpPr>
            <a:spLocks noGrp="1"/>
          </p:cNvSpPr>
          <p:nvPr>
            <p:ph type="sldNum" sz="quarter" idx="10"/>
          </p:nvPr>
        </p:nvSpPr>
        <p:spPr>
          <a:xfrm>
            <a:off x="8874125" y="6643688"/>
            <a:ext cx="155575" cy="152400"/>
          </a:xfrm>
        </p:spPr>
        <p:txBody>
          <a:bodyPr/>
          <a:lstStyle/>
          <a:p>
            <a:fld id="{36DF442F-4E00-4A43-B019-AD48A14499D5}" type="slidenum">
              <a:rPr lang="en-US" smtClean="0"/>
              <a:pPr/>
              <a:t>28</a:t>
            </a:fld>
            <a:endParaRPr lang="en-US"/>
          </a:p>
        </p:txBody>
      </p:sp>
      <p:sp>
        <p:nvSpPr>
          <p:cNvPr id="7" name="Footer Placeholder 2"/>
          <p:cNvSpPr>
            <a:spLocks noGrp="1"/>
          </p:cNvSpPr>
          <p:nvPr>
            <p:ph type="ftr" sz="quarter" idx="11"/>
          </p:nvPr>
        </p:nvSpPr>
        <p:spPr>
          <a:xfrm>
            <a:off x="5280025" y="6681044"/>
            <a:ext cx="3475038" cy="153888"/>
          </a:xfrm>
          <a:noFill/>
        </p:spPr>
        <p:txBody>
          <a:bodyPr/>
          <a:lstStyle/>
          <a:p>
            <a:r>
              <a:rPr lang="en-US" smtClean="0"/>
              <a:t>BruCON 2010, Brussels, Belgium,  Sep 24, 2010</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Motivation</a:t>
            </a:r>
            <a:endParaRPr lang="en-US" dirty="0"/>
          </a:p>
        </p:txBody>
      </p:sp>
      <p:sp>
        <p:nvSpPr>
          <p:cNvPr id="3" name="Content Placeholder 2"/>
          <p:cNvSpPr>
            <a:spLocks noGrp="1"/>
          </p:cNvSpPr>
          <p:nvPr>
            <p:ph idx="1"/>
          </p:nvPr>
        </p:nvSpPr>
        <p:spPr/>
        <p:txBody>
          <a:bodyPr/>
          <a:lstStyle/>
          <a:p>
            <a:pPr>
              <a:buNone/>
            </a:pPr>
            <a:endParaRPr lang="en-US" dirty="0" smtClean="0"/>
          </a:p>
          <a:p>
            <a:r>
              <a:rPr lang="en-US" dirty="0" smtClean="0"/>
              <a:t>Taking down rogue networks has a significant (albeit temporary) effect on some malicious activities</a:t>
            </a:r>
          </a:p>
          <a:p>
            <a:pPr lvl="1"/>
            <a:r>
              <a:rPr lang="en-US" dirty="0" smtClean="0"/>
              <a:t>Worldwide drop in spam</a:t>
            </a:r>
          </a:p>
          <a:p>
            <a:pPr lvl="2"/>
            <a:r>
              <a:rPr lang="en-US" dirty="0" err="1" smtClean="0"/>
              <a:t>Atrivo</a:t>
            </a:r>
            <a:r>
              <a:rPr lang="en-US" dirty="0" smtClean="0"/>
              <a:t>: 10-20% reduction</a:t>
            </a:r>
          </a:p>
          <a:p>
            <a:pPr lvl="2"/>
            <a:r>
              <a:rPr lang="en-US" dirty="0" err="1" smtClean="0"/>
              <a:t>McColo</a:t>
            </a:r>
            <a:r>
              <a:rPr lang="en-US" dirty="0" smtClean="0"/>
              <a:t>: 60-75% reduction</a:t>
            </a:r>
          </a:p>
          <a:p>
            <a:pPr lvl="2"/>
            <a:r>
              <a:rPr lang="en-US" dirty="0" smtClean="0"/>
              <a:t>3FN: 30% reduction </a:t>
            </a:r>
          </a:p>
          <a:p>
            <a:endParaRPr lang="en-US" dirty="0" smtClean="0"/>
          </a:p>
          <a:p>
            <a:r>
              <a:rPr lang="en-US" dirty="0" smtClean="0"/>
              <a:t>Blacklisting rogue networks hinders distribution of malware</a:t>
            </a:r>
          </a:p>
          <a:p>
            <a:endParaRPr lang="en-US" dirty="0"/>
          </a:p>
        </p:txBody>
      </p:sp>
      <p:sp>
        <p:nvSpPr>
          <p:cNvPr id="6" name="Slide Number Placeholder 1"/>
          <p:cNvSpPr>
            <a:spLocks noGrp="1"/>
          </p:cNvSpPr>
          <p:nvPr>
            <p:ph type="sldNum" sz="quarter" idx="10"/>
          </p:nvPr>
        </p:nvSpPr>
        <p:spPr>
          <a:xfrm>
            <a:off x="8874125" y="6643688"/>
            <a:ext cx="155575" cy="152400"/>
          </a:xfrm>
        </p:spPr>
        <p:txBody>
          <a:bodyPr/>
          <a:lstStyle/>
          <a:p>
            <a:fld id="{36DF442F-4E00-4A43-B019-AD48A14499D5}" type="slidenum">
              <a:rPr lang="en-US" smtClean="0"/>
              <a:pPr/>
              <a:t>29</a:t>
            </a:fld>
            <a:endParaRPr lang="en-US"/>
          </a:p>
        </p:txBody>
      </p:sp>
      <p:sp>
        <p:nvSpPr>
          <p:cNvPr id="7" name="Footer Placeholder 2"/>
          <p:cNvSpPr>
            <a:spLocks noGrp="1"/>
          </p:cNvSpPr>
          <p:nvPr>
            <p:ph type="ftr" sz="quarter" idx="11"/>
          </p:nvPr>
        </p:nvSpPr>
        <p:spPr>
          <a:xfrm>
            <a:off x="5280025" y="6681044"/>
            <a:ext cx="3475038" cy="153888"/>
          </a:xfrm>
          <a:noFill/>
        </p:spPr>
        <p:txBody>
          <a:bodyPr/>
          <a:lstStyle/>
          <a:p>
            <a:r>
              <a:rPr lang="en-US" smtClean="0"/>
              <a:t>BruCON 2010, Brussels, Belgium,  Sep 24, 2010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Slide Number Placeholder 1"/>
          <p:cNvSpPr>
            <a:spLocks noGrp="1"/>
          </p:cNvSpPr>
          <p:nvPr>
            <p:ph type="sldNum" sz="quarter" idx="10"/>
          </p:nvPr>
        </p:nvSpPr>
        <p:spPr>
          <a:noFill/>
          <a:ln/>
        </p:spPr>
        <p:txBody>
          <a:bodyPr/>
          <a:lstStyle/>
          <a:p>
            <a:fld id="{3D6EDD85-D4A0-A943-A0D6-E45DED39D3DF}" type="slidenum">
              <a:rPr lang="en-US" smtClean="0"/>
              <a:pPr/>
              <a:t>3</a:t>
            </a:fld>
            <a:endParaRPr lang="en-US" smtClean="0"/>
          </a:p>
        </p:txBody>
      </p:sp>
      <p:sp>
        <p:nvSpPr>
          <p:cNvPr id="20483" name="Footer Placeholder 2"/>
          <p:cNvSpPr>
            <a:spLocks noGrp="1"/>
          </p:cNvSpPr>
          <p:nvPr>
            <p:ph type="ftr" sz="quarter" idx="11"/>
          </p:nvPr>
        </p:nvSpPr>
        <p:spPr>
          <a:xfrm>
            <a:off x="5280025" y="6681044"/>
            <a:ext cx="3475038" cy="153888"/>
          </a:xfrm>
          <a:noFill/>
        </p:spPr>
        <p:txBody>
          <a:bodyPr/>
          <a:lstStyle/>
          <a:p>
            <a:r>
              <a:rPr lang="en-US" smtClean="0"/>
              <a:t>BruCON 2010, Brussels, Belgium,  Sep 24, 2010</a:t>
            </a:r>
          </a:p>
        </p:txBody>
      </p:sp>
      <p:sp>
        <p:nvSpPr>
          <p:cNvPr id="20484" name="Rectangle 2"/>
          <p:cNvSpPr>
            <a:spLocks noGrp="1" noChangeArrowheads="1"/>
          </p:cNvSpPr>
          <p:nvPr>
            <p:ph type="title" idx="4294967295"/>
          </p:nvPr>
        </p:nvSpPr>
        <p:spPr>
          <a:xfrm>
            <a:off x="0" y="369888"/>
            <a:ext cx="6149975" cy="515937"/>
          </a:xfrm>
        </p:spPr>
        <p:txBody>
          <a:bodyPr/>
          <a:lstStyle/>
          <a:p>
            <a:pPr eaLnBrk="1" hangingPunct="1"/>
            <a:r>
              <a:rPr lang="en-US"/>
              <a:t>Overview</a:t>
            </a:r>
          </a:p>
        </p:txBody>
      </p:sp>
      <p:sp>
        <p:nvSpPr>
          <p:cNvPr id="20485" name="Rectangle 3"/>
          <p:cNvSpPr>
            <a:spLocks noGrp="1" noChangeArrowheads="1"/>
          </p:cNvSpPr>
          <p:nvPr>
            <p:ph type="body" idx="4294967295"/>
          </p:nvPr>
        </p:nvSpPr>
        <p:spPr>
          <a:xfrm>
            <a:off x="0" y="1300163"/>
            <a:ext cx="8766175" cy="5091112"/>
          </a:xfrm>
        </p:spPr>
        <p:txBody>
          <a:bodyPr/>
          <a:lstStyle/>
          <a:p>
            <a:pPr eaLnBrk="1" hangingPunct="1"/>
            <a:r>
              <a:rPr lang="en-US" b="1" dirty="0" smtClean="0"/>
              <a:t>The WOMBAT Project</a:t>
            </a:r>
          </a:p>
          <a:p>
            <a:pPr eaLnBrk="1" hangingPunct="1">
              <a:buNone/>
            </a:pPr>
            <a:endParaRPr lang="en-US" b="1" dirty="0" smtClean="0">
              <a:solidFill>
                <a:srgbClr val="B2B2B2"/>
              </a:solidFill>
            </a:endParaRPr>
          </a:p>
          <a:p>
            <a:pPr eaLnBrk="1" hangingPunct="1"/>
            <a:r>
              <a:rPr lang="en-US" b="1" dirty="0" smtClean="0">
                <a:solidFill>
                  <a:srgbClr val="B2B2B2"/>
                </a:solidFill>
              </a:rPr>
              <a:t>Attack Attribution</a:t>
            </a:r>
          </a:p>
          <a:p>
            <a:pPr lvl="1" eaLnBrk="1" hangingPunct="1"/>
            <a:r>
              <a:rPr lang="en-US" b="1" dirty="0" smtClean="0">
                <a:solidFill>
                  <a:srgbClr val="B2B2B2"/>
                </a:solidFill>
              </a:rPr>
              <a:t>The </a:t>
            </a:r>
            <a:r>
              <a:rPr lang="en-US" b="1" dirty="0">
                <a:solidFill>
                  <a:srgbClr val="B2B2B2"/>
                </a:solidFill>
              </a:rPr>
              <a:t>TRIAGE </a:t>
            </a:r>
            <a:r>
              <a:rPr lang="en-US" b="1" dirty="0" smtClean="0">
                <a:solidFill>
                  <a:srgbClr val="B2B2B2"/>
                </a:solidFill>
              </a:rPr>
              <a:t>method</a:t>
            </a:r>
          </a:p>
          <a:p>
            <a:pPr lvl="1" eaLnBrk="1" hangingPunct="1"/>
            <a:r>
              <a:rPr lang="en-US" b="1" dirty="0" smtClean="0">
                <a:solidFill>
                  <a:srgbClr val="B2B2B2"/>
                </a:solidFill>
              </a:rPr>
              <a:t>One example: attribution of Rogue AV Campaigns</a:t>
            </a:r>
          </a:p>
          <a:p>
            <a:pPr eaLnBrk="1" hangingPunct="1"/>
            <a:endParaRPr lang="en-US" b="1" dirty="0" smtClean="0">
              <a:solidFill>
                <a:srgbClr val="B2B2B2"/>
              </a:solidFill>
            </a:endParaRPr>
          </a:p>
          <a:p>
            <a:pPr eaLnBrk="1" hangingPunct="1"/>
            <a:r>
              <a:rPr lang="en-US" b="1" dirty="0" smtClean="0">
                <a:solidFill>
                  <a:srgbClr val="B2B2B2"/>
                </a:solidFill>
              </a:rPr>
              <a:t>FIRE</a:t>
            </a:r>
            <a:endParaRPr lang="en-US" sz="2800" b="1" dirty="0" smtClean="0">
              <a:solidFill>
                <a:srgbClr val="B2B2B2"/>
              </a:solidFill>
            </a:endParaRPr>
          </a:p>
          <a:p>
            <a:pPr lvl="1" eaLnBrk="1" hangingPunct="1"/>
            <a:r>
              <a:rPr lang="en-US" b="1" dirty="0" smtClean="0">
                <a:solidFill>
                  <a:srgbClr val="B2B2B2"/>
                </a:solidFill>
              </a:rPr>
              <a:t>Finding Rogue </a:t>
            </a:r>
            <a:r>
              <a:rPr lang="en-US" b="1" dirty="0" err="1" smtClean="0">
                <a:solidFill>
                  <a:srgbClr val="B2B2B2"/>
                </a:solidFill>
              </a:rPr>
              <a:t>nEtworks</a:t>
            </a:r>
            <a:endParaRPr lang="en-US" b="1" dirty="0" smtClean="0">
              <a:solidFill>
                <a:srgbClr val="B2B2B2"/>
              </a:solidFill>
            </a:endParaRPr>
          </a:p>
          <a:p>
            <a:pPr lvl="1" eaLnBrk="1" hangingPunct="1"/>
            <a:r>
              <a:rPr lang="en-US" b="1" dirty="0" err="1" smtClean="0">
                <a:solidFill>
                  <a:srgbClr val="B2B2B2"/>
                </a:solidFill>
              </a:rPr>
              <a:t>Maliciousnetworks.org</a:t>
            </a:r>
            <a:r>
              <a:rPr lang="en-US" b="1" dirty="0" smtClean="0">
                <a:solidFill>
                  <a:srgbClr val="B2B2B2"/>
                </a:solidFill>
              </a:rPr>
              <a:t> </a:t>
            </a:r>
          </a:p>
          <a:p>
            <a:pPr lvl="1" eaLnBrk="1" hangingPunct="1">
              <a:buNone/>
            </a:pPr>
            <a:endParaRPr lang="en-US" dirty="0" smtClean="0">
              <a:solidFill>
                <a:srgbClr val="B2B2B2"/>
              </a:solidFill>
            </a:endParaRPr>
          </a:p>
          <a:p>
            <a:pPr eaLnBrk="1" hangingPunct="1"/>
            <a:r>
              <a:rPr lang="en-US" b="1" dirty="0">
                <a:solidFill>
                  <a:srgbClr val="B2B2B2"/>
                </a:solidFill>
              </a:rPr>
              <a:t>Conclusions</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Objectives</a:t>
            </a:r>
            <a:endParaRPr lang="en-US" dirty="0"/>
          </a:p>
        </p:txBody>
      </p:sp>
      <p:sp>
        <p:nvSpPr>
          <p:cNvPr id="3" name="Content Placeholder 2"/>
          <p:cNvSpPr>
            <a:spLocks noGrp="1"/>
          </p:cNvSpPr>
          <p:nvPr>
            <p:ph idx="1"/>
          </p:nvPr>
        </p:nvSpPr>
        <p:spPr/>
        <p:txBody>
          <a:bodyPr/>
          <a:lstStyle/>
          <a:p>
            <a:r>
              <a:rPr lang="en-US" dirty="0" smtClean="0"/>
              <a:t>Systematically identify networks that are acting maliciously</a:t>
            </a:r>
          </a:p>
          <a:p>
            <a:endParaRPr lang="en-US" dirty="0" smtClean="0"/>
          </a:p>
          <a:p>
            <a:r>
              <a:rPr lang="en-US" dirty="0" smtClean="0"/>
              <a:t>Notify legitimate networks to remediate malicious activity</a:t>
            </a:r>
          </a:p>
          <a:p>
            <a:endParaRPr lang="en-US" dirty="0" smtClean="0"/>
          </a:p>
          <a:p>
            <a:r>
              <a:rPr lang="en-US" dirty="0" smtClean="0"/>
              <a:t>Assist legitimate ISPs de-peer (disconnect) from rogue networks</a:t>
            </a:r>
          </a:p>
          <a:p>
            <a:endParaRPr lang="en-US" dirty="0" smtClean="0"/>
          </a:p>
          <a:p>
            <a:r>
              <a:rPr lang="en-US" dirty="0" smtClean="0"/>
              <a:t>Make it difficult for cybercriminals to find safe havens for their illicit activities</a:t>
            </a:r>
          </a:p>
          <a:p>
            <a:endParaRPr lang="en-US" dirty="0"/>
          </a:p>
        </p:txBody>
      </p:sp>
      <p:sp>
        <p:nvSpPr>
          <p:cNvPr id="6" name="Slide Number Placeholder 1"/>
          <p:cNvSpPr>
            <a:spLocks noGrp="1"/>
          </p:cNvSpPr>
          <p:nvPr>
            <p:ph type="sldNum" sz="quarter" idx="10"/>
          </p:nvPr>
        </p:nvSpPr>
        <p:spPr>
          <a:xfrm>
            <a:off x="8874125" y="6643688"/>
            <a:ext cx="155575" cy="152400"/>
          </a:xfrm>
        </p:spPr>
        <p:txBody>
          <a:bodyPr/>
          <a:lstStyle/>
          <a:p>
            <a:fld id="{36DF442F-4E00-4A43-B019-AD48A14499D5}" type="slidenum">
              <a:rPr lang="en-US" smtClean="0"/>
              <a:pPr/>
              <a:t>30</a:t>
            </a:fld>
            <a:endParaRPr lang="en-US"/>
          </a:p>
        </p:txBody>
      </p:sp>
      <p:sp>
        <p:nvSpPr>
          <p:cNvPr id="7" name="Footer Placeholder 2"/>
          <p:cNvSpPr>
            <a:spLocks noGrp="1"/>
          </p:cNvSpPr>
          <p:nvPr>
            <p:ph type="ftr" sz="quarter" idx="11"/>
          </p:nvPr>
        </p:nvSpPr>
        <p:spPr>
          <a:xfrm>
            <a:off x="5280025" y="6681044"/>
            <a:ext cx="3475038" cy="153888"/>
          </a:xfrm>
          <a:noFill/>
        </p:spPr>
        <p:txBody>
          <a:bodyPr/>
          <a:lstStyle/>
          <a:p>
            <a:r>
              <a:rPr lang="en-US" smtClean="0"/>
              <a:t>BruCON 2010, Brussels, Belgium,  Sep 24, 2010</a:t>
            </a: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Challenges</a:t>
            </a:r>
            <a:endParaRPr lang="en-US" dirty="0"/>
          </a:p>
        </p:txBody>
      </p:sp>
      <p:sp>
        <p:nvSpPr>
          <p:cNvPr id="3" name="Content Placeholder 2"/>
          <p:cNvSpPr>
            <a:spLocks noGrp="1"/>
          </p:cNvSpPr>
          <p:nvPr>
            <p:ph idx="1"/>
          </p:nvPr>
        </p:nvSpPr>
        <p:spPr/>
        <p:txBody>
          <a:bodyPr/>
          <a:lstStyle/>
          <a:p>
            <a:endParaRPr lang="en-US" smtClean="0"/>
          </a:p>
          <a:p>
            <a:r>
              <a:rPr lang="en-US" smtClean="0"/>
              <a:t>Identifying malicious networks</a:t>
            </a:r>
          </a:p>
          <a:p>
            <a:pPr lvl="1"/>
            <a:r>
              <a:rPr lang="en-US" smtClean="0"/>
              <a:t>How to identify malicious content?</a:t>
            </a:r>
          </a:p>
          <a:p>
            <a:pPr lvl="1"/>
            <a:r>
              <a:rPr lang="en-US" smtClean="0"/>
              <a:t>When to consider a host malicious?</a:t>
            </a:r>
          </a:p>
          <a:p>
            <a:pPr lvl="2"/>
            <a:r>
              <a:rPr lang="en-US" smtClean="0"/>
              <a:t>Compromised server vs. malicious server</a:t>
            </a:r>
          </a:p>
          <a:p>
            <a:pPr lvl="3"/>
            <a:r>
              <a:rPr lang="en-US" smtClean="0"/>
              <a:t>Longevity</a:t>
            </a:r>
          </a:p>
          <a:p>
            <a:pPr lvl="1"/>
            <a:r>
              <a:rPr lang="en-US" smtClean="0"/>
              <a:t>How to account for size?</a:t>
            </a:r>
          </a:p>
          <a:p>
            <a:pPr lvl="2"/>
            <a:r>
              <a:rPr lang="en-US" smtClean="0"/>
              <a:t>Larger ISPs and hosting providers will naturally have more malicious content</a:t>
            </a:r>
            <a:endParaRPr lang="en-US" dirty="0" smtClean="0"/>
          </a:p>
        </p:txBody>
      </p:sp>
      <p:sp>
        <p:nvSpPr>
          <p:cNvPr id="10" name="Slide Number Placeholder 1"/>
          <p:cNvSpPr>
            <a:spLocks noGrp="1"/>
          </p:cNvSpPr>
          <p:nvPr>
            <p:ph type="sldNum" sz="quarter" idx="10"/>
          </p:nvPr>
        </p:nvSpPr>
        <p:spPr>
          <a:xfrm>
            <a:off x="8874125" y="6643688"/>
            <a:ext cx="155575" cy="152400"/>
          </a:xfrm>
        </p:spPr>
        <p:txBody>
          <a:bodyPr/>
          <a:lstStyle/>
          <a:p>
            <a:fld id="{36DF442F-4E00-4A43-B019-AD48A14499D5}" type="slidenum">
              <a:rPr lang="en-US" smtClean="0"/>
              <a:pPr/>
              <a:t>31</a:t>
            </a:fld>
            <a:endParaRPr lang="en-US"/>
          </a:p>
        </p:txBody>
      </p:sp>
      <p:sp>
        <p:nvSpPr>
          <p:cNvPr id="11" name="Footer Placeholder 2"/>
          <p:cNvSpPr>
            <a:spLocks noGrp="1"/>
          </p:cNvSpPr>
          <p:nvPr>
            <p:ph type="ftr" sz="quarter" idx="11"/>
          </p:nvPr>
        </p:nvSpPr>
        <p:spPr>
          <a:xfrm>
            <a:off x="5280025" y="6681044"/>
            <a:ext cx="3475038" cy="153888"/>
          </a:xfrm>
          <a:noFill/>
        </p:spPr>
        <p:txBody>
          <a:bodyPr/>
          <a:lstStyle/>
          <a:p>
            <a:r>
              <a:rPr lang="en-US" smtClean="0"/>
              <a:t>BruCON 2010, Brussels, Belgium,  Sep 24, 2010</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System Overview</a:t>
            </a:r>
            <a:endParaRPr lang="en-US" dirty="0"/>
          </a:p>
        </p:txBody>
      </p:sp>
      <p:sp>
        <p:nvSpPr>
          <p:cNvPr id="3" name="Content Placeholder 2"/>
          <p:cNvSpPr>
            <a:spLocks noGrp="1"/>
          </p:cNvSpPr>
          <p:nvPr>
            <p:ph idx="1"/>
          </p:nvPr>
        </p:nvSpPr>
        <p:spPr/>
        <p:txBody>
          <a:bodyPr/>
          <a:lstStyle/>
          <a:p>
            <a:endParaRPr lang="en-US" sz="2000" dirty="0" smtClean="0"/>
          </a:p>
          <a:p>
            <a:r>
              <a:rPr lang="en-US" sz="2000" dirty="0" smtClean="0"/>
              <a:t>Monitor malicious activities</a:t>
            </a:r>
          </a:p>
          <a:p>
            <a:pPr lvl="1"/>
            <a:r>
              <a:rPr lang="en-US" sz="1800" dirty="0" err="1" smtClean="0"/>
              <a:t>Botnet</a:t>
            </a:r>
            <a:r>
              <a:rPr lang="en-US" sz="1800" dirty="0" smtClean="0"/>
              <a:t> Command-and-Control (C&amp;C) servers</a:t>
            </a:r>
          </a:p>
          <a:p>
            <a:pPr lvl="1"/>
            <a:r>
              <a:rPr lang="en-US" sz="1800" dirty="0" smtClean="0"/>
              <a:t>Phishing servers</a:t>
            </a:r>
          </a:p>
          <a:p>
            <a:pPr lvl="1"/>
            <a:r>
              <a:rPr lang="en-US" sz="1800" dirty="0" smtClean="0"/>
              <a:t>Drive-by-download servers</a:t>
            </a:r>
          </a:p>
          <a:p>
            <a:pPr lvl="1"/>
            <a:r>
              <a:rPr lang="en-US" sz="1800" dirty="0" smtClean="0"/>
              <a:t>Spam servers</a:t>
            </a:r>
          </a:p>
          <a:p>
            <a:endParaRPr lang="en-US" sz="2000" dirty="0" smtClean="0"/>
          </a:p>
          <a:p>
            <a:r>
              <a:rPr lang="en-US" sz="2000" dirty="0" smtClean="0"/>
              <a:t>Replay network traffic to mimic a victim</a:t>
            </a:r>
          </a:p>
          <a:p>
            <a:pPr lvl="1"/>
            <a:r>
              <a:rPr lang="en-US" sz="1600" dirty="0" smtClean="0"/>
              <a:t>Determine uptime of malicious servers</a:t>
            </a:r>
          </a:p>
          <a:p>
            <a:pPr lvl="1"/>
            <a:endParaRPr lang="en-US" sz="1600" dirty="0" smtClean="0"/>
          </a:p>
          <a:p>
            <a:r>
              <a:rPr lang="en-US" sz="2000" dirty="0" smtClean="0"/>
              <a:t>Aggregate malicious IP addresses at an autonomous system level</a:t>
            </a:r>
          </a:p>
          <a:p>
            <a:endParaRPr lang="en-US" sz="2000" dirty="0"/>
          </a:p>
        </p:txBody>
      </p:sp>
      <p:sp>
        <p:nvSpPr>
          <p:cNvPr id="4" name="Slide Number Placeholder 1"/>
          <p:cNvSpPr>
            <a:spLocks noGrp="1"/>
          </p:cNvSpPr>
          <p:nvPr>
            <p:ph type="sldNum" sz="quarter" idx="10"/>
          </p:nvPr>
        </p:nvSpPr>
        <p:spPr>
          <a:xfrm>
            <a:off x="8874125" y="6643688"/>
            <a:ext cx="155575" cy="152400"/>
          </a:xfrm>
        </p:spPr>
        <p:txBody>
          <a:bodyPr/>
          <a:lstStyle/>
          <a:p>
            <a:fld id="{36DF442F-4E00-4A43-B019-AD48A14499D5}" type="slidenum">
              <a:rPr lang="en-US" smtClean="0"/>
              <a:pPr/>
              <a:t>32</a:t>
            </a:fld>
            <a:endParaRPr lang="en-US"/>
          </a:p>
        </p:txBody>
      </p:sp>
      <p:sp>
        <p:nvSpPr>
          <p:cNvPr id="5" name="Footer Placeholder 2"/>
          <p:cNvSpPr>
            <a:spLocks noGrp="1"/>
          </p:cNvSpPr>
          <p:nvPr>
            <p:ph type="ftr" sz="quarter" idx="11"/>
          </p:nvPr>
        </p:nvSpPr>
        <p:spPr>
          <a:xfrm>
            <a:off x="5280025" y="6681044"/>
            <a:ext cx="3475038" cy="153888"/>
          </a:xfrm>
          <a:noFill/>
        </p:spPr>
        <p:txBody>
          <a:bodyPr/>
          <a:lstStyle/>
          <a:p>
            <a:r>
              <a:rPr lang="en-US" smtClean="0"/>
              <a:t>BruCON 2010, Brussels, Belgium,  Sep 24, 2010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System Overview</a:t>
            </a:r>
            <a:endParaRPr lang="en-US" dirty="0"/>
          </a:p>
        </p:txBody>
      </p:sp>
      <p:sp>
        <p:nvSpPr>
          <p:cNvPr id="3" name="Content Placeholder 2"/>
          <p:cNvSpPr>
            <a:spLocks noGrp="1"/>
          </p:cNvSpPr>
          <p:nvPr>
            <p:ph idx="1"/>
          </p:nvPr>
        </p:nvSpPr>
        <p:spPr/>
        <p:txBody>
          <a:bodyPr/>
          <a:lstStyle/>
          <a:p>
            <a:endParaRPr lang="en-US" sz="2000" dirty="0" smtClean="0"/>
          </a:p>
          <a:p>
            <a:r>
              <a:rPr lang="en-US" sz="2000" dirty="0" smtClean="0"/>
              <a:t>Autonomous system: a connected group of one or more IP prefixes run by one or more network operators which has a single and clearly defined routing policy</a:t>
            </a:r>
          </a:p>
          <a:p>
            <a:pPr lvl="1"/>
            <a:r>
              <a:rPr lang="en-US" sz="1800" dirty="0" smtClean="0"/>
              <a:t>RFC 1771 and RFC 1930</a:t>
            </a:r>
          </a:p>
          <a:p>
            <a:endParaRPr lang="en-US" sz="2000" dirty="0" smtClean="0"/>
          </a:p>
          <a:p>
            <a:r>
              <a:rPr lang="en-US" sz="2000" dirty="0" smtClean="0"/>
              <a:t>Resolve IP addresses to autonomous system numbers (ASN)</a:t>
            </a:r>
          </a:p>
          <a:p>
            <a:endParaRPr lang="en-US" sz="2000" dirty="0" smtClean="0"/>
          </a:p>
          <a:p>
            <a:r>
              <a:rPr lang="en-US" sz="2000" dirty="0" smtClean="0"/>
              <a:t>Compute malicious score for the ASN</a:t>
            </a:r>
          </a:p>
          <a:p>
            <a:endParaRPr lang="en-US" sz="2000" dirty="0" smtClean="0"/>
          </a:p>
          <a:p>
            <a:r>
              <a:rPr lang="en-US" sz="2000" dirty="0" smtClean="0"/>
              <a:t>Monitoring since August 2008</a:t>
            </a:r>
          </a:p>
          <a:p>
            <a:endParaRPr lang="en-US" sz="2000" dirty="0"/>
          </a:p>
        </p:txBody>
      </p:sp>
      <p:sp>
        <p:nvSpPr>
          <p:cNvPr id="4" name="Slide Number Placeholder 1"/>
          <p:cNvSpPr>
            <a:spLocks noGrp="1"/>
          </p:cNvSpPr>
          <p:nvPr>
            <p:ph type="sldNum" sz="quarter" idx="10"/>
          </p:nvPr>
        </p:nvSpPr>
        <p:spPr>
          <a:xfrm>
            <a:off x="8874125" y="6643688"/>
            <a:ext cx="155575" cy="152400"/>
          </a:xfrm>
        </p:spPr>
        <p:txBody>
          <a:bodyPr/>
          <a:lstStyle/>
          <a:p>
            <a:fld id="{36DF442F-4E00-4A43-B019-AD48A14499D5}" type="slidenum">
              <a:rPr lang="en-US" smtClean="0"/>
              <a:pPr/>
              <a:t>33</a:t>
            </a:fld>
            <a:endParaRPr lang="en-US"/>
          </a:p>
        </p:txBody>
      </p:sp>
      <p:sp>
        <p:nvSpPr>
          <p:cNvPr id="5" name="Footer Placeholder 2"/>
          <p:cNvSpPr>
            <a:spLocks noGrp="1"/>
          </p:cNvSpPr>
          <p:nvPr>
            <p:ph type="ftr" sz="quarter" idx="11"/>
          </p:nvPr>
        </p:nvSpPr>
        <p:spPr>
          <a:xfrm>
            <a:off x="5280025" y="6681044"/>
            <a:ext cx="3475038" cy="153888"/>
          </a:xfrm>
          <a:noFill/>
        </p:spPr>
        <p:txBody>
          <a:bodyPr/>
          <a:lstStyle/>
          <a:p>
            <a:r>
              <a:rPr lang="en-US" smtClean="0"/>
              <a:t>BruCON 2010, Brussels, Belgium,  Sep 24, 2010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Collection</a:t>
            </a:r>
            <a:endParaRPr lang="en-US" dirty="0"/>
          </a:p>
        </p:txBody>
      </p:sp>
      <p:sp>
        <p:nvSpPr>
          <p:cNvPr id="3" name="Content Placeholder 2"/>
          <p:cNvSpPr>
            <a:spLocks noGrp="1"/>
          </p:cNvSpPr>
          <p:nvPr>
            <p:ph idx="1"/>
          </p:nvPr>
        </p:nvSpPr>
        <p:spPr/>
        <p:txBody>
          <a:bodyPr/>
          <a:lstStyle/>
          <a:p>
            <a:endParaRPr lang="en-US" sz="1800" dirty="0" smtClean="0"/>
          </a:p>
          <a:p>
            <a:r>
              <a:rPr lang="en-US" sz="1800" dirty="0" err="1" smtClean="0"/>
              <a:t>Botnet</a:t>
            </a:r>
            <a:r>
              <a:rPr lang="en-US" sz="1800" dirty="0" smtClean="0"/>
              <a:t> C&amp;C Servers</a:t>
            </a:r>
          </a:p>
          <a:p>
            <a:pPr lvl="1"/>
            <a:r>
              <a:rPr lang="en-US" sz="1600" dirty="0" smtClean="0"/>
              <a:t>Anubis</a:t>
            </a:r>
          </a:p>
          <a:p>
            <a:pPr lvl="2"/>
            <a:r>
              <a:rPr lang="en-US" sz="1400" dirty="0" err="1" smtClean="0"/>
              <a:t>anubis.iseclab.org</a:t>
            </a:r>
            <a:r>
              <a:rPr lang="en-US" sz="1400" dirty="0" smtClean="0"/>
              <a:t> </a:t>
            </a:r>
          </a:p>
          <a:p>
            <a:endParaRPr lang="en-US" sz="1800" dirty="0" smtClean="0"/>
          </a:p>
          <a:p>
            <a:r>
              <a:rPr lang="en-US" sz="1800" dirty="0" smtClean="0"/>
              <a:t>Drive-by-Download Hosting Providers</a:t>
            </a:r>
          </a:p>
          <a:p>
            <a:pPr lvl="1"/>
            <a:r>
              <a:rPr lang="en-US" sz="1600" dirty="0" err="1" smtClean="0"/>
              <a:t>Spamtraps</a:t>
            </a:r>
            <a:endParaRPr lang="en-US" sz="1600" dirty="0" smtClean="0"/>
          </a:p>
          <a:p>
            <a:pPr lvl="2"/>
            <a:r>
              <a:rPr lang="en-US" sz="1400" dirty="0" smtClean="0"/>
              <a:t>URL Analysis with Capture HPC</a:t>
            </a:r>
          </a:p>
          <a:p>
            <a:pPr lvl="1"/>
            <a:r>
              <a:rPr lang="en-US" sz="1600" dirty="0" err="1" smtClean="0"/>
              <a:t>Wepawet</a:t>
            </a:r>
            <a:endParaRPr lang="en-US" sz="1600" dirty="0" smtClean="0"/>
          </a:p>
          <a:p>
            <a:pPr lvl="2"/>
            <a:r>
              <a:rPr lang="en-US" sz="1400" dirty="0" err="1" smtClean="0"/>
              <a:t>wepawet.iseclab.org</a:t>
            </a:r>
            <a:endParaRPr lang="en-US" sz="1400" dirty="0" smtClean="0"/>
          </a:p>
          <a:p>
            <a:endParaRPr lang="en-US" sz="1800" dirty="0" smtClean="0"/>
          </a:p>
          <a:p>
            <a:r>
              <a:rPr lang="en-US" sz="1800" dirty="0" smtClean="0"/>
              <a:t>Phish Hosting Providers</a:t>
            </a:r>
          </a:p>
          <a:p>
            <a:pPr lvl="1"/>
            <a:r>
              <a:rPr lang="en-US" sz="1600" dirty="0" err="1" smtClean="0"/>
              <a:t>PhishTank.com</a:t>
            </a:r>
            <a:endParaRPr lang="en-US" sz="1600" dirty="0" smtClean="0"/>
          </a:p>
          <a:p>
            <a:pPr lvl="2"/>
            <a:endParaRPr lang="en-US" sz="1400" dirty="0"/>
          </a:p>
        </p:txBody>
      </p:sp>
      <p:sp>
        <p:nvSpPr>
          <p:cNvPr id="4" name="Slide Number Placeholder 1"/>
          <p:cNvSpPr>
            <a:spLocks noGrp="1"/>
          </p:cNvSpPr>
          <p:nvPr>
            <p:ph type="sldNum" sz="quarter" idx="10"/>
          </p:nvPr>
        </p:nvSpPr>
        <p:spPr>
          <a:xfrm>
            <a:off x="8874125" y="6643688"/>
            <a:ext cx="155575" cy="152400"/>
          </a:xfrm>
        </p:spPr>
        <p:txBody>
          <a:bodyPr/>
          <a:lstStyle/>
          <a:p>
            <a:fld id="{36DF442F-4E00-4A43-B019-AD48A14499D5}" type="slidenum">
              <a:rPr lang="en-US" smtClean="0"/>
              <a:pPr/>
              <a:t>34</a:t>
            </a:fld>
            <a:endParaRPr lang="en-US"/>
          </a:p>
        </p:txBody>
      </p:sp>
      <p:sp>
        <p:nvSpPr>
          <p:cNvPr id="5" name="Footer Placeholder 2"/>
          <p:cNvSpPr>
            <a:spLocks noGrp="1"/>
          </p:cNvSpPr>
          <p:nvPr>
            <p:ph type="ftr" sz="quarter" idx="11"/>
          </p:nvPr>
        </p:nvSpPr>
        <p:spPr>
          <a:xfrm>
            <a:off x="5280025" y="6681044"/>
            <a:ext cx="3475038" cy="153888"/>
          </a:xfrm>
          <a:noFill/>
        </p:spPr>
        <p:txBody>
          <a:bodyPr/>
          <a:lstStyle/>
          <a:p>
            <a:r>
              <a:rPr lang="en-US" smtClean="0"/>
              <a:t>BruCON 2010, Brussels, Belgium,  Sep 24, 2010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Analysis</a:t>
            </a:r>
            <a:endParaRPr lang="en-US" dirty="0"/>
          </a:p>
        </p:txBody>
      </p:sp>
      <p:sp>
        <p:nvSpPr>
          <p:cNvPr id="3" name="Content Placeholder 2"/>
          <p:cNvSpPr>
            <a:spLocks noGrp="1"/>
          </p:cNvSpPr>
          <p:nvPr>
            <p:ph idx="1"/>
          </p:nvPr>
        </p:nvSpPr>
        <p:spPr/>
        <p:txBody>
          <a:bodyPr/>
          <a:lstStyle/>
          <a:p>
            <a:r>
              <a:rPr lang="en-US" sz="1800" dirty="0" smtClean="0"/>
              <a:t>Longevity of Malicious IP addresses</a:t>
            </a:r>
          </a:p>
          <a:p>
            <a:pPr lvl="1"/>
            <a:r>
              <a:rPr lang="en-US" sz="1600" dirty="0" smtClean="0"/>
              <a:t>A vast majority of malicious content is taken down within a few days</a:t>
            </a:r>
          </a:p>
          <a:p>
            <a:pPr lvl="1"/>
            <a:r>
              <a:rPr lang="en-US" sz="1600" dirty="0" smtClean="0"/>
              <a:t>Some malicious content online for more than a year!</a:t>
            </a:r>
          </a:p>
          <a:p>
            <a:pPr lvl="1"/>
            <a:r>
              <a:rPr lang="en-US" sz="1600" dirty="0" smtClean="0"/>
              <a:t>Exponential drop-off for </a:t>
            </a:r>
            <a:r>
              <a:rPr lang="en-US" sz="1600" dirty="0" err="1" smtClean="0"/>
              <a:t>botnet</a:t>
            </a:r>
            <a:r>
              <a:rPr lang="en-US" sz="1600" dirty="0" smtClean="0"/>
              <a:t> C&amp;C and phishing servers</a:t>
            </a:r>
          </a:p>
          <a:p>
            <a:pPr lvl="1"/>
            <a:r>
              <a:rPr lang="en-US" sz="1600" dirty="0" smtClean="0"/>
              <a:t>Drive-by-download servers have a longer average lifespan </a:t>
            </a:r>
          </a:p>
          <a:p>
            <a:endParaRPr lang="en-US" sz="1800" dirty="0"/>
          </a:p>
        </p:txBody>
      </p:sp>
      <p:pic>
        <p:nvPicPr>
          <p:cNvPr id="5" name="Picture 4"/>
          <p:cNvPicPr>
            <a:picLocks noChangeAspect="1" noChangeArrowheads="1"/>
          </p:cNvPicPr>
          <p:nvPr/>
        </p:nvPicPr>
        <p:blipFill>
          <a:blip r:embed="rId3"/>
          <a:srcRect/>
          <a:stretch>
            <a:fillRect/>
          </a:stretch>
        </p:blipFill>
        <p:spPr bwMode="auto">
          <a:xfrm>
            <a:off x="1219200" y="3733800"/>
            <a:ext cx="2983593" cy="2464281"/>
          </a:xfrm>
          <a:prstGeom prst="rect">
            <a:avLst/>
          </a:prstGeom>
          <a:noFill/>
          <a:ln w="9525">
            <a:noFill/>
            <a:miter lim="800000"/>
            <a:headEnd/>
            <a:tailEnd/>
          </a:ln>
        </p:spPr>
      </p:pic>
      <p:pic>
        <p:nvPicPr>
          <p:cNvPr id="6" name="Picture 6"/>
          <p:cNvPicPr>
            <a:picLocks noChangeAspect="1" noChangeArrowheads="1"/>
          </p:cNvPicPr>
          <p:nvPr/>
        </p:nvPicPr>
        <p:blipFill>
          <a:blip r:embed="rId4"/>
          <a:srcRect/>
          <a:stretch>
            <a:fillRect/>
          </a:stretch>
        </p:blipFill>
        <p:spPr bwMode="auto">
          <a:xfrm>
            <a:off x="4800600" y="3733800"/>
            <a:ext cx="3235639" cy="2485390"/>
          </a:xfrm>
          <a:prstGeom prst="rect">
            <a:avLst/>
          </a:prstGeom>
          <a:noFill/>
          <a:ln w="9525">
            <a:noFill/>
            <a:miter lim="800000"/>
            <a:headEnd/>
            <a:tailEnd/>
          </a:ln>
        </p:spPr>
      </p:pic>
      <p:sp>
        <p:nvSpPr>
          <p:cNvPr id="7" name="Slide Number Placeholder 1"/>
          <p:cNvSpPr>
            <a:spLocks noGrp="1"/>
          </p:cNvSpPr>
          <p:nvPr>
            <p:ph type="sldNum" sz="quarter" idx="10"/>
          </p:nvPr>
        </p:nvSpPr>
        <p:spPr>
          <a:xfrm>
            <a:off x="8874125" y="6643688"/>
            <a:ext cx="155575" cy="152400"/>
          </a:xfrm>
        </p:spPr>
        <p:txBody>
          <a:bodyPr/>
          <a:lstStyle/>
          <a:p>
            <a:fld id="{36DF442F-4E00-4A43-B019-AD48A14499D5}" type="slidenum">
              <a:rPr lang="en-US" smtClean="0"/>
              <a:pPr/>
              <a:t>35</a:t>
            </a:fld>
            <a:endParaRPr lang="en-US"/>
          </a:p>
        </p:txBody>
      </p:sp>
      <p:sp>
        <p:nvSpPr>
          <p:cNvPr id="8" name="Footer Placeholder 2"/>
          <p:cNvSpPr>
            <a:spLocks noGrp="1"/>
          </p:cNvSpPr>
          <p:nvPr>
            <p:ph type="ftr" sz="quarter" idx="11"/>
          </p:nvPr>
        </p:nvSpPr>
        <p:spPr>
          <a:xfrm>
            <a:off x="5280025" y="6681044"/>
            <a:ext cx="3475038" cy="153888"/>
          </a:xfrm>
          <a:noFill/>
        </p:spPr>
        <p:txBody>
          <a:bodyPr/>
          <a:lstStyle/>
          <a:p>
            <a:r>
              <a:rPr lang="en-US" smtClean="0"/>
              <a:t>BruCON 2010, Brussels, Belgium,  Sep 24, 2010</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Analysis</a:t>
            </a:r>
            <a:endParaRPr lang="en-US" dirty="0"/>
          </a:p>
        </p:txBody>
      </p:sp>
      <p:sp>
        <p:nvSpPr>
          <p:cNvPr id="3" name="Content Placeholder 2"/>
          <p:cNvSpPr>
            <a:spLocks noGrp="1"/>
          </p:cNvSpPr>
          <p:nvPr>
            <p:ph idx="1"/>
          </p:nvPr>
        </p:nvSpPr>
        <p:spPr/>
        <p:txBody>
          <a:bodyPr/>
          <a:lstStyle/>
          <a:p>
            <a:r>
              <a:rPr lang="en-US" sz="1800" dirty="0" smtClean="0"/>
              <a:t>Longevity of Malicious IP addresses</a:t>
            </a:r>
          </a:p>
          <a:p>
            <a:pPr lvl="1"/>
            <a:r>
              <a:rPr lang="en-US" sz="1600" dirty="0" smtClean="0"/>
              <a:t>A vast majority of malicious content is taken down within a few days</a:t>
            </a:r>
          </a:p>
          <a:p>
            <a:pPr lvl="1"/>
            <a:r>
              <a:rPr lang="en-US" sz="1600" dirty="0" smtClean="0"/>
              <a:t>Some malicious content online for more than a year!</a:t>
            </a:r>
          </a:p>
          <a:p>
            <a:pPr lvl="1"/>
            <a:r>
              <a:rPr lang="en-US" sz="1600" dirty="0" smtClean="0"/>
              <a:t>Exponential drop-off for </a:t>
            </a:r>
            <a:r>
              <a:rPr lang="en-US" sz="1600" dirty="0" err="1" smtClean="0"/>
              <a:t>botnet</a:t>
            </a:r>
            <a:r>
              <a:rPr lang="en-US" sz="1600" dirty="0" smtClean="0"/>
              <a:t> C&amp;C and phishing servers</a:t>
            </a:r>
          </a:p>
          <a:p>
            <a:pPr lvl="1"/>
            <a:r>
              <a:rPr lang="en-US" sz="1600" dirty="0" smtClean="0"/>
              <a:t>Drive-by-download servers have a longer average lifespan </a:t>
            </a:r>
          </a:p>
          <a:p>
            <a:endParaRPr lang="en-US" sz="1800" dirty="0"/>
          </a:p>
        </p:txBody>
      </p:sp>
      <p:pic>
        <p:nvPicPr>
          <p:cNvPr id="7" name="Picture 5"/>
          <p:cNvPicPr>
            <a:picLocks noChangeAspect="1" noChangeArrowheads="1"/>
          </p:cNvPicPr>
          <p:nvPr/>
        </p:nvPicPr>
        <p:blipFill>
          <a:blip r:embed="rId3"/>
          <a:srcRect/>
          <a:stretch>
            <a:fillRect/>
          </a:stretch>
        </p:blipFill>
        <p:spPr bwMode="auto">
          <a:xfrm>
            <a:off x="2514600" y="3733800"/>
            <a:ext cx="3021162" cy="2485390"/>
          </a:xfrm>
          <a:prstGeom prst="rect">
            <a:avLst/>
          </a:prstGeom>
          <a:noFill/>
          <a:ln w="9525">
            <a:noFill/>
            <a:miter lim="800000"/>
            <a:headEnd/>
            <a:tailEnd/>
          </a:ln>
        </p:spPr>
      </p:pic>
      <p:sp>
        <p:nvSpPr>
          <p:cNvPr id="5" name="Slide Number Placeholder 1"/>
          <p:cNvSpPr>
            <a:spLocks noGrp="1"/>
          </p:cNvSpPr>
          <p:nvPr>
            <p:ph type="sldNum" sz="quarter" idx="10"/>
          </p:nvPr>
        </p:nvSpPr>
        <p:spPr>
          <a:xfrm>
            <a:off x="8874125" y="6643688"/>
            <a:ext cx="155575" cy="152400"/>
          </a:xfrm>
        </p:spPr>
        <p:txBody>
          <a:bodyPr/>
          <a:lstStyle/>
          <a:p>
            <a:fld id="{36DF442F-4E00-4A43-B019-AD48A14499D5}" type="slidenum">
              <a:rPr lang="en-US" smtClean="0"/>
              <a:pPr/>
              <a:t>36</a:t>
            </a:fld>
            <a:endParaRPr lang="en-US"/>
          </a:p>
        </p:txBody>
      </p:sp>
      <p:sp>
        <p:nvSpPr>
          <p:cNvPr id="6" name="Footer Placeholder 2"/>
          <p:cNvSpPr>
            <a:spLocks noGrp="1"/>
          </p:cNvSpPr>
          <p:nvPr>
            <p:ph type="ftr" sz="quarter" idx="11"/>
          </p:nvPr>
        </p:nvSpPr>
        <p:spPr>
          <a:xfrm>
            <a:off x="5280025" y="6681044"/>
            <a:ext cx="3475038" cy="153888"/>
          </a:xfrm>
          <a:noFill/>
        </p:spPr>
        <p:txBody>
          <a:bodyPr/>
          <a:lstStyle/>
          <a:p>
            <a:r>
              <a:rPr lang="en-US" smtClean="0"/>
              <a:t>BruCON 2010, Brussels, Belgium,  Sep 24, 2010</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Analysis</a:t>
            </a:r>
            <a:endParaRPr lang="en-US" dirty="0"/>
          </a:p>
        </p:txBody>
      </p:sp>
      <p:sp>
        <p:nvSpPr>
          <p:cNvPr id="3" name="Content Placeholder 2"/>
          <p:cNvSpPr>
            <a:spLocks noGrp="1"/>
          </p:cNvSpPr>
          <p:nvPr>
            <p:ph idx="1"/>
          </p:nvPr>
        </p:nvSpPr>
        <p:spPr/>
        <p:txBody>
          <a:bodyPr/>
          <a:lstStyle/>
          <a:p>
            <a:r>
              <a:rPr lang="en-US" dirty="0" smtClean="0"/>
              <a:t>Computing a </a:t>
            </a:r>
            <a:r>
              <a:rPr lang="en-US" dirty="0" err="1" smtClean="0"/>
              <a:t>malscore</a:t>
            </a:r>
            <a:r>
              <a:rPr lang="en-US" dirty="0" smtClean="0"/>
              <a:t> for an autonomous system </a:t>
            </a:r>
            <a:r>
              <a:rPr lang="en-US" i="1" dirty="0" smtClean="0"/>
              <a:t>P</a:t>
            </a:r>
          </a:p>
          <a:p>
            <a:endParaRPr lang="en-US" dirty="0" smtClean="0"/>
          </a:p>
          <a:p>
            <a:endParaRPr lang="en-US" dirty="0" smtClean="0"/>
          </a:p>
          <a:p>
            <a:endParaRPr lang="en-US" dirty="0" smtClean="0"/>
          </a:p>
          <a:p>
            <a:endParaRPr lang="en-US" dirty="0" smtClean="0"/>
          </a:p>
          <a:p>
            <a:endParaRPr lang="en-US" dirty="0" smtClean="0"/>
          </a:p>
          <a:p>
            <a:r>
              <a:rPr lang="en-US" i="1" dirty="0" smtClean="0">
                <a:latin typeface="Times New Roman" pitchFamily="18" charset="0"/>
                <a:cs typeface="Times New Roman" pitchFamily="18" charset="0"/>
              </a:rPr>
              <a:t>ρ</a:t>
            </a:r>
            <a:r>
              <a:rPr lang="en-US" i="1" baseline="-25000" dirty="0" smtClean="0">
                <a:latin typeface="Times New Roman" pitchFamily="18" charset="0"/>
                <a:cs typeface="Times New Roman" pitchFamily="18" charset="0"/>
              </a:rPr>
              <a:t>P</a:t>
            </a:r>
            <a:r>
              <a:rPr lang="en-US" i="1" baseline="-25000" dirty="0" smtClean="0"/>
              <a:t> </a:t>
            </a:r>
            <a:r>
              <a:rPr lang="en-US" dirty="0" smtClean="0"/>
              <a:t>:</a:t>
            </a:r>
            <a:r>
              <a:rPr lang="en-US" i="1" dirty="0" smtClean="0"/>
              <a:t> </a:t>
            </a:r>
            <a:r>
              <a:rPr lang="en-US" dirty="0" smtClean="0"/>
              <a:t>scaling factor for network size</a:t>
            </a:r>
            <a:endParaRPr lang="en-US" baseline="-25000" dirty="0" smtClean="0"/>
          </a:p>
          <a:p>
            <a:r>
              <a:rPr lang="en-US" i="1" dirty="0" err="1" smtClean="0">
                <a:latin typeface="Times New Roman" pitchFamily="18" charset="0"/>
                <a:cs typeface="Times New Roman" pitchFamily="18" charset="0"/>
              </a:rPr>
              <a:t>n</a:t>
            </a:r>
            <a:r>
              <a:rPr lang="en-US" i="1" baseline="-25000" dirty="0" err="1" smtClean="0">
                <a:latin typeface="Times New Roman" pitchFamily="18" charset="0"/>
                <a:cs typeface="Times New Roman" pitchFamily="18" charset="0"/>
              </a:rPr>
              <a:t>i</a:t>
            </a:r>
            <a:r>
              <a:rPr lang="en-US" dirty="0" smtClean="0"/>
              <a:t> : number of IP addresses from List ℓ</a:t>
            </a:r>
            <a:r>
              <a:rPr lang="en-US" i="1" baseline="-25000" dirty="0" err="1" smtClean="0"/>
              <a:t>i</a:t>
            </a:r>
            <a:endParaRPr lang="en-US" i="1" baseline="-25000" dirty="0" smtClean="0"/>
          </a:p>
          <a:p>
            <a:endParaRPr lang="en-US" dirty="0"/>
          </a:p>
        </p:txBody>
      </p:sp>
      <p:pic>
        <p:nvPicPr>
          <p:cNvPr id="4" name="Picture 3" descr="Score.png"/>
          <p:cNvPicPr>
            <a:picLocks noChangeAspect="1"/>
          </p:cNvPicPr>
          <p:nvPr/>
        </p:nvPicPr>
        <p:blipFill>
          <a:blip r:embed="rId2"/>
          <a:stretch>
            <a:fillRect/>
          </a:stretch>
        </p:blipFill>
        <p:spPr>
          <a:xfrm>
            <a:off x="2070100" y="2736850"/>
            <a:ext cx="5003800" cy="1384300"/>
          </a:xfrm>
          <a:prstGeom prst="rect">
            <a:avLst/>
          </a:prstGeom>
        </p:spPr>
      </p:pic>
      <p:sp>
        <p:nvSpPr>
          <p:cNvPr id="5" name="Slide Number Placeholder 1"/>
          <p:cNvSpPr>
            <a:spLocks noGrp="1"/>
          </p:cNvSpPr>
          <p:nvPr>
            <p:ph type="sldNum" sz="quarter" idx="10"/>
          </p:nvPr>
        </p:nvSpPr>
        <p:spPr>
          <a:xfrm>
            <a:off x="8874125" y="6643688"/>
            <a:ext cx="155575" cy="152400"/>
          </a:xfrm>
        </p:spPr>
        <p:txBody>
          <a:bodyPr/>
          <a:lstStyle/>
          <a:p>
            <a:fld id="{36DF442F-4E00-4A43-B019-AD48A14499D5}" type="slidenum">
              <a:rPr lang="en-US" smtClean="0"/>
              <a:pPr/>
              <a:t>37</a:t>
            </a:fld>
            <a:endParaRPr lang="en-US"/>
          </a:p>
        </p:txBody>
      </p:sp>
      <p:sp>
        <p:nvSpPr>
          <p:cNvPr id="6" name="Footer Placeholder 2"/>
          <p:cNvSpPr>
            <a:spLocks noGrp="1"/>
          </p:cNvSpPr>
          <p:nvPr>
            <p:ph type="ftr" sz="quarter" idx="11"/>
          </p:nvPr>
        </p:nvSpPr>
        <p:spPr>
          <a:xfrm>
            <a:off x="5280025" y="6681044"/>
            <a:ext cx="3475038" cy="153888"/>
          </a:xfrm>
          <a:noFill/>
        </p:spPr>
        <p:txBody>
          <a:bodyPr/>
          <a:lstStyle/>
          <a:p>
            <a:r>
              <a:rPr lang="en-US" smtClean="0"/>
              <a:t>BruCON 2010, Brussels, Belgium,  Sep 24, 2010</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a:t>
            </a:r>
            <a:endParaRPr lang="en-US" dirty="0"/>
          </a:p>
        </p:txBody>
      </p:sp>
      <p:graphicFrame>
        <p:nvGraphicFramePr>
          <p:cNvPr id="4" name="Content Placeholder 3"/>
          <p:cNvGraphicFramePr>
            <a:graphicFrameLocks noGrp="1"/>
          </p:cNvGraphicFramePr>
          <p:nvPr>
            <p:ph idx="1"/>
          </p:nvPr>
        </p:nvGraphicFramePr>
        <p:xfrm>
          <a:off x="685800" y="2209800"/>
          <a:ext cx="7727160" cy="3779520"/>
        </p:xfrm>
        <a:graphic>
          <a:graphicData uri="http://schemas.openxmlformats.org/drawingml/2006/table">
            <a:tbl>
              <a:tblPr firstRow="1" bandRow="1">
                <a:tableStyleId>{5C22544A-7EE6-4342-B048-85BDC9FD1C3A}</a:tableStyleId>
              </a:tblPr>
              <a:tblGrid>
                <a:gridCol w="627529"/>
                <a:gridCol w="627529"/>
                <a:gridCol w="2292296"/>
                <a:gridCol w="767030"/>
                <a:gridCol w="606444"/>
                <a:gridCol w="767104"/>
                <a:gridCol w="707796"/>
                <a:gridCol w="725210"/>
                <a:gridCol w="606222"/>
              </a:tblGrid>
              <a:tr h="455362">
                <a:tc>
                  <a:txBody>
                    <a:bodyPr/>
                    <a:lstStyle/>
                    <a:p>
                      <a:pPr algn="ctr"/>
                      <a:r>
                        <a:rPr lang="en-US" sz="1200" dirty="0" smtClean="0"/>
                        <a:t>FIRE</a:t>
                      </a:r>
                    </a:p>
                    <a:p>
                      <a:pPr algn="ctr"/>
                      <a:r>
                        <a:rPr lang="en-US" sz="1200" dirty="0" smtClean="0"/>
                        <a:t>Rank</a:t>
                      </a:r>
                      <a:endParaRPr lang="en-US" sz="1200" dirty="0"/>
                    </a:p>
                  </a:txBody>
                  <a:tcPr>
                    <a:solidFill>
                      <a:srgbClr val="929292"/>
                    </a:solidFill>
                  </a:tcPr>
                </a:tc>
                <a:tc>
                  <a:txBody>
                    <a:bodyPr/>
                    <a:lstStyle/>
                    <a:p>
                      <a:pPr algn="ctr"/>
                      <a:r>
                        <a:rPr lang="en-US" sz="1200" dirty="0" smtClean="0"/>
                        <a:t>ASN</a:t>
                      </a:r>
                      <a:endParaRPr lang="en-US" sz="1200" dirty="0"/>
                    </a:p>
                  </a:txBody>
                  <a:tcPr>
                    <a:solidFill>
                      <a:srgbClr val="929292"/>
                    </a:solidFill>
                  </a:tcPr>
                </a:tc>
                <a:tc>
                  <a:txBody>
                    <a:bodyPr/>
                    <a:lstStyle/>
                    <a:p>
                      <a:pPr algn="ctr"/>
                      <a:r>
                        <a:rPr lang="en-US" sz="1200" dirty="0" smtClean="0"/>
                        <a:t>Name</a:t>
                      </a:r>
                      <a:endParaRPr lang="en-US" sz="1200" dirty="0"/>
                    </a:p>
                  </a:txBody>
                  <a:tcPr>
                    <a:solidFill>
                      <a:srgbClr val="929292"/>
                    </a:solidFill>
                  </a:tcPr>
                </a:tc>
                <a:tc>
                  <a:txBody>
                    <a:bodyPr/>
                    <a:lstStyle/>
                    <a:p>
                      <a:pPr algn="ctr"/>
                      <a:r>
                        <a:rPr lang="en-US" sz="1200" dirty="0" smtClean="0"/>
                        <a:t>Country</a:t>
                      </a:r>
                      <a:endParaRPr lang="en-US" sz="1200" dirty="0"/>
                    </a:p>
                  </a:txBody>
                  <a:tcPr>
                    <a:solidFill>
                      <a:srgbClr val="929292"/>
                    </a:solidFill>
                  </a:tcPr>
                </a:tc>
                <a:tc>
                  <a:txBody>
                    <a:bodyPr/>
                    <a:lstStyle/>
                    <a:p>
                      <a:pPr algn="ctr"/>
                      <a:r>
                        <a:rPr lang="en-US" sz="1200" dirty="0" smtClean="0"/>
                        <a:t>Score</a:t>
                      </a:r>
                      <a:endParaRPr lang="en-US" sz="1200" dirty="0"/>
                    </a:p>
                  </a:txBody>
                  <a:tcPr>
                    <a:solidFill>
                      <a:srgbClr val="929292"/>
                    </a:solidFill>
                  </a:tcPr>
                </a:tc>
                <a:tc>
                  <a:txBody>
                    <a:bodyPr/>
                    <a:lstStyle/>
                    <a:p>
                      <a:pPr algn="ctr"/>
                      <a:r>
                        <a:rPr lang="en-US" sz="1200" dirty="0" smtClean="0"/>
                        <a:t>Shadow</a:t>
                      </a:r>
                    </a:p>
                    <a:p>
                      <a:pPr algn="ctr"/>
                      <a:r>
                        <a:rPr lang="en-US" sz="1200" dirty="0" smtClean="0"/>
                        <a:t>Server</a:t>
                      </a:r>
                      <a:endParaRPr lang="en-US" sz="1200" dirty="0"/>
                    </a:p>
                  </a:txBody>
                  <a:tcPr>
                    <a:solidFill>
                      <a:srgbClr val="929292"/>
                    </a:solidFill>
                  </a:tcPr>
                </a:tc>
                <a:tc>
                  <a:txBody>
                    <a:bodyPr/>
                    <a:lstStyle/>
                    <a:p>
                      <a:pPr algn="ctr"/>
                      <a:r>
                        <a:rPr lang="en-US" sz="1200" dirty="0" smtClean="0"/>
                        <a:t>Google</a:t>
                      </a:r>
                    </a:p>
                    <a:p>
                      <a:pPr algn="ctr"/>
                      <a:r>
                        <a:rPr lang="en-US" sz="1200" dirty="0" smtClean="0"/>
                        <a:t>SB</a:t>
                      </a:r>
                      <a:endParaRPr lang="en-US" sz="1200" dirty="0"/>
                    </a:p>
                  </a:txBody>
                  <a:tcPr>
                    <a:solidFill>
                      <a:srgbClr val="929292"/>
                    </a:solidFill>
                  </a:tcPr>
                </a:tc>
                <a:tc>
                  <a:txBody>
                    <a:bodyPr/>
                    <a:lstStyle/>
                    <a:p>
                      <a:pPr algn="ctr"/>
                      <a:r>
                        <a:rPr lang="en-US" sz="1200" dirty="0" smtClean="0"/>
                        <a:t>Zeus</a:t>
                      </a:r>
                    </a:p>
                    <a:p>
                      <a:pPr algn="ctr"/>
                      <a:r>
                        <a:rPr lang="en-US" sz="1200" dirty="0" smtClean="0"/>
                        <a:t>Tracker</a:t>
                      </a:r>
                      <a:endParaRPr lang="en-US" sz="1200" dirty="0"/>
                    </a:p>
                  </a:txBody>
                  <a:tcPr>
                    <a:solidFill>
                      <a:srgbClr val="929292"/>
                    </a:solidFill>
                  </a:tcPr>
                </a:tc>
                <a:tc>
                  <a:txBody>
                    <a:bodyPr/>
                    <a:lstStyle/>
                    <a:p>
                      <a:pPr algn="ctr"/>
                      <a:r>
                        <a:rPr lang="en-US" sz="1200" dirty="0" smtClean="0"/>
                        <a:t>Blogs</a:t>
                      </a:r>
                      <a:endParaRPr lang="en-US" sz="1200" dirty="0"/>
                    </a:p>
                  </a:txBody>
                  <a:tcPr>
                    <a:solidFill>
                      <a:srgbClr val="929292"/>
                    </a:solidFill>
                  </a:tcPr>
                </a:tc>
              </a:tr>
              <a:tr h="332232">
                <a:tc>
                  <a:txBody>
                    <a:bodyPr/>
                    <a:lstStyle/>
                    <a:p>
                      <a:pPr algn="ctr"/>
                      <a:r>
                        <a:rPr lang="en-US" sz="1200" dirty="0" smtClean="0"/>
                        <a:t>1</a:t>
                      </a:r>
                      <a:endParaRPr lang="en-US" sz="1200" dirty="0"/>
                    </a:p>
                  </a:txBody>
                  <a:tcPr/>
                </a:tc>
                <a:tc>
                  <a:txBody>
                    <a:bodyPr/>
                    <a:lstStyle/>
                    <a:p>
                      <a:pPr algn="r"/>
                      <a:r>
                        <a:rPr kumimoji="0" lang="en-US" sz="1200" kern="1200" baseline="0" dirty="0" smtClean="0">
                          <a:solidFill>
                            <a:schemeClr val="dk1"/>
                          </a:solidFill>
                          <a:latin typeface="+mn-lt"/>
                          <a:ea typeface="+mn-ea"/>
                          <a:cs typeface="+mn-cs"/>
                        </a:rPr>
                        <a:t>23522</a:t>
                      </a:r>
                      <a:endParaRPr lang="en-US" sz="1200" dirty="0"/>
                    </a:p>
                  </a:txBody>
                  <a:tcPr/>
                </a:tc>
                <a:tc>
                  <a:txBody>
                    <a:bodyPr/>
                    <a:lstStyle/>
                    <a:p>
                      <a:r>
                        <a:rPr kumimoji="0" lang="en-US" sz="1200" kern="1200" baseline="0" dirty="0" smtClean="0">
                          <a:solidFill>
                            <a:schemeClr val="dk1"/>
                          </a:solidFill>
                          <a:latin typeface="+mn-lt"/>
                          <a:ea typeface="+mn-ea"/>
                          <a:cs typeface="+mn-cs"/>
                        </a:rPr>
                        <a:t>IPNAP-ES - </a:t>
                      </a:r>
                      <a:r>
                        <a:rPr kumimoji="0" lang="en-US" sz="1200" kern="1200" baseline="0" dirty="0" err="1" smtClean="0">
                          <a:solidFill>
                            <a:schemeClr val="dk1"/>
                          </a:solidFill>
                          <a:latin typeface="+mn-lt"/>
                          <a:ea typeface="+mn-ea"/>
                          <a:cs typeface="+mn-cs"/>
                        </a:rPr>
                        <a:t>GigeNET</a:t>
                      </a:r>
                      <a:endParaRPr lang="en-US" sz="1200" dirty="0"/>
                    </a:p>
                  </a:txBody>
                  <a:tcPr/>
                </a:tc>
                <a:tc>
                  <a:txBody>
                    <a:bodyPr/>
                    <a:lstStyle/>
                    <a:p>
                      <a:pPr algn="ctr"/>
                      <a:r>
                        <a:rPr lang="en-US" sz="1200" dirty="0" smtClean="0"/>
                        <a:t>US</a:t>
                      </a:r>
                      <a:endParaRPr lang="en-US" sz="1200" dirty="0"/>
                    </a:p>
                  </a:txBody>
                  <a:tcPr/>
                </a:tc>
                <a:tc>
                  <a:txBody>
                    <a:bodyPr/>
                    <a:lstStyle/>
                    <a:p>
                      <a:pPr algn="ctr"/>
                      <a:r>
                        <a:rPr lang="en-US" sz="1200" dirty="0" smtClean="0"/>
                        <a:t>42.4</a:t>
                      </a:r>
                      <a:endParaRPr lang="en-US" sz="1200" dirty="0"/>
                    </a:p>
                  </a:txBody>
                  <a:tcPr/>
                </a:tc>
                <a:tc>
                  <a:txBody>
                    <a:bodyPr/>
                    <a:lstStyle/>
                    <a:p>
                      <a:pPr algn="ctr"/>
                      <a:r>
                        <a:rPr lang="en-US" sz="1200" dirty="0" smtClean="0"/>
                        <a:t>1</a:t>
                      </a:r>
                      <a:endParaRPr lang="en-US" sz="1200" dirty="0"/>
                    </a:p>
                  </a:txBody>
                  <a:tcPr/>
                </a:tc>
                <a:tc>
                  <a:txBody>
                    <a:bodyPr/>
                    <a:lstStyle/>
                    <a:p>
                      <a:pPr algn="ctr"/>
                      <a:r>
                        <a:rPr lang="en-US" sz="1200" dirty="0" smtClean="0"/>
                        <a:t>-</a:t>
                      </a:r>
                      <a:endParaRPr lang="en-US" sz="1200" dirty="0"/>
                    </a:p>
                  </a:txBody>
                  <a:tcPr/>
                </a:tc>
                <a:tc>
                  <a:txBody>
                    <a:bodyPr/>
                    <a:lstStyle/>
                    <a:p>
                      <a:pPr algn="ctr"/>
                      <a:r>
                        <a:rPr lang="en-US" sz="1200" dirty="0" smtClean="0"/>
                        <a:t>-</a:t>
                      </a:r>
                      <a:endParaRPr lang="en-US" sz="1200" dirty="0"/>
                    </a:p>
                  </a:txBody>
                  <a:tcPr/>
                </a:tc>
                <a:tc>
                  <a:txBody>
                    <a:bodyPr/>
                    <a:lstStyle/>
                    <a:p>
                      <a:pPr algn="ctr"/>
                      <a:r>
                        <a:rPr lang="en-US" sz="1200" dirty="0" smtClean="0"/>
                        <a:t>-</a:t>
                      </a:r>
                      <a:endParaRPr lang="en-US" sz="1200" dirty="0"/>
                    </a:p>
                  </a:txBody>
                  <a:tcPr/>
                </a:tc>
              </a:tr>
              <a:tr h="332232">
                <a:tc>
                  <a:txBody>
                    <a:bodyPr/>
                    <a:lstStyle/>
                    <a:p>
                      <a:pPr algn="ctr"/>
                      <a:r>
                        <a:rPr lang="en-US" sz="1200" dirty="0" smtClean="0"/>
                        <a:t>2</a:t>
                      </a:r>
                      <a:endParaRPr lang="en-US" sz="1200" dirty="0"/>
                    </a:p>
                  </a:txBody>
                  <a:tcPr/>
                </a:tc>
                <a:tc>
                  <a:txBody>
                    <a:bodyPr/>
                    <a:lstStyle/>
                    <a:p>
                      <a:pPr algn="r"/>
                      <a:r>
                        <a:rPr kumimoji="0" lang="en-US" sz="1200" kern="1200" baseline="0" dirty="0" smtClean="0">
                          <a:solidFill>
                            <a:schemeClr val="dk1"/>
                          </a:solidFill>
                          <a:latin typeface="+mn-lt"/>
                          <a:ea typeface="+mn-ea"/>
                          <a:cs typeface="+mn-cs"/>
                        </a:rPr>
                        <a:t>44050</a:t>
                      </a:r>
                      <a:endParaRPr lang="en-US" sz="1200" dirty="0"/>
                    </a:p>
                  </a:txBody>
                  <a:tcPr/>
                </a:tc>
                <a:tc>
                  <a:txBody>
                    <a:bodyPr/>
                    <a:lstStyle/>
                    <a:p>
                      <a:r>
                        <a:rPr kumimoji="0" lang="en-US" sz="1200" kern="1200" baseline="0" dirty="0" smtClean="0">
                          <a:solidFill>
                            <a:schemeClr val="dk1"/>
                          </a:solidFill>
                          <a:latin typeface="+mn-lt"/>
                          <a:ea typeface="+mn-ea"/>
                          <a:cs typeface="+mn-cs"/>
                        </a:rPr>
                        <a:t>Petersburg Internet Network</a:t>
                      </a:r>
                      <a:endParaRPr lang="en-US" sz="1200" dirty="0"/>
                    </a:p>
                  </a:txBody>
                  <a:tcPr/>
                </a:tc>
                <a:tc>
                  <a:txBody>
                    <a:bodyPr/>
                    <a:lstStyle/>
                    <a:p>
                      <a:pPr algn="ctr"/>
                      <a:r>
                        <a:rPr lang="en-US" sz="1200" dirty="0" smtClean="0"/>
                        <a:t>UK</a:t>
                      </a:r>
                      <a:endParaRPr lang="en-US" sz="1200" dirty="0"/>
                    </a:p>
                  </a:txBody>
                  <a:tcPr/>
                </a:tc>
                <a:tc>
                  <a:txBody>
                    <a:bodyPr/>
                    <a:lstStyle/>
                    <a:p>
                      <a:pPr algn="ctr"/>
                      <a:r>
                        <a:rPr lang="en-US" sz="1200" dirty="0" smtClean="0"/>
                        <a:t>28.0</a:t>
                      </a:r>
                      <a:endParaRPr lang="en-US" sz="1200" dirty="0"/>
                    </a:p>
                  </a:txBody>
                  <a:tcPr/>
                </a:tc>
                <a:tc>
                  <a:txBody>
                    <a:bodyPr/>
                    <a:lstStyle/>
                    <a:p>
                      <a:pPr algn="ctr"/>
                      <a:r>
                        <a:rPr lang="en-US" sz="1200" dirty="0" smtClean="0"/>
                        <a:t>-</a:t>
                      </a:r>
                      <a:endParaRPr lang="en-US" sz="1200" dirty="0"/>
                    </a:p>
                  </a:txBody>
                  <a:tcPr/>
                </a:tc>
                <a:tc>
                  <a:txBody>
                    <a:bodyPr/>
                    <a:lstStyle/>
                    <a:p>
                      <a:pPr algn="ctr"/>
                      <a:r>
                        <a:rPr lang="en-US" sz="1200" dirty="0" smtClean="0"/>
                        <a:t>-</a:t>
                      </a:r>
                      <a:endParaRPr lang="en-US" sz="1200" dirty="0"/>
                    </a:p>
                  </a:txBody>
                  <a:tcPr/>
                </a:tc>
                <a:tc>
                  <a:txBody>
                    <a:bodyPr/>
                    <a:lstStyle/>
                    <a:p>
                      <a:pPr algn="ctr"/>
                      <a:r>
                        <a:rPr lang="en-US" sz="1200" dirty="0" smtClean="0"/>
                        <a:t>6</a:t>
                      </a:r>
                      <a:endParaRPr lang="en-US" sz="1200" dirty="0"/>
                    </a:p>
                  </a:txBody>
                  <a:tcPr/>
                </a:tc>
                <a:tc>
                  <a:txBody>
                    <a:bodyPr/>
                    <a:lstStyle/>
                    <a:p>
                      <a:pPr algn="ctr"/>
                      <a:endParaRPr lang="en-US" sz="1200" dirty="0"/>
                    </a:p>
                  </a:txBody>
                  <a:tcPr/>
                </a:tc>
              </a:tr>
              <a:tr h="332232">
                <a:tc>
                  <a:txBody>
                    <a:bodyPr/>
                    <a:lstStyle/>
                    <a:p>
                      <a:pPr algn="ctr"/>
                      <a:r>
                        <a:rPr lang="en-US" sz="1200" dirty="0" smtClean="0"/>
                        <a:t>3</a:t>
                      </a:r>
                      <a:endParaRPr lang="en-US" sz="1200" dirty="0"/>
                    </a:p>
                  </a:txBody>
                  <a:tcPr/>
                </a:tc>
                <a:tc>
                  <a:txBody>
                    <a:bodyPr/>
                    <a:lstStyle/>
                    <a:p>
                      <a:pPr algn="r"/>
                      <a:r>
                        <a:rPr kumimoji="0" lang="en-US" sz="1200" kern="1200" baseline="0" dirty="0" smtClean="0">
                          <a:solidFill>
                            <a:schemeClr val="dk1"/>
                          </a:solidFill>
                          <a:latin typeface="+mn-lt"/>
                          <a:ea typeface="+mn-ea"/>
                          <a:cs typeface="+mn-cs"/>
                        </a:rPr>
                        <a:t>3595</a:t>
                      </a:r>
                      <a:endParaRPr lang="en-US" sz="1200" dirty="0"/>
                    </a:p>
                  </a:txBody>
                  <a:tcPr/>
                </a:tc>
                <a:tc>
                  <a:txBody>
                    <a:bodyPr/>
                    <a:lstStyle/>
                    <a:p>
                      <a:r>
                        <a:rPr kumimoji="0" lang="en-US" sz="1200" kern="1200" baseline="0" dirty="0" smtClean="0">
                          <a:solidFill>
                            <a:schemeClr val="dk1"/>
                          </a:solidFill>
                          <a:latin typeface="+mn-lt"/>
                          <a:ea typeface="+mn-ea"/>
                          <a:cs typeface="+mn-cs"/>
                        </a:rPr>
                        <a:t>Global Net Access</a:t>
                      </a:r>
                      <a:endParaRPr lang="en-US" sz="1200" dirty="0"/>
                    </a:p>
                  </a:txBody>
                  <a:tcPr/>
                </a:tc>
                <a:tc>
                  <a:txBody>
                    <a:bodyPr/>
                    <a:lstStyle/>
                    <a:p>
                      <a:pPr algn="ctr"/>
                      <a:r>
                        <a:rPr lang="en-US" sz="1200" dirty="0" smtClean="0"/>
                        <a:t>US</a:t>
                      </a:r>
                      <a:endParaRPr lang="en-US" sz="1200" dirty="0"/>
                    </a:p>
                  </a:txBody>
                  <a:tcPr/>
                </a:tc>
                <a:tc>
                  <a:txBody>
                    <a:bodyPr/>
                    <a:lstStyle/>
                    <a:p>
                      <a:pPr algn="ctr"/>
                      <a:r>
                        <a:rPr lang="en-US" sz="1200" dirty="0" smtClean="0"/>
                        <a:t>18.2</a:t>
                      </a:r>
                      <a:endParaRPr lang="en-US" sz="1200" dirty="0"/>
                    </a:p>
                  </a:txBody>
                  <a:tcPr/>
                </a:tc>
                <a:tc>
                  <a:txBody>
                    <a:bodyPr/>
                    <a:lstStyle/>
                    <a:p>
                      <a:pPr algn="ctr"/>
                      <a:r>
                        <a:rPr lang="en-US" sz="1200" dirty="0" smtClean="0"/>
                        <a:t>-</a:t>
                      </a:r>
                      <a:endParaRPr lang="en-US" sz="1200" dirty="0"/>
                    </a:p>
                  </a:txBody>
                  <a:tcPr/>
                </a:tc>
                <a:tc>
                  <a:txBody>
                    <a:bodyPr/>
                    <a:lstStyle/>
                    <a:p>
                      <a:pPr algn="ctr"/>
                      <a:r>
                        <a:rPr lang="en-US" sz="1200" dirty="0" smtClean="0"/>
                        <a:t>23</a:t>
                      </a:r>
                      <a:endParaRPr lang="en-US" sz="1200" dirty="0"/>
                    </a:p>
                  </a:txBody>
                  <a:tcPr/>
                </a:tc>
                <a:tc>
                  <a:txBody>
                    <a:bodyPr/>
                    <a:lstStyle/>
                    <a:p>
                      <a:pPr algn="ctr"/>
                      <a:r>
                        <a:rPr lang="en-US" sz="1200" dirty="0" smtClean="0"/>
                        <a:t>-</a:t>
                      </a:r>
                      <a:endParaRPr lang="en-US" sz="1200" dirty="0"/>
                    </a:p>
                  </a:txBody>
                  <a:tcPr/>
                </a:tc>
                <a:tc>
                  <a:txBody>
                    <a:bodyPr/>
                    <a:lstStyle/>
                    <a:p>
                      <a:pPr algn="ctr"/>
                      <a:r>
                        <a:rPr lang="en-US" sz="1200" dirty="0" smtClean="0"/>
                        <a:t>-</a:t>
                      </a:r>
                      <a:endParaRPr lang="en-US" sz="1200" dirty="0"/>
                    </a:p>
                  </a:txBody>
                  <a:tcPr/>
                </a:tc>
              </a:tr>
              <a:tr h="332232">
                <a:tc>
                  <a:txBody>
                    <a:bodyPr/>
                    <a:lstStyle/>
                    <a:p>
                      <a:pPr algn="ctr"/>
                      <a:r>
                        <a:rPr lang="en-US" sz="1200" dirty="0" smtClean="0"/>
                        <a:t>4</a:t>
                      </a:r>
                      <a:endParaRPr lang="en-US" sz="1200" dirty="0"/>
                    </a:p>
                  </a:txBody>
                  <a:tcPr/>
                </a:tc>
                <a:tc>
                  <a:txBody>
                    <a:bodyPr/>
                    <a:lstStyle/>
                    <a:p>
                      <a:pPr algn="r"/>
                      <a:r>
                        <a:rPr kumimoji="0" lang="en-US" sz="1200" kern="1200" baseline="0" dirty="0" smtClean="0">
                          <a:solidFill>
                            <a:schemeClr val="dk1"/>
                          </a:solidFill>
                          <a:latin typeface="+mn-lt"/>
                          <a:ea typeface="+mn-ea"/>
                          <a:cs typeface="+mn-cs"/>
                        </a:rPr>
                        <a:t>41665</a:t>
                      </a:r>
                      <a:endParaRPr lang="en-US" sz="1200" dirty="0"/>
                    </a:p>
                  </a:txBody>
                  <a:tcPr/>
                </a:tc>
                <a:tc>
                  <a:txBody>
                    <a:bodyPr/>
                    <a:lstStyle/>
                    <a:p>
                      <a:r>
                        <a:rPr kumimoji="0" lang="en-US" sz="1200" kern="1200" baseline="0" dirty="0" smtClean="0">
                          <a:solidFill>
                            <a:schemeClr val="dk1"/>
                          </a:solidFill>
                          <a:latin typeface="+mn-lt"/>
                          <a:ea typeface="+mn-ea"/>
                          <a:cs typeface="+mn-cs"/>
                        </a:rPr>
                        <a:t>National Hosting Provider</a:t>
                      </a:r>
                      <a:endParaRPr lang="en-US" sz="1200" dirty="0"/>
                    </a:p>
                  </a:txBody>
                  <a:tcPr/>
                </a:tc>
                <a:tc>
                  <a:txBody>
                    <a:bodyPr/>
                    <a:lstStyle/>
                    <a:p>
                      <a:pPr algn="ctr"/>
                      <a:r>
                        <a:rPr lang="en-US" sz="1200" dirty="0" smtClean="0"/>
                        <a:t>ES</a:t>
                      </a:r>
                      <a:endParaRPr lang="en-US" sz="1200" dirty="0"/>
                    </a:p>
                  </a:txBody>
                  <a:tcPr/>
                </a:tc>
                <a:tc>
                  <a:txBody>
                    <a:bodyPr/>
                    <a:lstStyle/>
                    <a:p>
                      <a:pPr algn="ctr"/>
                      <a:r>
                        <a:rPr lang="en-US" sz="1200" dirty="0" smtClean="0"/>
                        <a:t>16.5</a:t>
                      </a:r>
                      <a:endParaRPr lang="en-US" sz="1200" dirty="0"/>
                    </a:p>
                  </a:txBody>
                  <a:tcPr/>
                </a:tc>
                <a:tc>
                  <a:txBody>
                    <a:bodyPr/>
                    <a:lstStyle/>
                    <a:p>
                      <a:pPr algn="ctr"/>
                      <a:r>
                        <a:rPr lang="en-US" sz="1200" dirty="0" smtClean="0"/>
                        <a:t>-</a:t>
                      </a:r>
                      <a:endParaRPr lang="en-US" sz="1200" dirty="0"/>
                    </a:p>
                  </a:txBody>
                  <a:tcPr/>
                </a:tc>
                <a:tc>
                  <a:txBody>
                    <a:bodyPr/>
                    <a:lstStyle/>
                    <a:p>
                      <a:pPr algn="ctr"/>
                      <a:r>
                        <a:rPr lang="en-US" sz="1200" dirty="0" smtClean="0"/>
                        <a:t>104</a:t>
                      </a:r>
                      <a:endParaRPr lang="en-US" sz="1200" dirty="0"/>
                    </a:p>
                  </a:txBody>
                  <a:tcPr/>
                </a:tc>
                <a:tc>
                  <a:txBody>
                    <a:bodyPr/>
                    <a:lstStyle/>
                    <a:p>
                      <a:pPr algn="ctr"/>
                      <a:r>
                        <a:rPr lang="en-US" sz="1200" dirty="0" smtClean="0"/>
                        <a:t>5</a:t>
                      </a:r>
                      <a:endParaRPr lang="en-US" sz="1200" dirty="0"/>
                    </a:p>
                  </a:txBody>
                  <a:tcPr/>
                </a:tc>
                <a:tc>
                  <a:txBody>
                    <a:bodyPr/>
                    <a:lstStyle/>
                    <a:p>
                      <a:pPr algn="ctr"/>
                      <a:r>
                        <a:rPr lang="en-US" sz="1200" dirty="0" smtClean="0"/>
                        <a:t>-</a:t>
                      </a:r>
                      <a:endParaRPr lang="en-US" sz="1200" dirty="0"/>
                    </a:p>
                  </a:txBody>
                  <a:tcPr/>
                </a:tc>
              </a:tr>
              <a:tr h="332232">
                <a:tc>
                  <a:txBody>
                    <a:bodyPr/>
                    <a:lstStyle/>
                    <a:p>
                      <a:pPr algn="ctr"/>
                      <a:r>
                        <a:rPr lang="en-US" sz="1200" dirty="0" smtClean="0"/>
                        <a:t>5</a:t>
                      </a:r>
                      <a:endParaRPr lang="en-US" sz="1200" dirty="0"/>
                    </a:p>
                  </a:txBody>
                  <a:tcPr/>
                </a:tc>
                <a:tc>
                  <a:txBody>
                    <a:bodyPr/>
                    <a:lstStyle/>
                    <a:p>
                      <a:pPr algn="r"/>
                      <a:r>
                        <a:rPr kumimoji="0" lang="en-US" sz="1200" kern="1200" baseline="0" dirty="0" smtClean="0">
                          <a:solidFill>
                            <a:schemeClr val="dk1"/>
                          </a:solidFill>
                          <a:latin typeface="+mn-lt"/>
                          <a:ea typeface="+mn-ea"/>
                          <a:cs typeface="+mn-cs"/>
                        </a:rPr>
                        <a:t>8206</a:t>
                      </a:r>
                      <a:endParaRPr lang="en-US" sz="1200" dirty="0"/>
                    </a:p>
                  </a:txBody>
                  <a:tcPr/>
                </a:tc>
                <a:tc>
                  <a:txBody>
                    <a:bodyPr/>
                    <a:lstStyle/>
                    <a:p>
                      <a:r>
                        <a:rPr kumimoji="0" lang="en-US" sz="1200" kern="1200" baseline="0" dirty="0" smtClean="0">
                          <a:solidFill>
                            <a:schemeClr val="dk1"/>
                          </a:solidFill>
                          <a:latin typeface="+mn-lt"/>
                          <a:ea typeface="+mn-ea"/>
                          <a:cs typeface="+mn-cs"/>
                        </a:rPr>
                        <a:t>JUNIKNET</a:t>
                      </a:r>
                      <a:endParaRPr lang="en-US" sz="1200" dirty="0"/>
                    </a:p>
                  </a:txBody>
                  <a:tcPr/>
                </a:tc>
                <a:tc>
                  <a:txBody>
                    <a:bodyPr/>
                    <a:lstStyle/>
                    <a:p>
                      <a:pPr algn="ctr"/>
                      <a:r>
                        <a:rPr lang="en-US" sz="1200" dirty="0" smtClean="0"/>
                        <a:t>LV</a:t>
                      </a:r>
                      <a:endParaRPr lang="en-US" sz="1200" dirty="0"/>
                    </a:p>
                  </a:txBody>
                  <a:tcPr/>
                </a:tc>
                <a:tc>
                  <a:txBody>
                    <a:bodyPr/>
                    <a:lstStyle/>
                    <a:p>
                      <a:pPr algn="ctr"/>
                      <a:r>
                        <a:rPr lang="en-US" sz="1200" dirty="0" smtClean="0"/>
                        <a:t>14.1</a:t>
                      </a:r>
                      <a:endParaRPr lang="en-US" sz="1200" dirty="0"/>
                    </a:p>
                  </a:txBody>
                  <a:tcPr/>
                </a:tc>
                <a:tc>
                  <a:txBody>
                    <a:bodyPr/>
                    <a:lstStyle/>
                    <a:p>
                      <a:pPr algn="ctr"/>
                      <a:r>
                        <a:rPr lang="en-US" sz="1200" dirty="0" smtClean="0"/>
                        <a:t>-</a:t>
                      </a:r>
                      <a:endParaRPr lang="en-US" sz="1200" dirty="0"/>
                    </a:p>
                  </a:txBody>
                  <a:tcPr/>
                </a:tc>
                <a:tc>
                  <a:txBody>
                    <a:bodyPr/>
                    <a:lstStyle/>
                    <a:p>
                      <a:pPr algn="ctr"/>
                      <a:r>
                        <a:rPr lang="en-US" sz="1200" dirty="0" smtClean="0"/>
                        <a:t>30</a:t>
                      </a:r>
                      <a:endParaRPr lang="en-US" sz="1200" dirty="0"/>
                    </a:p>
                  </a:txBody>
                  <a:tcPr/>
                </a:tc>
                <a:tc>
                  <a:txBody>
                    <a:bodyPr/>
                    <a:lstStyle/>
                    <a:p>
                      <a:pPr algn="ctr"/>
                      <a:r>
                        <a:rPr lang="en-US" sz="1200" dirty="0" smtClean="0"/>
                        <a:t>-</a:t>
                      </a:r>
                      <a:endParaRPr lang="en-US" sz="1200" dirty="0"/>
                    </a:p>
                  </a:txBody>
                  <a:tcPr/>
                </a:tc>
                <a:tc>
                  <a:txBody>
                    <a:bodyPr/>
                    <a:lstStyle/>
                    <a:p>
                      <a:pPr algn="ctr"/>
                      <a:r>
                        <a:rPr lang="en-US" sz="1200" dirty="0" smtClean="0"/>
                        <a:t>-</a:t>
                      </a:r>
                      <a:endParaRPr lang="en-US" sz="1200" dirty="0"/>
                    </a:p>
                  </a:txBody>
                  <a:tcPr/>
                </a:tc>
              </a:tr>
              <a:tr h="332232">
                <a:tc>
                  <a:txBody>
                    <a:bodyPr/>
                    <a:lstStyle/>
                    <a:p>
                      <a:pPr algn="ctr"/>
                      <a:r>
                        <a:rPr lang="en-US" sz="1200" dirty="0" smtClean="0"/>
                        <a:t>6</a:t>
                      </a:r>
                      <a:endParaRPr lang="en-US" sz="1200" dirty="0"/>
                    </a:p>
                  </a:txBody>
                  <a:tcPr/>
                </a:tc>
                <a:tc>
                  <a:txBody>
                    <a:bodyPr/>
                    <a:lstStyle/>
                    <a:p>
                      <a:pPr algn="r"/>
                      <a:r>
                        <a:rPr kumimoji="0" lang="en-US" sz="1200" kern="1200" baseline="0" dirty="0" smtClean="0">
                          <a:solidFill>
                            <a:schemeClr val="dk1"/>
                          </a:solidFill>
                          <a:latin typeface="+mn-lt"/>
                          <a:ea typeface="+mn-ea"/>
                          <a:cs typeface="+mn-cs"/>
                        </a:rPr>
                        <a:t>48031</a:t>
                      </a:r>
                      <a:endParaRPr lang="en-US" sz="1200" dirty="0"/>
                    </a:p>
                  </a:txBody>
                  <a:tcPr/>
                </a:tc>
                <a:tc>
                  <a:txBody>
                    <a:bodyPr/>
                    <a:lstStyle/>
                    <a:p>
                      <a:r>
                        <a:rPr kumimoji="0" lang="en-US" sz="1200" kern="1200" baseline="0" dirty="0" err="1" smtClean="0">
                          <a:solidFill>
                            <a:schemeClr val="dk1"/>
                          </a:solidFill>
                          <a:latin typeface="+mn-lt"/>
                          <a:ea typeface="+mn-ea"/>
                          <a:cs typeface="+mn-cs"/>
                        </a:rPr>
                        <a:t>Novikov</a:t>
                      </a:r>
                      <a:r>
                        <a:rPr kumimoji="0" lang="en-US" sz="1200" kern="1200" baseline="0" dirty="0" smtClean="0">
                          <a:solidFill>
                            <a:schemeClr val="dk1"/>
                          </a:solidFill>
                          <a:latin typeface="+mn-lt"/>
                          <a:ea typeface="+mn-ea"/>
                          <a:cs typeface="+mn-cs"/>
                        </a:rPr>
                        <a:t> </a:t>
                      </a:r>
                      <a:r>
                        <a:rPr kumimoji="0" lang="en-US" sz="1200" kern="1200" baseline="0" dirty="0" err="1" smtClean="0">
                          <a:solidFill>
                            <a:schemeClr val="dk1"/>
                          </a:solidFill>
                          <a:latin typeface="+mn-lt"/>
                          <a:ea typeface="+mn-ea"/>
                          <a:cs typeface="+mn-cs"/>
                        </a:rPr>
                        <a:t>Aleksandr</a:t>
                      </a:r>
                      <a:r>
                        <a:rPr kumimoji="0" lang="en-US" sz="1200" kern="1200" baseline="0" dirty="0" smtClean="0">
                          <a:solidFill>
                            <a:schemeClr val="dk1"/>
                          </a:solidFill>
                          <a:latin typeface="+mn-lt"/>
                          <a:ea typeface="+mn-ea"/>
                          <a:cs typeface="+mn-cs"/>
                        </a:rPr>
                        <a:t> </a:t>
                      </a:r>
                      <a:r>
                        <a:rPr kumimoji="0" lang="en-US" sz="1200" kern="1200" baseline="0" dirty="0" err="1" smtClean="0">
                          <a:solidFill>
                            <a:schemeClr val="dk1"/>
                          </a:solidFill>
                          <a:latin typeface="+mn-lt"/>
                          <a:ea typeface="+mn-ea"/>
                          <a:cs typeface="+mn-cs"/>
                        </a:rPr>
                        <a:t>Leonidovich</a:t>
                      </a:r>
                      <a:endParaRPr lang="en-US" sz="1200" dirty="0"/>
                    </a:p>
                  </a:txBody>
                  <a:tcPr/>
                </a:tc>
                <a:tc>
                  <a:txBody>
                    <a:bodyPr/>
                    <a:lstStyle/>
                    <a:p>
                      <a:pPr algn="ctr"/>
                      <a:r>
                        <a:rPr lang="en-US" sz="1200" dirty="0" smtClean="0"/>
                        <a:t>UA</a:t>
                      </a:r>
                      <a:endParaRPr lang="en-US" sz="1200" dirty="0"/>
                    </a:p>
                  </a:txBody>
                  <a:tcPr/>
                </a:tc>
                <a:tc>
                  <a:txBody>
                    <a:bodyPr/>
                    <a:lstStyle/>
                    <a:p>
                      <a:pPr algn="ctr"/>
                      <a:r>
                        <a:rPr lang="en-US" sz="1200" dirty="0" smtClean="0"/>
                        <a:t>14.0</a:t>
                      </a:r>
                      <a:endParaRPr lang="en-US" sz="1200" dirty="0"/>
                    </a:p>
                  </a:txBody>
                  <a:tcPr/>
                </a:tc>
                <a:tc>
                  <a:txBody>
                    <a:bodyPr/>
                    <a:lstStyle/>
                    <a:p>
                      <a:pPr algn="ctr"/>
                      <a:r>
                        <a:rPr lang="en-US" sz="1200" dirty="0" smtClean="0"/>
                        <a:t>-</a:t>
                      </a:r>
                      <a:endParaRPr lang="en-US" sz="1200" dirty="0"/>
                    </a:p>
                  </a:txBody>
                  <a:tcPr/>
                </a:tc>
                <a:tc>
                  <a:txBody>
                    <a:bodyPr/>
                    <a:lstStyle/>
                    <a:p>
                      <a:pPr algn="ctr"/>
                      <a:r>
                        <a:rPr lang="en-US" sz="1200" dirty="0" smtClean="0"/>
                        <a:t>-</a:t>
                      </a:r>
                      <a:endParaRPr lang="en-US" sz="1200" dirty="0"/>
                    </a:p>
                  </a:txBody>
                  <a:tcPr/>
                </a:tc>
                <a:tc>
                  <a:txBody>
                    <a:bodyPr/>
                    <a:lstStyle/>
                    <a:p>
                      <a:pPr algn="ctr"/>
                      <a:r>
                        <a:rPr lang="en-US" sz="1200" dirty="0" smtClean="0"/>
                        <a:t>-</a:t>
                      </a:r>
                      <a:endParaRPr lang="en-US" sz="1200" dirty="0"/>
                    </a:p>
                  </a:txBody>
                  <a:tcPr/>
                </a:tc>
                <a:tc>
                  <a:txBody>
                    <a:bodyPr/>
                    <a:lstStyle/>
                    <a:p>
                      <a:pPr algn="ctr"/>
                      <a:endParaRPr lang="en-US" sz="1200" dirty="0"/>
                    </a:p>
                  </a:txBody>
                  <a:tcPr/>
                </a:tc>
              </a:tr>
              <a:tr h="332232">
                <a:tc>
                  <a:txBody>
                    <a:bodyPr/>
                    <a:lstStyle/>
                    <a:p>
                      <a:pPr algn="ctr"/>
                      <a:r>
                        <a:rPr lang="en-US" sz="1200" dirty="0" smtClean="0"/>
                        <a:t>7</a:t>
                      </a:r>
                      <a:endParaRPr lang="en-US" sz="1200" dirty="0"/>
                    </a:p>
                  </a:txBody>
                  <a:tcPr/>
                </a:tc>
                <a:tc>
                  <a:txBody>
                    <a:bodyPr/>
                    <a:lstStyle/>
                    <a:p>
                      <a:pPr algn="r"/>
                      <a:r>
                        <a:rPr kumimoji="0" lang="en-US" sz="1200" kern="1200" baseline="0" dirty="0" smtClean="0">
                          <a:solidFill>
                            <a:schemeClr val="dk1"/>
                          </a:solidFill>
                          <a:latin typeface="+mn-lt"/>
                          <a:ea typeface="+mn-ea"/>
                          <a:cs typeface="+mn-cs"/>
                        </a:rPr>
                        <a:t>16265</a:t>
                      </a:r>
                      <a:endParaRPr lang="en-US" sz="1200" dirty="0"/>
                    </a:p>
                  </a:txBody>
                  <a:tcPr/>
                </a:tc>
                <a:tc>
                  <a:txBody>
                    <a:bodyPr/>
                    <a:lstStyle/>
                    <a:p>
                      <a:r>
                        <a:rPr kumimoji="0" lang="en-US" sz="1200" kern="1200" baseline="0" dirty="0" smtClean="0">
                          <a:solidFill>
                            <a:schemeClr val="dk1"/>
                          </a:solidFill>
                          <a:latin typeface="+mn-lt"/>
                          <a:ea typeface="+mn-ea"/>
                          <a:cs typeface="+mn-cs"/>
                        </a:rPr>
                        <a:t>LEASEWEB</a:t>
                      </a:r>
                      <a:endParaRPr lang="en-US" sz="1200" dirty="0"/>
                    </a:p>
                  </a:txBody>
                  <a:tcPr/>
                </a:tc>
                <a:tc>
                  <a:txBody>
                    <a:bodyPr/>
                    <a:lstStyle/>
                    <a:p>
                      <a:pPr algn="ctr"/>
                      <a:r>
                        <a:rPr lang="en-US" sz="1200" dirty="0" smtClean="0"/>
                        <a:t>NL</a:t>
                      </a:r>
                      <a:endParaRPr lang="en-US" sz="1200" dirty="0"/>
                    </a:p>
                  </a:txBody>
                  <a:tcPr/>
                </a:tc>
                <a:tc>
                  <a:txBody>
                    <a:bodyPr/>
                    <a:lstStyle/>
                    <a:p>
                      <a:pPr algn="ctr"/>
                      <a:r>
                        <a:rPr lang="en-US" sz="1200" dirty="0" smtClean="0"/>
                        <a:t>13.0</a:t>
                      </a:r>
                      <a:endParaRPr lang="en-US" sz="1200" dirty="0"/>
                    </a:p>
                  </a:txBody>
                  <a:tcPr/>
                </a:tc>
                <a:tc>
                  <a:txBody>
                    <a:bodyPr/>
                    <a:lstStyle/>
                    <a:p>
                      <a:pPr algn="ctr"/>
                      <a:r>
                        <a:rPr lang="en-US" sz="1200" dirty="0" smtClean="0"/>
                        <a:t>24</a:t>
                      </a:r>
                      <a:endParaRPr lang="en-US" sz="1200" dirty="0"/>
                    </a:p>
                  </a:txBody>
                  <a:tcPr/>
                </a:tc>
                <a:tc>
                  <a:txBody>
                    <a:bodyPr/>
                    <a:lstStyle/>
                    <a:p>
                      <a:pPr algn="ctr"/>
                      <a:r>
                        <a:rPr lang="en-US" sz="1200" dirty="0" smtClean="0"/>
                        <a:t>14</a:t>
                      </a:r>
                      <a:endParaRPr lang="en-US" sz="1200" dirty="0"/>
                    </a:p>
                  </a:txBody>
                  <a:tcPr/>
                </a:tc>
                <a:tc>
                  <a:txBody>
                    <a:bodyPr/>
                    <a:lstStyle/>
                    <a:p>
                      <a:pPr algn="ctr"/>
                      <a:r>
                        <a:rPr lang="en-US" sz="1200" dirty="0" smtClean="0"/>
                        <a:t>-</a:t>
                      </a:r>
                      <a:endParaRPr lang="en-US" sz="1200" dirty="0"/>
                    </a:p>
                  </a:txBody>
                  <a:tcPr/>
                </a:tc>
                <a:tc>
                  <a:txBody>
                    <a:bodyPr/>
                    <a:lstStyle/>
                    <a:p>
                      <a:pPr algn="ctr"/>
                      <a:r>
                        <a:rPr lang="en-US" sz="1200" dirty="0" smtClean="0"/>
                        <a:t>-</a:t>
                      </a:r>
                      <a:endParaRPr lang="en-US" sz="1200" dirty="0"/>
                    </a:p>
                  </a:txBody>
                  <a:tcPr/>
                </a:tc>
              </a:tr>
              <a:tr h="332232">
                <a:tc>
                  <a:txBody>
                    <a:bodyPr/>
                    <a:lstStyle/>
                    <a:p>
                      <a:pPr algn="ctr"/>
                      <a:r>
                        <a:rPr lang="en-US" sz="1200" dirty="0" smtClean="0"/>
                        <a:t>8</a:t>
                      </a:r>
                      <a:endParaRPr lang="en-US" sz="1200" dirty="0"/>
                    </a:p>
                  </a:txBody>
                  <a:tcPr/>
                </a:tc>
                <a:tc>
                  <a:txBody>
                    <a:bodyPr/>
                    <a:lstStyle/>
                    <a:p>
                      <a:pPr algn="r"/>
                      <a:r>
                        <a:rPr kumimoji="0" lang="en-US" sz="1200" kern="1200" baseline="0" dirty="0" smtClean="0">
                          <a:solidFill>
                            <a:schemeClr val="dk1"/>
                          </a:solidFill>
                          <a:latin typeface="+mn-lt"/>
                          <a:ea typeface="+mn-ea"/>
                          <a:cs typeface="+mn-cs"/>
                        </a:rPr>
                        <a:t>27715</a:t>
                      </a:r>
                      <a:endParaRPr lang="en-US" sz="1200" dirty="0"/>
                    </a:p>
                  </a:txBody>
                  <a:tcPr/>
                </a:tc>
                <a:tc>
                  <a:txBody>
                    <a:bodyPr/>
                    <a:lstStyle/>
                    <a:p>
                      <a:r>
                        <a:rPr kumimoji="0" lang="en-US" sz="1200" kern="1200" baseline="0" dirty="0" err="1" smtClean="0">
                          <a:solidFill>
                            <a:schemeClr val="dk1"/>
                          </a:solidFill>
                          <a:latin typeface="+mn-lt"/>
                          <a:ea typeface="+mn-ea"/>
                          <a:cs typeface="+mn-cs"/>
                        </a:rPr>
                        <a:t>LocaWeb</a:t>
                      </a:r>
                      <a:r>
                        <a:rPr kumimoji="0" lang="en-US" sz="1200" kern="1200" baseline="0" dirty="0" smtClean="0">
                          <a:solidFill>
                            <a:schemeClr val="dk1"/>
                          </a:solidFill>
                          <a:latin typeface="+mn-lt"/>
                          <a:ea typeface="+mn-ea"/>
                          <a:cs typeface="+mn-cs"/>
                        </a:rPr>
                        <a:t> </a:t>
                      </a:r>
                      <a:r>
                        <a:rPr kumimoji="0" lang="en-US" sz="1200" kern="1200" baseline="0" dirty="0" err="1" smtClean="0">
                          <a:solidFill>
                            <a:schemeClr val="dk1"/>
                          </a:solidFill>
                          <a:latin typeface="+mn-lt"/>
                          <a:ea typeface="+mn-ea"/>
                          <a:cs typeface="+mn-cs"/>
                        </a:rPr>
                        <a:t>Ltda</a:t>
                      </a:r>
                      <a:endParaRPr lang="en-US" sz="1200" dirty="0"/>
                    </a:p>
                  </a:txBody>
                  <a:tcPr/>
                </a:tc>
                <a:tc>
                  <a:txBody>
                    <a:bodyPr/>
                    <a:lstStyle/>
                    <a:p>
                      <a:pPr algn="ctr"/>
                      <a:r>
                        <a:rPr lang="en-US" sz="1200" dirty="0" smtClean="0"/>
                        <a:t>BR</a:t>
                      </a:r>
                      <a:endParaRPr lang="en-US" sz="1200" dirty="0"/>
                    </a:p>
                  </a:txBody>
                  <a:tcPr/>
                </a:tc>
                <a:tc>
                  <a:txBody>
                    <a:bodyPr/>
                    <a:lstStyle/>
                    <a:p>
                      <a:pPr algn="ctr"/>
                      <a:r>
                        <a:rPr lang="en-US" sz="1200" dirty="0" smtClean="0"/>
                        <a:t>11.6</a:t>
                      </a:r>
                      <a:endParaRPr lang="en-US" sz="1200" dirty="0"/>
                    </a:p>
                  </a:txBody>
                  <a:tcPr/>
                </a:tc>
                <a:tc>
                  <a:txBody>
                    <a:bodyPr/>
                    <a:lstStyle/>
                    <a:p>
                      <a:pPr algn="ctr"/>
                      <a:r>
                        <a:rPr lang="en-US" sz="1200" dirty="0" smtClean="0"/>
                        <a:t>-</a:t>
                      </a:r>
                      <a:endParaRPr lang="en-US" sz="1200" dirty="0"/>
                    </a:p>
                  </a:txBody>
                  <a:tcPr/>
                </a:tc>
                <a:tc>
                  <a:txBody>
                    <a:bodyPr/>
                    <a:lstStyle/>
                    <a:p>
                      <a:pPr algn="ctr"/>
                      <a:r>
                        <a:rPr lang="en-US" sz="1200" dirty="0" smtClean="0"/>
                        <a:t>130</a:t>
                      </a:r>
                      <a:endParaRPr lang="en-US" sz="1200" dirty="0"/>
                    </a:p>
                  </a:txBody>
                  <a:tcPr/>
                </a:tc>
                <a:tc>
                  <a:txBody>
                    <a:bodyPr/>
                    <a:lstStyle/>
                    <a:p>
                      <a:pPr algn="ctr"/>
                      <a:r>
                        <a:rPr lang="en-US" sz="1200" dirty="0" smtClean="0"/>
                        <a:t>-</a:t>
                      </a:r>
                      <a:endParaRPr lang="en-US" sz="1200" dirty="0"/>
                    </a:p>
                  </a:txBody>
                  <a:tcPr/>
                </a:tc>
                <a:tc>
                  <a:txBody>
                    <a:bodyPr/>
                    <a:lstStyle/>
                    <a:p>
                      <a:pPr algn="ctr"/>
                      <a:r>
                        <a:rPr lang="en-US" sz="1200" dirty="0" smtClean="0"/>
                        <a:t>-</a:t>
                      </a:r>
                      <a:endParaRPr lang="en-US" sz="1200" dirty="0"/>
                    </a:p>
                  </a:txBody>
                  <a:tcPr/>
                </a:tc>
              </a:tr>
              <a:tr h="332232">
                <a:tc>
                  <a:txBody>
                    <a:bodyPr/>
                    <a:lstStyle/>
                    <a:p>
                      <a:pPr algn="ctr"/>
                      <a:r>
                        <a:rPr lang="en-US" sz="1200" dirty="0" smtClean="0"/>
                        <a:t>9</a:t>
                      </a:r>
                      <a:endParaRPr lang="en-US" sz="1200" dirty="0"/>
                    </a:p>
                  </a:txBody>
                  <a:tcPr/>
                </a:tc>
                <a:tc>
                  <a:txBody>
                    <a:bodyPr/>
                    <a:lstStyle/>
                    <a:p>
                      <a:pPr algn="r"/>
                      <a:r>
                        <a:rPr kumimoji="0" lang="en-US" sz="1200" kern="1200" baseline="0" dirty="0" smtClean="0">
                          <a:solidFill>
                            <a:schemeClr val="dk1"/>
                          </a:solidFill>
                          <a:latin typeface="+mn-lt"/>
                          <a:ea typeface="+mn-ea"/>
                          <a:cs typeface="+mn-cs"/>
                        </a:rPr>
                        <a:t>22576</a:t>
                      </a:r>
                      <a:endParaRPr lang="en-US" sz="1200" dirty="0"/>
                    </a:p>
                  </a:txBody>
                  <a:tcPr/>
                </a:tc>
                <a:tc>
                  <a:txBody>
                    <a:bodyPr/>
                    <a:lstStyle/>
                    <a:p>
                      <a:r>
                        <a:rPr kumimoji="0" lang="en-US" sz="1200" kern="1200" baseline="0" dirty="0" smtClean="0">
                          <a:solidFill>
                            <a:schemeClr val="dk1"/>
                          </a:solidFill>
                          <a:latin typeface="+mn-lt"/>
                          <a:ea typeface="+mn-ea"/>
                          <a:cs typeface="+mn-cs"/>
                        </a:rPr>
                        <a:t>Layered Technologies</a:t>
                      </a:r>
                      <a:endParaRPr lang="en-US" sz="1200" dirty="0"/>
                    </a:p>
                  </a:txBody>
                  <a:tcPr/>
                </a:tc>
                <a:tc>
                  <a:txBody>
                    <a:bodyPr/>
                    <a:lstStyle/>
                    <a:p>
                      <a:pPr algn="ctr"/>
                      <a:r>
                        <a:rPr lang="en-US" sz="1200" dirty="0" smtClean="0"/>
                        <a:t>US</a:t>
                      </a:r>
                      <a:endParaRPr lang="en-US" sz="1200" dirty="0"/>
                    </a:p>
                  </a:txBody>
                  <a:tcPr/>
                </a:tc>
                <a:tc>
                  <a:txBody>
                    <a:bodyPr/>
                    <a:lstStyle/>
                    <a:p>
                      <a:pPr algn="ctr"/>
                      <a:r>
                        <a:rPr lang="en-US" sz="1200" dirty="0" smtClean="0"/>
                        <a:t>11.5</a:t>
                      </a:r>
                      <a:endParaRPr lang="en-US" sz="1200" dirty="0"/>
                    </a:p>
                  </a:txBody>
                  <a:tcPr/>
                </a:tc>
                <a:tc>
                  <a:txBody>
                    <a:bodyPr/>
                    <a:lstStyle/>
                    <a:p>
                      <a:pPr algn="ctr"/>
                      <a:r>
                        <a:rPr lang="en-US" sz="1200" dirty="0" smtClean="0"/>
                        <a:t>-</a:t>
                      </a:r>
                      <a:endParaRPr lang="en-US" sz="1200" dirty="0"/>
                    </a:p>
                  </a:txBody>
                  <a:tcPr/>
                </a:tc>
                <a:tc>
                  <a:txBody>
                    <a:bodyPr/>
                    <a:lstStyle/>
                    <a:p>
                      <a:pPr algn="ctr"/>
                      <a:r>
                        <a:rPr lang="en-US" sz="1200" dirty="0" smtClean="0"/>
                        <a:t>64</a:t>
                      </a:r>
                      <a:endParaRPr lang="en-US" sz="1200" dirty="0"/>
                    </a:p>
                  </a:txBody>
                  <a:tcPr/>
                </a:tc>
                <a:tc>
                  <a:txBody>
                    <a:bodyPr/>
                    <a:lstStyle/>
                    <a:p>
                      <a:pPr algn="ctr"/>
                      <a:r>
                        <a:rPr lang="en-US" sz="1200" dirty="0" smtClean="0"/>
                        <a:t>-</a:t>
                      </a:r>
                      <a:endParaRPr lang="en-US" sz="1200" dirty="0"/>
                    </a:p>
                  </a:txBody>
                  <a:tcPr/>
                </a:tc>
                <a:tc>
                  <a:txBody>
                    <a:bodyPr/>
                    <a:lstStyle/>
                    <a:p>
                      <a:pPr algn="ctr"/>
                      <a:endParaRPr lang="en-US" sz="1200" dirty="0"/>
                    </a:p>
                  </a:txBody>
                  <a:tcPr/>
                </a:tc>
              </a:tr>
              <a:tr h="332232">
                <a:tc>
                  <a:txBody>
                    <a:bodyPr/>
                    <a:lstStyle/>
                    <a:p>
                      <a:pPr algn="ctr"/>
                      <a:r>
                        <a:rPr lang="en-US" sz="1200" dirty="0" smtClean="0"/>
                        <a:t>10</a:t>
                      </a:r>
                      <a:endParaRPr lang="en-US" sz="1200" dirty="0"/>
                    </a:p>
                  </a:txBody>
                  <a:tcPr/>
                </a:tc>
                <a:tc>
                  <a:txBody>
                    <a:bodyPr/>
                    <a:lstStyle/>
                    <a:p>
                      <a:pPr algn="r"/>
                      <a:r>
                        <a:rPr kumimoji="0" lang="en-US" sz="1200" kern="1200" baseline="0" dirty="0" smtClean="0">
                          <a:solidFill>
                            <a:schemeClr val="dk1"/>
                          </a:solidFill>
                          <a:latin typeface="+mn-lt"/>
                          <a:ea typeface="+mn-ea"/>
                          <a:cs typeface="+mn-cs"/>
                        </a:rPr>
                        <a:t>16276</a:t>
                      </a:r>
                      <a:endParaRPr lang="en-US" sz="1200" dirty="0"/>
                    </a:p>
                  </a:txBody>
                  <a:tcPr/>
                </a:tc>
                <a:tc>
                  <a:txBody>
                    <a:bodyPr/>
                    <a:lstStyle/>
                    <a:p>
                      <a:r>
                        <a:rPr kumimoji="0" lang="en-US" sz="1200" kern="1200" baseline="0" dirty="0" smtClean="0">
                          <a:solidFill>
                            <a:schemeClr val="dk1"/>
                          </a:solidFill>
                          <a:latin typeface="+mn-lt"/>
                          <a:ea typeface="+mn-ea"/>
                          <a:cs typeface="+mn-cs"/>
                        </a:rPr>
                        <a:t>OVH </a:t>
                      </a:r>
                      <a:r>
                        <a:rPr kumimoji="0" lang="en-US" sz="1200" kern="1200" baseline="0" dirty="0" err="1" smtClean="0">
                          <a:solidFill>
                            <a:schemeClr val="dk1"/>
                          </a:solidFill>
                          <a:latin typeface="+mn-lt"/>
                          <a:ea typeface="+mn-ea"/>
                          <a:cs typeface="+mn-cs"/>
                        </a:rPr>
                        <a:t>OVH</a:t>
                      </a:r>
                      <a:endParaRPr lang="en-US" sz="1200" dirty="0"/>
                    </a:p>
                  </a:txBody>
                  <a:tcPr/>
                </a:tc>
                <a:tc>
                  <a:txBody>
                    <a:bodyPr/>
                    <a:lstStyle/>
                    <a:p>
                      <a:pPr algn="ctr"/>
                      <a:r>
                        <a:rPr lang="en-US" sz="1200" dirty="0" smtClean="0"/>
                        <a:t>FR</a:t>
                      </a:r>
                      <a:endParaRPr lang="en-US" sz="1200" dirty="0"/>
                    </a:p>
                  </a:txBody>
                  <a:tcPr/>
                </a:tc>
                <a:tc>
                  <a:txBody>
                    <a:bodyPr/>
                    <a:lstStyle/>
                    <a:p>
                      <a:pPr algn="ctr"/>
                      <a:r>
                        <a:rPr lang="en-US" sz="1200" dirty="0" smtClean="0"/>
                        <a:t>10.6</a:t>
                      </a:r>
                      <a:endParaRPr lang="en-US" sz="1200" dirty="0"/>
                    </a:p>
                  </a:txBody>
                  <a:tcPr/>
                </a:tc>
                <a:tc>
                  <a:txBody>
                    <a:bodyPr/>
                    <a:lstStyle/>
                    <a:p>
                      <a:pPr algn="ctr"/>
                      <a:r>
                        <a:rPr lang="en-US" sz="1200" dirty="0" smtClean="0"/>
                        <a:t>25</a:t>
                      </a:r>
                      <a:endParaRPr lang="en-US" sz="1200" dirty="0"/>
                    </a:p>
                  </a:txBody>
                  <a:tcPr/>
                </a:tc>
                <a:tc>
                  <a:txBody>
                    <a:bodyPr/>
                    <a:lstStyle/>
                    <a:p>
                      <a:pPr algn="ctr"/>
                      <a:r>
                        <a:rPr lang="en-US" sz="1200" dirty="0" smtClean="0"/>
                        <a:t>18</a:t>
                      </a:r>
                      <a:endParaRPr lang="en-US" sz="1200" dirty="0"/>
                    </a:p>
                  </a:txBody>
                  <a:tcPr/>
                </a:tc>
                <a:tc>
                  <a:txBody>
                    <a:bodyPr/>
                    <a:lstStyle/>
                    <a:p>
                      <a:pPr algn="ctr"/>
                      <a:r>
                        <a:rPr lang="en-US" sz="1200" dirty="0" smtClean="0"/>
                        <a:t>-</a:t>
                      </a:r>
                      <a:endParaRPr lang="en-US" sz="1200" dirty="0"/>
                    </a:p>
                  </a:txBody>
                  <a:tcPr/>
                </a:tc>
                <a:tc>
                  <a:txBody>
                    <a:bodyPr/>
                    <a:lstStyle/>
                    <a:p>
                      <a:pPr algn="ctr"/>
                      <a:r>
                        <a:rPr lang="en-US" sz="1200" dirty="0" smtClean="0"/>
                        <a:t>-</a:t>
                      </a:r>
                      <a:endParaRPr lang="en-US" sz="1200" dirty="0"/>
                    </a:p>
                  </a:txBody>
                  <a:tcPr/>
                </a:tc>
              </a:tr>
            </a:tbl>
          </a:graphicData>
        </a:graphic>
      </p:graphicFrame>
      <p:pic>
        <p:nvPicPr>
          <p:cNvPr id="5" name="Picture 2" descr="C:\Users\Brett\AppData\Local\Microsoft\Windows\Temporary Internet Files\Content.IE5\X5LUE2NW\MCj04347130000[1].wmf"/>
          <p:cNvPicPr>
            <a:picLocks noChangeAspect="1" noChangeArrowheads="1"/>
          </p:cNvPicPr>
          <p:nvPr/>
        </p:nvPicPr>
        <p:blipFill>
          <a:blip r:embed="rId3"/>
          <a:srcRect/>
          <a:stretch>
            <a:fillRect/>
          </a:stretch>
        </p:blipFill>
        <p:spPr bwMode="auto">
          <a:xfrm>
            <a:off x="8001000" y="3048000"/>
            <a:ext cx="211255" cy="221436"/>
          </a:xfrm>
          <a:prstGeom prst="rect">
            <a:avLst/>
          </a:prstGeom>
          <a:noFill/>
        </p:spPr>
      </p:pic>
      <p:pic>
        <p:nvPicPr>
          <p:cNvPr id="6" name="Picture 2" descr="C:\Users\Brett\AppData\Local\Microsoft\Windows\Temporary Internet Files\Content.IE5\X5LUE2NW\MCj04347130000[1].wmf"/>
          <p:cNvPicPr>
            <a:picLocks noChangeAspect="1" noChangeArrowheads="1"/>
          </p:cNvPicPr>
          <p:nvPr/>
        </p:nvPicPr>
        <p:blipFill>
          <a:blip r:embed="rId3"/>
          <a:srcRect/>
          <a:stretch>
            <a:fillRect/>
          </a:stretch>
        </p:blipFill>
        <p:spPr bwMode="auto">
          <a:xfrm>
            <a:off x="8001000" y="4343400"/>
            <a:ext cx="211255" cy="221436"/>
          </a:xfrm>
          <a:prstGeom prst="rect">
            <a:avLst/>
          </a:prstGeom>
          <a:noFill/>
        </p:spPr>
      </p:pic>
      <p:pic>
        <p:nvPicPr>
          <p:cNvPr id="7" name="Picture 2" descr="C:\Users\Brett\AppData\Local\Microsoft\Windows\Temporary Internet Files\Content.IE5\X5LUE2NW\MCj04347130000[1].wmf"/>
          <p:cNvPicPr>
            <a:picLocks noChangeAspect="1" noChangeArrowheads="1"/>
          </p:cNvPicPr>
          <p:nvPr/>
        </p:nvPicPr>
        <p:blipFill>
          <a:blip r:embed="rId3"/>
          <a:srcRect/>
          <a:stretch>
            <a:fillRect/>
          </a:stretch>
        </p:blipFill>
        <p:spPr bwMode="auto">
          <a:xfrm>
            <a:off x="8001000" y="5334000"/>
            <a:ext cx="211255" cy="221436"/>
          </a:xfrm>
          <a:prstGeom prst="rect">
            <a:avLst/>
          </a:prstGeom>
          <a:noFill/>
        </p:spPr>
      </p:pic>
      <p:sp>
        <p:nvSpPr>
          <p:cNvPr id="8" name="Slide Number Placeholder 1"/>
          <p:cNvSpPr>
            <a:spLocks noGrp="1"/>
          </p:cNvSpPr>
          <p:nvPr>
            <p:ph type="sldNum" sz="quarter" idx="10"/>
          </p:nvPr>
        </p:nvSpPr>
        <p:spPr>
          <a:xfrm>
            <a:off x="8874125" y="6643688"/>
            <a:ext cx="155575" cy="152400"/>
          </a:xfrm>
        </p:spPr>
        <p:txBody>
          <a:bodyPr/>
          <a:lstStyle/>
          <a:p>
            <a:fld id="{36DF442F-4E00-4A43-B019-AD48A14499D5}" type="slidenum">
              <a:rPr lang="en-US" smtClean="0"/>
              <a:pPr/>
              <a:t>38</a:t>
            </a:fld>
            <a:endParaRPr lang="en-US"/>
          </a:p>
        </p:txBody>
      </p:sp>
      <p:sp>
        <p:nvSpPr>
          <p:cNvPr id="9" name="Footer Placeholder 2"/>
          <p:cNvSpPr>
            <a:spLocks noGrp="1"/>
          </p:cNvSpPr>
          <p:nvPr>
            <p:ph type="ftr" sz="quarter" idx="11"/>
          </p:nvPr>
        </p:nvSpPr>
        <p:spPr>
          <a:xfrm>
            <a:off x="5280025" y="6681044"/>
            <a:ext cx="3475038" cy="153888"/>
          </a:xfrm>
          <a:noFill/>
        </p:spPr>
        <p:txBody>
          <a:bodyPr/>
          <a:lstStyle/>
          <a:p>
            <a:r>
              <a:rPr lang="en-US" smtClean="0"/>
              <a:t>BruCON 2010, Brussels, Belgium,  Sep 24, 2010</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a:t>
            </a:r>
            <a:endParaRPr lang="en-US" dirty="0"/>
          </a:p>
        </p:txBody>
      </p:sp>
      <p:sp>
        <p:nvSpPr>
          <p:cNvPr id="3" name="Content Placeholder 2"/>
          <p:cNvSpPr>
            <a:spLocks noGrp="1"/>
          </p:cNvSpPr>
          <p:nvPr>
            <p:ph idx="1"/>
          </p:nvPr>
        </p:nvSpPr>
        <p:spPr/>
        <p:txBody>
          <a:bodyPr/>
          <a:lstStyle/>
          <a:p>
            <a:r>
              <a:rPr lang="en-US" sz="1800" dirty="0" smtClean="0"/>
              <a:t>Top 10 Rogue Networks (July 2009)</a:t>
            </a:r>
          </a:p>
          <a:p>
            <a:pPr lvl="1"/>
            <a:r>
              <a:rPr lang="en-US" sz="1600" dirty="0" smtClean="0"/>
              <a:t>IPNAP-ES - </a:t>
            </a:r>
            <a:r>
              <a:rPr lang="en-US" sz="1600" dirty="0" err="1" smtClean="0"/>
              <a:t>GigeNET</a:t>
            </a:r>
            <a:r>
              <a:rPr lang="en-US" sz="1600" dirty="0" smtClean="0"/>
              <a:t> – leader in IRC-based </a:t>
            </a:r>
            <a:r>
              <a:rPr lang="en-US" sz="1600" dirty="0" err="1" smtClean="0"/>
              <a:t>botnets</a:t>
            </a:r>
            <a:endParaRPr lang="en-US" sz="1600" dirty="0" smtClean="0"/>
          </a:p>
          <a:p>
            <a:pPr lvl="1"/>
            <a:r>
              <a:rPr lang="en-US" sz="1600" dirty="0" err="1" smtClean="0"/>
              <a:t>Novikov</a:t>
            </a:r>
            <a:r>
              <a:rPr lang="en-US" sz="1600" dirty="0" smtClean="0"/>
              <a:t> </a:t>
            </a:r>
            <a:r>
              <a:rPr lang="en-US" sz="1600" dirty="0" err="1" smtClean="0"/>
              <a:t>Aleksandr</a:t>
            </a:r>
            <a:r>
              <a:rPr lang="en-US" sz="1600" dirty="0" smtClean="0"/>
              <a:t> </a:t>
            </a:r>
            <a:r>
              <a:rPr lang="en-US" sz="1600" dirty="0" err="1" smtClean="0"/>
              <a:t>Leonidovich</a:t>
            </a:r>
            <a:r>
              <a:rPr lang="en-US" sz="1600" dirty="0" smtClean="0"/>
              <a:t> – </a:t>
            </a:r>
            <a:r>
              <a:rPr lang="en-US" sz="1600" dirty="0" err="1" smtClean="0"/>
              <a:t>Beladen</a:t>
            </a:r>
            <a:r>
              <a:rPr lang="en-US" sz="1600" dirty="0" smtClean="0"/>
              <a:t> drive-by-download campaign</a:t>
            </a:r>
          </a:p>
          <a:p>
            <a:pPr lvl="1"/>
            <a:r>
              <a:rPr lang="en-US" sz="1600" dirty="0" smtClean="0"/>
              <a:t>Petersburg Internet Network – Zeus </a:t>
            </a:r>
            <a:r>
              <a:rPr lang="en-US" sz="1600" dirty="0" err="1" smtClean="0"/>
              <a:t>botnet</a:t>
            </a:r>
            <a:r>
              <a:rPr lang="en-US" sz="1600" dirty="0" smtClean="0"/>
              <a:t> hosting</a:t>
            </a:r>
          </a:p>
          <a:p>
            <a:pPr lvl="1"/>
            <a:r>
              <a:rPr lang="en-US" sz="1600" dirty="0" smtClean="0"/>
              <a:t>Global Net Access – leader in hosting phishing pages</a:t>
            </a:r>
          </a:p>
          <a:p>
            <a:endParaRPr lang="en-US" sz="1800" dirty="0"/>
          </a:p>
        </p:txBody>
      </p:sp>
      <p:sp>
        <p:nvSpPr>
          <p:cNvPr id="4" name="Slide Number Placeholder 1"/>
          <p:cNvSpPr>
            <a:spLocks noGrp="1"/>
          </p:cNvSpPr>
          <p:nvPr>
            <p:ph type="sldNum" sz="quarter" idx="10"/>
          </p:nvPr>
        </p:nvSpPr>
        <p:spPr>
          <a:xfrm>
            <a:off x="8874125" y="6643688"/>
            <a:ext cx="155575" cy="152400"/>
          </a:xfrm>
        </p:spPr>
        <p:txBody>
          <a:bodyPr/>
          <a:lstStyle/>
          <a:p>
            <a:fld id="{36DF442F-4E00-4A43-B019-AD48A14499D5}" type="slidenum">
              <a:rPr lang="en-US" smtClean="0"/>
              <a:pPr/>
              <a:t>39</a:t>
            </a:fld>
            <a:endParaRPr lang="en-US"/>
          </a:p>
        </p:txBody>
      </p:sp>
      <p:sp>
        <p:nvSpPr>
          <p:cNvPr id="5" name="Footer Placeholder 2"/>
          <p:cNvSpPr>
            <a:spLocks noGrp="1"/>
          </p:cNvSpPr>
          <p:nvPr>
            <p:ph type="ftr" sz="quarter" idx="11"/>
          </p:nvPr>
        </p:nvSpPr>
        <p:spPr>
          <a:xfrm>
            <a:off x="5280025" y="6681044"/>
            <a:ext cx="3475038" cy="153888"/>
          </a:xfrm>
          <a:noFill/>
        </p:spPr>
        <p:txBody>
          <a:bodyPr/>
          <a:lstStyle/>
          <a:p>
            <a:r>
              <a:rPr lang="en-US" smtClean="0"/>
              <a:t>BruCON 2010, Brussels, Belgium,  Sep 24, 2010</a:t>
            </a: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23925" y="213151"/>
            <a:ext cx="6149975" cy="830997"/>
          </a:xfrm>
        </p:spPr>
        <p:txBody>
          <a:bodyPr/>
          <a:lstStyle/>
          <a:p>
            <a:r>
              <a:rPr lang="en-US" sz="2400" smtClean="0"/>
              <a:t>A </a:t>
            </a:r>
            <a:r>
              <a:rPr lang="en-US" sz="2400" smtClean="0">
                <a:solidFill>
                  <a:srgbClr val="FF0000"/>
                </a:solidFill>
              </a:rPr>
              <a:t>W</a:t>
            </a:r>
            <a:r>
              <a:rPr lang="en-US" sz="2400" smtClean="0"/>
              <a:t>orldwide </a:t>
            </a:r>
            <a:r>
              <a:rPr lang="en-US" sz="2400" smtClean="0">
                <a:solidFill>
                  <a:srgbClr val="FF0000"/>
                </a:solidFill>
              </a:rPr>
              <a:t>O</a:t>
            </a:r>
            <a:r>
              <a:rPr lang="en-US" sz="2400" smtClean="0"/>
              <a:t>bservatory of </a:t>
            </a:r>
            <a:r>
              <a:rPr lang="en-US" sz="2400" smtClean="0">
                <a:solidFill>
                  <a:srgbClr val="FF0000"/>
                </a:solidFill>
              </a:rPr>
              <a:t>M</a:t>
            </a:r>
            <a:r>
              <a:rPr lang="en-US" sz="2400" smtClean="0"/>
              <a:t>alicious </a:t>
            </a:r>
            <a:r>
              <a:rPr lang="en-US" sz="2400" smtClean="0">
                <a:solidFill>
                  <a:srgbClr val="FF0000"/>
                </a:solidFill>
              </a:rPr>
              <a:t>B</a:t>
            </a:r>
            <a:r>
              <a:rPr lang="en-US" sz="2400" smtClean="0"/>
              <a:t>ehaviors and </a:t>
            </a:r>
            <a:r>
              <a:rPr lang="en-US" sz="2400" smtClean="0">
                <a:solidFill>
                  <a:srgbClr val="FF0000"/>
                </a:solidFill>
              </a:rPr>
              <a:t>A</a:t>
            </a:r>
            <a:r>
              <a:rPr lang="en-US" sz="2400" smtClean="0"/>
              <a:t>ttack </a:t>
            </a:r>
            <a:r>
              <a:rPr lang="en-US" sz="2400" smtClean="0">
                <a:solidFill>
                  <a:srgbClr val="FF0000"/>
                </a:solidFill>
              </a:rPr>
              <a:t>T</a:t>
            </a:r>
            <a:r>
              <a:rPr lang="en-US" sz="2400" smtClean="0"/>
              <a:t>hreats</a:t>
            </a:r>
            <a:endParaRPr lang="en-US" sz="2400" dirty="0"/>
          </a:p>
        </p:txBody>
      </p:sp>
      <p:pic>
        <p:nvPicPr>
          <p:cNvPr id="5" name="Picture 4" descr="logo_wombat.jpg"/>
          <p:cNvPicPr>
            <a:picLocks noChangeAspect="1"/>
          </p:cNvPicPr>
          <p:nvPr/>
        </p:nvPicPr>
        <p:blipFill>
          <a:blip r:embed="rId3">
            <a:clrChange>
              <a:clrFrom>
                <a:srgbClr val="FFFFFF"/>
              </a:clrFrom>
              <a:clrTo>
                <a:srgbClr val="FFFFFF">
                  <a:alpha val="0"/>
                </a:srgbClr>
              </a:clrTo>
            </a:clrChange>
          </a:blip>
          <a:stretch>
            <a:fillRect/>
          </a:stretch>
        </p:blipFill>
        <p:spPr>
          <a:xfrm>
            <a:off x="2517663" y="2382782"/>
            <a:ext cx="3549062" cy="2535047"/>
          </a:xfrm>
          <a:prstGeom prst="rect">
            <a:avLst/>
          </a:prstGeom>
          <a:noFill/>
          <a:ln>
            <a:noFill/>
          </a:ln>
          <a:effectLst>
            <a:glow rad="25400">
              <a:srgbClr val="3366FF">
                <a:alpha val="19000"/>
              </a:srgbClr>
            </a:glow>
            <a:outerShdw blurRad="50800" dist="38100" dir="2700000" algn="tl" rotWithShape="0">
              <a:srgbClr val="000000">
                <a:alpha val="43000"/>
              </a:srgbClr>
            </a:outerShdw>
          </a:effectLst>
        </p:spPr>
      </p:pic>
      <p:pic>
        <p:nvPicPr>
          <p:cNvPr id="7" name="Picture 6" descr="eurecom.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769172" y="1338308"/>
            <a:ext cx="2212012" cy="1037167"/>
          </a:xfrm>
          <a:prstGeom prst="rect">
            <a:avLst/>
          </a:prstGeom>
        </p:spPr>
      </p:pic>
      <p:pic>
        <p:nvPicPr>
          <p:cNvPr id="10" name="Picture 9"/>
          <p:cNvPicPr>
            <a:picLocks noChangeAspect="1"/>
          </p:cNvPicPr>
          <p:nvPr/>
        </p:nvPicPr>
        <p:blipFill>
          <a:blip r:embed="rId6"/>
          <a:stretch>
            <a:fillRect/>
          </a:stretch>
        </p:blipFill>
        <p:spPr>
          <a:xfrm>
            <a:off x="142875" y="3572831"/>
            <a:ext cx="1032996" cy="1032996"/>
          </a:xfrm>
          <a:prstGeom prst="rect">
            <a:avLst/>
          </a:prstGeom>
        </p:spPr>
      </p:pic>
      <p:pic>
        <p:nvPicPr>
          <p:cNvPr id="11" name="Picture 10"/>
          <p:cNvPicPr>
            <a:picLocks noChangeAspect="1"/>
          </p:cNvPicPr>
          <p:nvPr/>
        </p:nvPicPr>
        <p:blipFill>
          <a:blip r:embed="rId7"/>
          <a:stretch>
            <a:fillRect/>
          </a:stretch>
        </p:blipFill>
        <p:spPr>
          <a:xfrm>
            <a:off x="6842125" y="3369541"/>
            <a:ext cx="1961743" cy="900926"/>
          </a:xfrm>
          <a:prstGeom prst="rect">
            <a:avLst/>
          </a:prstGeom>
        </p:spPr>
      </p:pic>
      <p:pic>
        <p:nvPicPr>
          <p:cNvPr id="12" name="Picture 11"/>
          <p:cNvPicPr>
            <a:picLocks noChangeAspect="1"/>
          </p:cNvPicPr>
          <p:nvPr/>
        </p:nvPicPr>
        <p:blipFill>
          <a:blip r:embed="rId8"/>
          <a:stretch>
            <a:fillRect/>
          </a:stretch>
        </p:blipFill>
        <p:spPr>
          <a:xfrm>
            <a:off x="1175871" y="4824397"/>
            <a:ext cx="1299271" cy="1278970"/>
          </a:xfrm>
          <a:prstGeom prst="rect">
            <a:avLst/>
          </a:prstGeom>
        </p:spPr>
      </p:pic>
      <p:pic>
        <p:nvPicPr>
          <p:cNvPr id="13" name="Picture 12"/>
          <p:cNvPicPr>
            <a:picLocks noChangeAspect="1"/>
          </p:cNvPicPr>
          <p:nvPr/>
        </p:nvPicPr>
        <p:blipFill>
          <a:blip r:embed="rId9"/>
          <a:stretch>
            <a:fillRect/>
          </a:stretch>
        </p:blipFill>
        <p:spPr>
          <a:xfrm>
            <a:off x="2981184" y="5438683"/>
            <a:ext cx="2483986" cy="790359"/>
          </a:xfrm>
          <a:prstGeom prst="rect">
            <a:avLst/>
          </a:prstGeom>
        </p:spPr>
      </p:pic>
      <p:pic>
        <p:nvPicPr>
          <p:cNvPr id="14" name="Picture 13"/>
          <p:cNvPicPr>
            <a:picLocks noChangeAspect="1"/>
          </p:cNvPicPr>
          <p:nvPr/>
        </p:nvPicPr>
        <p:blipFill>
          <a:blip r:embed="rId10"/>
          <a:stretch>
            <a:fillRect/>
          </a:stretch>
        </p:blipFill>
        <p:spPr>
          <a:xfrm>
            <a:off x="6242925" y="2028869"/>
            <a:ext cx="2919632" cy="1051779"/>
          </a:xfrm>
          <a:prstGeom prst="rect">
            <a:avLst/>
          </a:prstGeom>
        </p:spPr>
      </p:pic>
      <p:pic>
        <p:nvPicPr>
          <p:cNvPr id="15" name="Picture 14"/>
          <p:cNvPicPr>
            <a:picLocks noChangeAspect="1"/>
          </p:cNvPicPr>
          <p:nvPr/>
        </p:nvPicPr>
        <p:blipFill>
          <a:blip r:embed="rId11"/>
          <a:stretch>
            <a:fillRect/>
          </a:stretch>
        </p:blipFill>
        <p:spPr>
          <a:xfrm>
            <a:off x="3274201" y="1301594"/>
            <a:ext cx="1977954" cy="727275"/>
          </a:xfrm>
          <a:prstGeom prst="rect">
            <a:avLst/>
          </a:prstGeom>
        </p:spPr>
      </p:pic>
      <p:pic>
        <p:nvPicPr>
          <p:cNvPr id="16" name="Picture 15"/>
          <p:cNvPicPr>
            <a:picLocks noChangeAspect="1"/>
          </p:cNvPicPr>
          <p:nvPr/>
        </p:nvPicPr>
        <p:blipFill>
          <a:blip r:embed="rId12"/>
          <a:stretch>
            <a:fillRect/>
          </a:stretch>
        </p:blipFill>
        <p:spPr>
          <a:xfrm>
            <a:off x="6066725" y="4605827"/>
            <a:ext cx="1504398" cy="1628047"/>
          </a:xfrm>
          <a:prstGeom prst="rect">
            <a:avLst/>
          </a:prstGeom>
        </p:spPr>
      </p:pic>
      <p:pic>
        <p:nvPicPr>
          <p:cNvPr id="17" name="Picture 16"/>
          <p:cNvPicPr>
            <a:picLocks noChangeAspect="1"/>
          </p:cNvPicPr>
          <p:nvPr/>
        </p:nvPicPr>
        <p:blipFill>
          <a:blip r:embed="rId13"/>
          <a:stretch>
            <a:fillRect/>
          </a:stretch>
        </p:blipFill>
        <p:spPr>
          <a:xfrm>
            <a:off x="5503548" y="1437792"/>
            <a:ext cx="1981200" cy="419100"/>
          </a:xfrm>
          <a:prstGeom prst="rect">
            <a:avLst/>
          </a:prstGeom>
        </p:spPr>
      </p:pic>
      <p:pic>
        <p:nvPicPr>
          <p:cNvPr id="18" name="Picture 17"/>
          <p:cNvPicPr>
            <a:picLocks noChangeAspect="1"/>
          </p:cNvPicPr>
          <p:nvPr/>
        </p:nvPicPr>
        <p:blipFill>
          <a:blip r:embed="rId14"/>
          <a:stretch>
            <a:fillRect/>
          </a:stretch>
        </p:blipFill>
        <p:spPr>
          <a:xfrm>
            <a:off x="400980" y="2382782"/>
            <a:ext cx="1625600" cy="889000"/>
          </a:xfrm>
          <a:prstGeom prst="rect">
            <a:avLst/>
          </a:prstGeom>
        </p:spPr>
      </p:pic>
      <p:sp>
        <p:nvSpPr>
          <p:cNvPr id="24" name="Rectangle 23"/>
          <p:cNvSpPr/>
          <p:nvPr/>
        </p:nvSpPr>
        <p:spPr>
          <a:xfrm>
            <a:off x="311150" y="6230035"/>
            <a:ext cx="8039100" cy="369332"/>
          </a:xfrm>
          <a:prstGeom prst="rect">
            <a:avLst/>
          </a:prstGeom>
        </p:spPr>
        <p:txBody>
          <a:bodyPr wrap="square">
            <a:spAutoFit/>
          </a:bodyPr>
          <a:lstStyle/>
          <a:p>
            <a:pPr lvl="1" eaLnBrk="1" hangingPunct="1">
              <a:buFont typeface="Arial" charset="0"/>
              <a:buNone/>
            </a:pPr>
            <a:r>
              <a:rPr lang="en-US" sz="1800" dirty="0" smtClean="0"/>
              <a:t> </a:t>
            </a:r>
            <a:r>
              <a:rPr lang="en-US" sz="1600" dirty="0" smtClean="0"/>
              <a:t>Go to </a:t>
            </a:r>
            <a:r>
              <a:rPr lang="en-US" sz="1600" dirty="0" smtClean="0">
                <a:hlinkClick r:id="rId15"/>
              </a:rPr>
              <a:t>www.wombat-project.eu</a:t>
            </a:r>
            <a:r>
              <a:rPr lang="en-US" sz="1600" dirty="0" smtClean="0"/>
              <a:t> for the list of publications and deliverables</a:t>
            </a:r>
            <a:endParaRPr lang="en-US" sz="1800" dirty="0"/>
          </a:p>
        </p:txBody>
      </p:sp>
      <p:sp>
        <p:nvSpPr>
          <p:cNvPr id="37" name="Footer Placeholder 2"/>
          <p:cNvSpPr>
            <a:spLocks noGrp="1"/>
          </p:cNvSpPr>
          <p:nvPr>
            <p:ph type="ftr" sz="quarter" idx="11"/>
          </p:nvPr>
        </p:nvSpPr>
        <p:spPr>
          <a:xfrm>
            <a:off x="5254625" y="6681788"/>
            <a:ext cx="3475038" cy="152400"/>
          </a:xfrm>
          <a:noFill/>
        </p:spPr>
        <p:txBody>
          <a:bodyPr/>
          <a:lstStyle/>
          <a:p>
            <a:r>
              <a:rPr lang="en-US" smtClean="0"/>
              <a:t>BruCON 2010, Brussels, Belgium,  Sep 24, 2010</a:t>
            </a:r>
          </a:p>
        </p:txBody>
      </p:sp>
      <p:sp>
        <p:nvSpPr>
          <p:cNvPr id="38" name="Slide Number Placeholder 1"/>
          <p:cNvSpPr>
            <a:spLocks noGrp="1"/>
          </p:cNvSpPr>
          <p:nvPr>
            <p:ph type="sldNum" sz="quarter" idx="10"/>
          </p:nvPr>
        </p:nvSpPr>
        <p:spPr>
          <a:xfrm>
            <a:off x="8874125" y="6643688"/>
            <a:ext cx="155575" cy="152400"/>
          </a:xfrm>
          <a:noFill/>
          <a:ln/>
        </p:spPr>
        <p:txBody>
          <a:bodyPr/>
          <a:lstStyle/>
          <a:p>
            <a:fld id="{3D6EDD85-D4A0-A943-A0D6-E45DED39D3DF}" type="slidenum">
              <a:rPr lang="en-US" smtClean="0"/>
              <a:pPr/>
              <a:t>4</a:t>
            </a:fld>
            <a:endParaRPr lang="en-US" smtClean="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a:t>
            </a:r>
            <a:endParaRPr lang="en-US" dirty="0"/>
          </a:p>
        </p:txBody>
      </p:sp>
      <p:pic>
        <p:nvPicPr>
          <p:cNvPr id="4" name="Content Placeholder 12" descr="check.png"/>
          <p:cNvPicPr>
            <a:picLocks noChangeAspect="1"/>
          </p:cNvPicPr>
          <p:nvPr/>
        </p:nvPicPr>
        <p:blipFill>
          <a:blip r:embed="rId2"/>
          <a:stretch>
            <a:fillRect/>
          </a:stretch>
        </p:blipFill>
        <p:spPr>
          <a:xfrm>
            <a:off x="4047756" y="3774797"/>
            <a:ext cx="286488" cy="176769"/>
          </a:xfrm>
          <a:prstGeom prst="rect">
            <a:avLst/>
          </a:prstGeom>
        </p:spPr>
      </p:pic>
      <p:graphicFrame>
        <p:nvGraphicFramePr>
          <p:cNvPr id="5" name="Content Placeholder 3"/>
          <p:cNvGraphicFramePr>
            <a:graphicFrameLocks/>
          </p:cNvGraphicFramePr>
          <p:nvPr/>
        </p:nvGraphicFramePr>
        <p:xfrm>
          <a:off x="1022039" y="2133600"/>
          <a:ext cx="7099923" cy="3872480"/>
        </p:xfrm>
        <a:graphic>
          <a:graphicData uri="http://schemas.openxmlformats.org/drawingml/2006/table">
            <a:tbl>
              <a:tblPr firstRow="1" bandRow="1">
                <a:tableStyleId>{5C22544A-7EE6-4342-B048-85BDC9FD1C3A}</a:tableStyleId>
              </a:tblPr>
              <a:tblGrid>
                <a:gridCol w="1235433"/>
                <a:gridCol w="1235433"/>
                <a:gridCol w="1235433"/>
                <a:gridCol w="1888057"/>
                <a:gridCol w="1505567"/>
              </a:tblGrid>
              <a:tr h="152400">
                <a:tc gridSpan="5">
                  <a:txBody>
                    <a:bodyPr/>
                    <a:lstStyle/>
                    <a:p>
                      <a:pPr algn="ctr"/>
                      <a:r>
                        <a:rPr lang="en-US" sz="1200" dirty="0" err="1" smtClean="0"/>
                        <a:t>ShadowServer</a:t>
                      </a:r>
                      <a:r>
                        <a:rPr lang="en-US" sz="1200" dirty="0" smtClean="0"/>
                        <a:t> </a:t>
                      </a:r>
                      <a:r>
                        <a:rPr lang="en-US" sz="1200" dirty="0" err="1" smtClean="0"/>
                        <a:t>Botnet</a:t>
                      </a:r>
                      <a:r>
                        <a:rPr lang="en-US" sz="1200" dirty="0" smtClean="0"/>
                        <a:t> C&amp;Cs</a:t>
                      </a:r>
                      <a:endParaRPr lang="en-US" sz="1200" dirty="0"/>
                    </a:p>
                  </a:txBody>
                  <a:tcPr>
                    <a:solidFill>
                      <a:srgbClr val="929292"/>
                    </a:solidFill>
                  </a:tcPr>
                </a:tc>
                <a:tc hMerge="1">
                  <a:txBody>
                    <a:bodyPr/>
                    <a:lstStyle/>
                    <a:p>
                      <a:pPr algn="ctr"/>
                      <a:endParaRPr lang="en-US" sz="1200" dirty="0"/>
                    </a:p>
                  </a:txBody>
                  <a:tcPr/>
                </a:tc>
                <a:tc hMerge="1">
                  <a:txBody>
                    <a:bodyPr/>
                    <a:lstStyle/>
                    <a:p>
                      <a:pPr algn="ctr"/>
                      <a:endParaRPr lang="en-US" sz="1200" dirty="0"/>
                    </a:p>
                  </a:txBody>
                  <a:tcPr/>
                </a:tc>
                <a:tc hMerge="1">
                  <a:txBody>
                    <a:bodyPr/>
                    <a:lstStyle/>
                    <a:p>
                      <a:pPr algn="ctr"/>
                      <a:endParaRPr lang="en-US" sz="1200" dirty="0"/>
                    </a:p>
                  </a:txBody>
                  <a:tcPr/>
                </a:tc>
                <a:tc hMerge="1">
                  <a:txBody>
                    <a:bodyPr/>
                    <a:lstStyle/>
                    <a:p>
                      <a:pPr algn="ctr"/>
                      <a:endParaRPr lang="en-US" sz="1200" dirty="0"/>
                    </a:p>
                  </a:txBody>
                  <a:tcPr/>
                </a:tc>
              </a:tr>
              <a:tr h="457200">
                <a:tc>
                  <a:txBody>
                    <a:bodyPr/>
                    <a:lstStyle/>
                    <a:p>
                      <a:pPr algn="ctr"/>
                      <a:r>
                        <a:rPr lang="en-US" sz="1200" dirty="0" err="1" smtClean="0"/>
                        <a:t>ShadowServer</a:t>
                      </a:r>
                      <a:r>
                        <a:rPr lang="en-US" sz="1200" dirty="0" smtClean="0"/>
                        <a:t> Rank</a:t>
                      </a:r>
                      <a:endParaRPr lang="en-US" sz="1200" dirty="0"/>
                    </a:p>
                  </a:txBody>
                  <a:tcPr/>
                </a:tc>
                <a:tc>
                  <a:txBody>
                    <a:bodyPr/>
                    <a:lstStyle/>
                    <a:p>
                      <a:pPr algn="ctr"/>
                      <a:r>
                        <a:rPr lang="en-US" sz="1200" dirty="0" smtClean="0"/>
                        <a:t>FIRE</a:t>
                      </a:r>
                    </a:p>
                    <a:p>
                      <a:pPr algn="ctr"/>
                      <a:r>
                        <a:rPr lang="en-US" sz="1200" dirty="0" smtClean="0"/>
                        <a:t>Rank</a:t>
                      </a:r>
                      <a:endParaRPr lang="en-US" sz="1200" dirty="0"/>
                    </a:p>
                  </a:txBody>
                  <a:tcPr/>
                </a:tc>
                <a:tc>
                  <a:txBody>
                    <a:bodyPr/>
                    <a:lstStyle/>
                    <a:p>
                      <a:pPr algn="ctr"/>
                      <a:r>
                        <a:rPr lang="en-US" sz="1200" dirty="0" smtClean="0"/>
                        <a:t>ASN</a:t>
                      </a:r>
                      <a:endParaRPr lang="en-US" sz="1200" dirty="0"/>
                    </a:p>
                  </a:txBody>
                  <a:tcPr/>
                </a:tc>
                <a:tc>
                  <a:txBody>
                    <a:bodyPr/>
                    <a:lstStyle/>
                    <a:p>
                      <a:pPr algn="ctr"/>
                      <a:r>
                        <a:rPr lang="en-US" sz="1200" dirty="0" smtClean="0"/>
                        <a:t>Name</a:t>
                      </a:r>
                      <a:endParaRPr lang="en-US" sz="1200" dirty="0"/>
                    </a:p>
                  </a:txBody>
                  <a:tcPr/>
                </a:tc>
                <a:tc>
                  <a:txBody>
                    <a:bodyPr/>
                    <a:lstStyle/>
                    <a:p>
                      <a:pPr algn="ctr"/>
                      <a:r>
                        <a:rPr lang="en-US" sz="1200" dirty="0" smtClean="0"/>
                        <a:t>Large</a:t>
                      </a:r>
                    </a:p>
                    <a:p>
                      <a:pPr algn="ctr"/>
                      <a:r>
                        <a:rPr lang="en-US" sz="1200" dirty="0" smtClean="0"/>
                        <a:t>Network</a:t>
                      </a:r>
                      <a:endParaRPr lang="en-US" sz="1200" dirty="0"/>
                    </a:p>
                  </a:txBody>
                  <a:tcPr/>
                </a:tc>
              </a:tr>
              <a:tr h="314096">
                <a:tc>
                  <a:txBody>
                    <a:bodyPr/>
                    <a:lstStyle/>
                    <a:p>
                      <a:pPr algn="ctr"/>
                      <a:r>
                        <a:rPr lang="en-US" sz="1200" dirty="0" smtClean="0"/>
                        <a:t>1</a:t>
                      </a:r>
                      <a:endParaRPr lang="en-US" sz="1200" dirty="0"/>
                    </a:p>
                  </a:txBody>
                  <a:tcPr/>
                </a:tc>
                <a:tc>
                  <a:txBody>
                    <a:bodyPr/>
                    <a:lstStyle/>
                    <a:p>
                      <a:pPr algn="ctr"/>
                      <a:r>
                        <a:rPr lang="en-US" sz="1200" dirty="0" smtClean="0"/>
                        <a:t>1</a:t>
                      </a:r>
                      <a:endParaRPr lang="en-US" sz="1200" dirty="0"/>
                    </a:p>
                  </a:txBody>
                  <a:tcPr/>
                </a:tc>
                <a:tc>
                  <a:txBody>
                    <a:bodyPr/>
                    <a:lstStyle/>
                    <a:p>
                      <a:pPr algn="ctr"/>
                      <a:r>
                        <a:rPr kumimoji="0" lang="en-US" sz="1200" kern="1200" baseline="0" dirty="0" smtClean="0">
                          <a:solidFill>
                            <a:schemeClr val="dk1"/>
                          </a:solidFill>
                          <a:latin typeface="+mn-lt"/>
                          <a:ea typeface="+mn-ea"/>
                          <a:cs typeface="+mn-cs"/>
                        </a:rPr>
                        <a:t>23522</a:t>
                      </a:r>
                      <a:endParaRPr lang="en-US" sz="1200" dirty="0"/>
                    </a:p>
                  </a:txBody>
                  <a:tcPr/>
                </a:tc>
                <a:tc>
                  <a:txBody>
                    <a:bodyPr/>
                    <a:lstStyle/>
                    <a:p>
                      <a:pPr algn="ctr"/>
                      <a:r>
                        <a:rPr kumimoji="0" lang="en-US" sz="1200" kern="1200" baseline="0" dirty="0" err="1" smtClean="0">
                          <a:solidFill>
                            <a:schemeClr val="dk1"/>
                          </a:solidFill>
                          <a:latin typeface="+mn-lt"/>
                          <a:ea typeface="+mn-ea"/>
                          <a:cs typeface="+mn-cs"/>
                        </a:rPr>
                        <a:t>GigeNET</a:t>
                      </a:r>
                      <a:endParaRPr lang="en-US" sz="1200" dirty="0"/>
                    </a:p>
                  </a:txBody>
                  <a:tcPr/>
                </a:tc>
                <a:tc>
                  <a:txBody>
                    <a:bodyPr/>
                    <a:lstStyle/>
                    <a:p>
                      <a:pPr algn="ctr"/>
                      <a:endParaRPr lang="en-US" sz="1200" dirty="0"/>
                    </a:p>
                  </a:txBody>
                  <a:tcPr/>
                </a:tc>
              </a:tr>
              <a:tr h="314096">
                <a:tc>
                  <a:txBody>
                    <a:bodyPr/>
                    <a:lstStyle/>
                    <a:p>
                      <a:pPr algn="ctr"/>
                      <a:r>
                        <a:rPr lang="en-US" sz="1200" dirty="0" smtClean="0"/>
                        <a:t>2</a:t>
                      </a:r>
                      <a:endParaRPr lang="en-US" sz="1200" dirty="0"/>
                    </a:p>
                  </a:txBody>
                  <a:tcPr>
                    <a:solidFill>
                      <a:srgbClr val="ECF5F6"/>
                    </a:solidFill>
                  </a:tcPr>
                </a:tc>
                <a:tc>
                  <a:txBody>
                    <a:bodyPr/>
                    <a:lstStyle/>
                    <a:p>
                      <a:pPr algn="ctr"/>
                      <a:r>
                        <a:rPr lang="en-US" sz="1200" dirty="0" smtClean="0"/>
                        <a:t>118</a:t>
                      </a:r>
                      <a:endParaRPr lang="en-US" sz="1200" dirty="0"/>
                    </a:p>
                  </a:txBody>
                  <a:tcPr>
                    <a:solidFill>
                      <a:srgbClr val="ECF5F6"/>
                    </a:solidFill>
                  </a:tcPr>
                </a:tc>
                <a:tc>
                  <a:txBody>
                    <a:bodyPr/>
                    <a:lstStyle/>
                    <a:p>
                      <a:pPr algn="ctr"/>
                      <a:r>
                        <a:rPr kumimoji="0" lang="en-US" sz="1200" kern="1200" baseline="0" dirty="0" smtClean="0">
                          <a:solidFill>
                            <a:schemeClr val="dk1"/>
                          </a:solidFill>
                          <a:latin typeface="+mn-lt"/>
                          <a:ea typeface="+mn-ea"/>
                          <a:cs typeface="+mn-cs"/>
                        </a:rPr>
                        <a:t>3265</a:t>
                      </a:r>
                      <a:endParaRPr lang="en-US" sz="1200" dirty="0"/>
                    </a:p>
                  </a:txBody>
                  <a:tcPr>
                    <a:solidFill>
                      <a:srgbClr val="ECF5F6"/>
                    </a:solidFill>
                  </a:tcPr>
                </a:tc>
                <a:tc>
                  <a:txBody>
                    <a:bodyPr/>
                    <a:lstStyle/>
                    <a:p>
                      <a:pPr algn="ctr"/>
                      <a:r>
                        <a:rPr kumimoji="0" lang="en-US" sz="1200" kern="1200" baseline="0" dirty="0" smtClean="0">
                          <a:solidFill>
                            <a:schemeClr val="dk1"/>
                          </a:solidFill>
                          <a:latin typeface="+mn-lt"/>
                          <a:ea typeface="+mn-ea"/>
                          <a:cs typeface="+mn-cs"/>
                        </a:rPr>
                        <a:t>XS4ALL</a:t>
                      </a:r>
                      <a:endParaRPr lang="en-US" sz="1200" dirty="0"/>
                    </a:p>
                  </a:txBody>
                  <a:tcPr>
                    <a:solidFill>
                      <a:srgbClr val="ECF5F6"/>
                    </a:solidFill>
                  </a:tcPr>
                </a:tc>
                <a:tc>
                  <a:txBody>
                    <a:bodyPr/>
                    <a:lstStyle/>
                    <a:p>
                      <a:pPr algn="ctr"/>
                      <a:endParaRPr lang="en-US" sz="1200" dirty="0"/>
                    </a:p>
                  </a:txBody>
                  <a:tcPr>
                    <a:solidFill>
                      <a:srgbClr val="ECF5F6"/>
                    </a:solidFill>
                  </a:tcPr>
                </a:tc>
              </a:tr>
              <a:tr h="314096">
                <a:tc>
                  <a:txBody>
                    <a:bodyPr/>
                    <a:lstStyle/>
                    <a:p>
                      <a:pPr algn="ctr"/>
                      <a:r>
                        <a:rPr lang="en-US" sz="1200" dirty="0" smtClean="0"/>
                        <a:t>3</a:t>
                      </a:r>
                      <a:endParaRPr lang="en-US" sz="1200" dirty="0"/>
                    </a:p>
                  </a:txBody>
                  <a:tcPr/>
                </a:tc>
                <a:tc>
                  <a:txBody>
                    <a:bodyPr/>
                    <a:lstStyle/>
                    <a:p>
                      <a:pPr algn="ctr"/>
                      <a:r>
                        <a:rPr lang="en-US" sz="1200" dirty="0" smtClean="0"/>
                        <a:t>-</a:t>
                      </a:r>
                      <a:endParaRPr lang="en-US" sz="1200" dirty="0"/>
                    </a:p>
                  </a:txBody>
                  <a:tcPr/>
                </a:tc>
                <a:tc>
                  <a:txBody>
                    <a:bodyPr/>
                    <a:lstStyle/>
                    <a:p>
                      <a:pPr algn="ctr"/>
                      <a:r>
                        <a:rPr kumimoji="0" lang="en-US" sz="1200" kern="1200" baseline="0" dirty="0" smtClean="0">
                          <a:solidFill>
                            <a:schemeClr val="dk1"/>
                          </a:solidFill>
                          <a:latin typeface="+mn-lt"/>
                          <a:ea typeface="+mn-ea"/>
                          <a:cs typeface="+mn-cs"/>
                        </a:rPr>
                        <a:t>25761</a:t>
                      </a:r>
                      <a:endParaRPr lang="en-US" sz="1200" dirty="0"/>
                    </a:p>
                  </a:txBody>
                  <a:tcPr/>
                </a:tc>
                <a:tc>
                  <a:txBody>
                    <a:bodyPr/>
                    <a:lstStyle/>
                    <a:p>
                      <a:pPr algn="ctr"/>
                      <a:r>
                        <a:rPr kumimoji="0" lang="en-US" sz="1200" kern="1200" baseline="0" dirty="0" err="1" smtClean="0">
                          <a:solidFill>
                            <a:schemeClr val="dk1"/>
                          </a:solidFill>
                          <a:latin typeface="+mn-lt"/>
                          <a:ea typeface="+mn-ea"/>
                          <a:cs typeface="+mn-cs"/>
                        </a:rPr>
                        <a:t>Staminus</a:t>
                      </a:r>
                      <a:r>
                        <a:rPr kumimoji="0" lang="en-US" sz="1200" kern="1200" baseline="0" dirty="0" smtClean="0">
                          <a:solidFill>
                            <a:schemeClr val="dk1"/>
                          </a:solidFill>
                          <a:latin typeface="+mn-lt"/>
                          <a:ea typeface="+mn-ea"/>
                          <a:cs typeface="+mn-cs"/>
                        </a:rPr>
                        <a:t> </a:t>
                      </a:r>
                      <a:r>
                        <a:rPr kumimoji="0" lang="en-US" sz="1200" kern="1200" baseline="0" dirty="0" err="1" smtClean="0">
                          <a:solidFill>
                            <a:schemeClr val="dk1"/>
                          </a:solidFill>
                          <a:latin typeface="+mn-lt"/>
                          <a:ea typeface="+mn-ea"/>
                          <a:cs typeface="+mn-cs"/>
                        </a:rPr>
                        <a:t>Comm</a:t>
                      </a:r>
                      <a:endParaRPr lang="en-US" sz="1200" dirty="0"/>
                    </a:p>
                  </a:txBody>
                  <a:tcPr/>
                </a:tc>
                <a:tc>
                  <a:txBody>
                    <a:bodyPr/>
                    <a:lstStyle/>
                    <a:p>
                      <a:pPr algn="ctr"/>
                      <a:endParaRPr lang="en-US" sz="1200" dirty="0"/>
                    </a:p>
                  </a:txBody>
                  <a:tcPr/>
                </a:tc>
              </a:tr>
              <a:tr h="314096">
                <a:tc>
                  <a:txBody>
                    <a:bodyPr/>
                    <a:lstStyle/>
                    <a:p>
                      <a:pPr algn="ctr"/>
                      <a:r>
                        <a:rPr lang="en-US" sz="1200" dirty="0" smtClean="0"/>
                        <a:t>4</a:t>
                      </a:r>
                      <a:endParaRPr lang="en-US" sz="1200" dirty="0"/>
                    </a:p>
                  </a:txBody>
                  <a:tcPr/>
                </a:tc>
                <a:tc>
                  <a:txBody>
                    <a:bodyPr/>
                    <a:lstStyle/>
                    <a:p>
                      <a:pPr algn="ctr"/>
                      <a:r>
                        <a:rPr lang="en-US" sz="1200" dirty="0" smtClean="0"/>
                        <a:t>-</a:t>
                      </a:r>
                      <a:endParaRPr lang="en-US" sz="1200" dirty="0"/>
                    </a:p>
                  </a:txBody>
                  <a:tcPr/>
                </a:tc>
                <a:tc>
                  <a:txBody>
                    <a:bodyPr/>
                    <a:lstStyle/>
                    <a:p>
                      <a:pPr algn="ctr"/>
                      <a:r>
                        <a:rPr kumimoji="0" lang="en-US" sz="1200" kern="1200" baseline="0" dirty="0" smtClean="0">
                          <a:solidFill>
                            <a:schemeClr val="dk1"/>
                          </a:solidFill>
                          <a:latin typeface="+mn-lt"/>
                          <a:ea typeface="+mn-ea"/>
                          <a:cs typeface="+mn-cs"/>
                        </a:rPr>
                        <a:t>30058</a:t>
                      </a:r>
                      <a:endParaRPr lang="en-US" sz="1200" dirty="0"/>
                    </a:p>
                  </a:txBody>
                  <a:tcPr/>
                </a:tc>
                <a:tc>
                  <a:txBody>
                    <a:bodyPr/>
                    <a:lstStyle/>
                    <a:p>
                      <a:pPr algn="ctr"/>
                      <a:r>
                        <a:rPr kumimoji="0" lang="en-US" sz="1200" kern="1200" baseline="0" dirty="0" err="1" smtClean="0">
                          <a:solidFill>
                            <a:schemeClr val="dk1"/>
                          </a:solidFill>
                          <a:latin typeface="+mn-lt"/>
                          <a:ea typeface="+mn-ea"/>
                          <a:cs typeface="+mn-cs"/>
                        </a:rPr>
                        <a:t>FDCservers</a:t>
                      </a:r>
                      <a:endParaRPr lang="en-US" sz="1200" dirty="0"/>
                    </a:p>
                  </a:txBody>
                  <a:tcPr/>
                </a:tc>
                <a:tc>
                  <a:txBody>
                    <a:bodyPr/>
                    <a:lstStyle/>
                    <a:p>
                      <a:pPr algn="ctr"/>
                      <a:endParaRPr lang="en-US" sz="1200" dirty="0"/>
                    </a:p>
                  </a:txBody>
                  <a:tcPr/>
                </a:tc>
              </a:tr>
              <a:tr h="314096">
                <a:tc>
                  <a:txBody>
                    <a:bodyPr/>
                    <a:lstStyle/>
                    <a:p>
                      <a:pPr algn="ctr"/>
                      <a:r>
                        <a:rPr lang="en-US" sz="1200" dirty="0" smtClean="0"/>
                        <a:t>5</a:t>
                      </a:r>
                      <a:endParaRPr lang="en-US" sz="1200" dirty="0"/>
                    </a:p>
                  </a:txBody>
                  <a:tcPr/>
                </a:tc>
                <a:tc>
                  <a:txBody>
                    <a:bodyPr/>
                    <a:lstStyle/>
                    <a:p>
                      <a:pPr algn="ctr"/>
                      <a:r>
                        <a:rPr lang="en-US" sz="1200" dirty="0" smtClean="0"/>
                        <a:t>148</a:t>
                      </a:r>
                      <a:endParaRPr lang="en-US" sz="1200" dirty="0"/>
                    </a:p>
                  </a:txBody>
                  <a:tcPr/>
                </a:tc>
                <a:tc>
                  <a:txBody>
                    <a:bodyPr/>
                    <a:lstStyle/>
                    <a:p>
                      <a:pPr algn="ctr"/>
                      <a:r>
                        <a:rPr kumimoji="0" lang="en-US" sz="1200" kern="1200" baseline="0" dirty="0" smtClean="0">
                          <a:solidFill>
                            <a:schemeClr val="dk1"/>
                          </a:solidFill>
                          <a:latin typeface="+mn-lt"/>
                          <a:ea typeface="+mn-ea"/>
                          <a:cs typeface="+mn-cs"/>
                        </a:rPr>
                        <a:t>174</a:t>
                      </a:r>
                      <a:endParaRPr lang="en-US" sz="1200" dirty="0"/>
                    </a:p>
                  </a:txBody>
                  <a:tcPr/>
                </a:tc>
                <a:tc>
                  <a:txBody>
                    <a:bodyPr/>
                    <a:lstStyle/>
                    <a:p>
                      <a:pPr algn="ctr"/>
                      <a:r>
                        <a:rPr kumimoji="0" lang="en-US" sz="1200" kern="1200" baseline="0" dirty="0" smtClean="0">
                          <a:solidFill>
                            <a:schemeClr val="dk1"/>
                          </a:solidFill>
                          <a:latin typeface="+mn-lt"/>
                          <a:ea typeface="+mn-ea"/>
                          <a:cs typeface="+mn-cs"/>
                        </a:rPr>
                        <a:t>Cogent</a:t>
                      </a:r>
                      <a:endParaRPr lang="en-US" sz="1200" dirty="0"/>
                    </a:p>
                  </a:txBody>
                  <a:tcPr/>
                </a:tc>
                <a:tc>
                  <a:txBody>
                    <a:bodyPr/>
                    <a:lstStyle/>
                    <a:p>
                      <a:pPr algn="ctr"/>
                      <a:endParaRPr lang="en-US" sz="1200" dirty="0"/>
                    </a:p>
                  </a:txBody>
                  <a:tcPr/>
                </a:tc>
              </a:tr>
              <a:tr h="314096">
                <a:tc>
                  <a:txBody>
                    <a:bodyPr/>
                    <a:lstStyle/>
                    <a:p>
                      <a:pPr algn="ctr"/>
                      <a:r>
                        <a:rPr lang="en-US" sz="1200" dirty="0" smtClean="0"/>
                        <a:t>6</a:t>
                      </a:r>
                      <a:endParaRPr lang="en-US" sz="1200" dirty="0"/>
                    </a:p>
                  </a:txBody>
                  <a:tcPr/>
                </a:tc>
                <a:tc>
                  <a:txBody>
                    <a:bodyPr/>
                    <a:lstStyle/>
                    <a:p>
                      <a:pPr algn="ctr"/>
                      <a:r>
                        <a:rPr lang="en-US" sz="1200" dirty="0" smtClean="0"/>
                        <a:t>-</a:t>
                      </a:r>
                      <a:endParaRPr lang="en-US" sz="1200" dirty="0"/>
                    </a:p>
                  </a:txBody>
                  <a:tcPr/>
                </a:tc>
                <a:tc>
                  <a:txBody>
                    <a:bodyPr/>
                    <a:lstStyle/>
                    <a:p>
                      <a:pPr algn="ctr"/>
                      <a:r>
                        <a:rPr kumimoji="0" lang="en-US" sz="1200" kern="1200" baseline="0" dirty="0" smtClean="0">
                          <a:solidFill>
                            <a:schemeClr val="dk1"/>
                          </a:solidFill>
                          <a:latin typeface="+mn-lt"/>
                          <a:ea typeface="+mn-ea"/>
                          <a:cs typeface="+mn-cs"/>
                        </a:rPr>
                        <a:t>2108</a:t>
                      </a:r>
                      <a:endParaRPr lang="en-US" sz="1200" dirty="0"/>
                    </a:p>
                  </a:txBody>
                  <a:tcPr/>
                </a:tc>
                <a:tc>
                  <a:txBody>
                    <a:bodyPr/>
                    <a:lstStyle/>
                    <a:p>
                      <a:pPr algn="ctr"/>
                      <a:r>
                        <a:rPr kumimoji="0" lang="en-US" sz="1200" kern="1200" baseline="0" dirty="0" smtClean="0">
                          <a:solidFill>
                            <a:schemeClr val="dk1"/>
                          </a:solidFill>
                          <a:latin typeface="+mn-lt"/>
                          <a:ea typeface="+mn-ea"/>
                          <a:cs typeface="+mn-cs"/>
                        </a:rPr>
                        <a:t>Croatian Research</a:t>
                      </a:r>
                      <a:endParaRPr lang="en-US" sz="1200" dirty="0"/>
                    </a:p>
                  </a:txBody>
                  <a:tcPr/>
                </a:tc>
                <a:tc>
                  <a:txBody>
                    <a:bodyPr/>
                    <a:lstStyle/>
                    <a:p>
                      <a:pPr algn="ctr"/>
                      <a:endParaRPr lang="en-US" sz="1200" dirty="0"/>
                    </a:p>
                  </a:txBody>
                  <a:tcPr/>
                </a:tc>
              </a:tr>
              <a:tr h="314096">
                <a:tc>
                  <a:txBody>
                    <a:bodyPr/>
                    <a:lstStyle/>
                    <a:p>
                      <a:pPr algn="ctr"/>
                      <a:r>
                        <a:rPr lang="en-US" sz="1200" dirty="0" smtClean="0"/>
                        <a:t>7</a:t>
                      </a:r>
                      <a:endParaRPr lang="en-US" sz="1200" dirty="0"/>
                    </a:p>
                  </a:txBody>
                  <a:tcPr/>
                </a:tc>
                <a:tc>
                  <a:txBody>
                    <a:bodyPr/>
                    <a:lstStyle/>
                    <a:p>
                      <a:pPr algn="ctr"/>
                      <a:r>
                        <a:rPr lang="en-US" sz="1200" dirty="0" smtClean="0"/>
                        <a:t>-</a:t>
                      </a:r>
                      <a:endParaRPr lang="en-US" sz="1200" dirty="0"/>
                    </a:p>
                  </a:txBody>
                  <a:tcPr/>
                </a:tc>
                <a:tc>
                  <a:txBody>
                    <a:bodyPr/>
                    <a:lstStyle/>
                    <a:p>
                      <a:pPr algn="ctr"/>
                      <a:r>
                        <a:rPr kumimoji="0" lang="en-US" sz="1200" kern="1200" baseline="0" dirty="0" smtClean="0">
                          <a:solidFill>
                            <a:schemeClr val="dk1"/>
                          </a:solidFill>
                          <a:latin typeface="+mn-lt"/>
                          <a:ea typeface="+mn-ea"/>
                          <a:cs typeface="+mn-cs"/>
                        </a:rPr>
                        <a:t>31800</a:t>
                      </a:r>
                      <a:endParaRPr lang="en-US" sz="1200" dirty="0"/>
                    </a:p>
                  </a:txBody>
                  <a:tcPr/>
                </a:tc>
                <a:tc>
                  <a:txBody>
                    <a:bodyPr/>
                    <a:lstStyle/>
                    <a:p>
                      <a:pPr algn="ctr"/>
                      <a:r>
                        <a:rPr kumimoji="0" lang="en-US" sz="1200" kern="1200" baseline="0" dirty="0" err="1" smtClean="0">
                          <a:solidFill>
                            <a:schemeClr val="dk1"/>
                          </a:solidFill>
                          <a:latin typeface="+mn-lt"/>
                          <a:ea typeface="+mn-ea"/>
                          <a:cs typeface="+mn-cs"/>
                        </a:rPr>
                        <a:t>DALnet</a:t>
                      </a:r>
                      <a:endParaRPr lang="en-US" sz="1200" dirty="0"/>
                    </a:p>
                  </a:txBody>
                  <a:tcPr/>
                </a:tc>
                <a:tc>
                  <a:txBody>
                    <a:bodyPr/>
                    <a:lstStyle/>
                    <a:p>
                      <a:pPr algn="ctr"/>
                      <a:endParaRPr lang="en-US" sz="1200" dirty="0"/>
                    </a:p>
                  </a:txBody>
                  <a:tcPr/>
                </a:tc>
              </a:tr>
              <a:tr h="314096">
                <a:tc>
                  <a:txBody>
                    <a:bodyPr/>
                    <a:lstStyle/>
                    <a:p>
                      <a:pPr algn="ctr"/>
                      <a:r>
                        <a:rPr lang="en-US" sz="1200" dirty="0" smtClean="0"/>
                        <a:t>8</a:t>
                      </a:r>
                      <a:endParaRPr lang="en-US" sz="1200" dirty="0"/>
                    </a:p>
                  </a:txBody>
                  <a:tcPr/>
                </a:tc>
                <a:tc>
                  <a:txBody>
                    <a:bodyPr/>
                    <a:lstStyle/>
                    <a:p>
                      <a:pPr algn="ctr"/>
                      <a:r>
                        <a:rPr lang="en-US" sz="1200" dirty="0" smtClean="0"/>
                        <a:t>86</a:t>
                      </a:r>
                      <a:endParaRPr lang="en-US" sz="1200" dirty="0"/>
                    </a:p>
                  </a:txBody>
                  <a:tcPr/>
                </a:tc>
                <a:tc>
                  <a:txBody>
                    <a:bodyPr/>
                    <a:lstStyle/>
                    <a:p>
                      <a:pPr algn="ctr"/>
                      <a:r>
                        <a:rPr kumimoji="0" lang="en-US" sz="1200" kern="1200" baseline="0" dirty="0" smtClean="0">
                          <a:solidFill>
                            <a:schemeClr val="dk1"/>
                          </a:solidFill>
                          <a:latin typeface="+mn-lt"/>
                          <a:ea typeface="+mn-ea"/>
                          <a:cs typeface="+mn-cs"/>
                        </a:rPr>
                        <a:t>13301</a:t>
                      </a:r>
                      <a:endParaRPr lang="en-US" sz="1200" dirty="0"/>
                    </a:p>
                  </a:txBody>
                  <a:tcPr/>
                </a:tc>
                <a:tc>
                  <a:txBody>
                    <a:bodyPr/>
                    <a:lstStyle/>
                    <a:p>
                      <a:pPr algn="ctr"/>
                      <a:r>
                        <a:rPr kumimoji="0" lang="en-US" sz="1200" kern="1200" baseline="0" dirty="0" smtClean="0">
                          <a:solidFill>
                            <a:schemeClr val="dk1"/>
                          </a:solidFill>
                          <a:latin typeface="+mn-lt"/>
                          <a:ea typeface="+mn-ea"/>
                          <a:cs typeface="+mn-cs"/>
                        </a:rPr>
                        <a:t>Unitedcolo.de</a:t>
                      </a:r>
                      <a:endParaRPr lang="en-US" sz="1200" dirty="0"/>
                    </a:p>
                  </a:txBody>
                  <a:tcPr/>
                </a:tc>
                <a:tc>
                  <a:txBody>
                    <a:bodyPr/>
                    <a:lstStyle/>
                    <a:p>
                      <a:pPr algn="ctr"/>
                      <a:endParaRPr lang="en-US" sz="1200" dirty="0"/>
                    </a:p>
                  </a:txBody>
                  <a:tcPr/>
                </a:tc>
              </a:tr>
              <a:tr h="314096">
                <a:tc>
                  <a:txBody>
                    <a:bodyPr/>
                    <a:lstStyle/>
                    <a:p>
                      <a:pPr algn="ctr"/>
                      <a:r>
                        <a:rPr lang="en-US" sz="1200" dirty="0" smtClean="0"/>
                        <a:t>9</a:t>
                      </a:r>
                      <a:endParaRPr lang="en-US" sz="1200" dirty="0"/>
                    </a:p>
                  </a:txBody>
                  <a:tcPr/>
                </a:tc>
                <a:tc>
                  <a:txBody>
                    <a:bodyPr/>
                    <a:lstStyle/>
                    <a:p>
                      <a:pPr algn="ctr"/>
                      <a:r>
                        <a:rPr lang="en-US" sz="1200" dirty="0" smtClean="0"/>
                        <a:t>-</a:t>
                      </a:r>
                      <a:endParaRPr lang="en-US" sz="1200" dirty="0"/>
                    </a:p>
                  </a:txBody>
                  <a:tcPr/>
                </a:tc>
                <a:tc>
                  <a:txBody>
                    <a:bodyPr/>
                    <a:lstStyle/>
                    <a:p>
                      <a:pPr algn="ctr"/>
                      <a:r>
                        <a:rPr kumimoji="0" lang="en-US" sz="1200" kern="1200" baseline="0" dirty="0" smtClean="0">
                          <a:solidFill>
                            <a:schemeClr val="dk1"/>
                          </a:solidFill>
                          <a:latin typeface="+mn-lt"/>
                          <a:ea typeface="+mn-ea"/>
                          <a:cs typeface="+mn-cs"/>
                        </a:rPr>
                        <a:t>790</a:t>
                      </a:r>
                      <a:endParaRPr lang="en-US" sz="1200" dirty="0"/>
                    </a:p>
                  </a:txBody>
                  <a:tcPr/>
                </a:tc>
                <a:tc>
                  <a:txBody>
                    <a:bodyPr/>
                    <a:lstStyle/>
                    <a:p>
                      <a:pPr algn="ctr"/>
                      <a:r>
                        <a:rPr kumimoji="0" lang="en-US" sz="1200" kern="1200" baseline="0" dirty="0" err="1" smtClean="0">
                          <a:solidFill>
                            <a:schemeClr val="dk1"/>
                          </a:solidFill>
                          <a:latin typeface="+mn-lt"/>
                          <a:ea typeface="+mn-ea"/>
                          <a:cs typeface="+mn-cs"/>
                        </a:rPr>
                        <a:t>EUnet</a:t>
                      </a:r>
                      <a:r>
                        <a:rPr kumimoji="0" lang="en-US" sz="1200" kern="1200" baseline="0" dirty="0" smtClean="0">
                          <a:solidFill>
                            <a:schemeClr val="dk1"/>
                          </a:solidFill>
                          <a:latin typeface="+mn-lt"/>
                          <a:ea typeface="+mn-ea"/>
                          <a:cs typeface="+mn-cs"/>
                        </a:rPr>
                        <a:t> Finland</a:t>
                      </a:r>
                      <a:endParaRPr lang="en-US" sz="1200" dirty="0"/>
                    </a:p>
                  </a:txBody>
                  <a:tcPr/>
                </a:tc>
                <a:tc>
                  <a:txBody>
                    <a:bodyPr/>
                    <a:lstStyle/>
                    <a:p>
                      <a:pPr algn="ctr"/>
                      <a:endParaRPr lang="en-US" sz="1200" dirty="0"/>
                    </a:p>
                  </a:txBody>
                  <a:tcPr/>
                </a:tc>
              </a:tr>
              <a:tr h="314096">
                <a:tc>
                  <a:txBody>
                    <a:bodyPr/>
                    <a:lstStyle/>
                    <a:p>
                      <a:pPr algn="ctr"/>
                      <a:r>
                        <a:rPr lang="en-US" sz="1200" dirty="0" smtClean="0"/>
                        <a:t>10</a:t>
                      </a:r>
                      <a:endParaRPr lang="en-US" sz="1200" dirty="0"/>
                    </a:p>
                  </a:txBody>
                  <a:tcPr/>
                </a:tc>
                <a:tc>
                  <a:txBody>
                    <a:bodyPr/>
                    <a:lstStyle/>
                    <a:p>
                      <a:pPr algn="ctr"/>
                      <a:r>
                        <a:rPr lang="en-US" sz="1200" dirty="0" smtClean="0"/>
                        <a:t>68</a:t>
                      </a:r>
                      <a:endParaRPr lang="en-US" sz="1200" dirty="0"/>
                    </a:p>
                  </a:txBody>
                  <a:tcPr/>
                </a:tc>
                <a:tc>
                  <a:txBody>
                    <a:bodyPr/>
                    <a:lstStyle/>
                    <a:p>
                      <a:pPr algn="ctr"/>
                      <a:r>
                        <a:rPr kumimoji="0" lang="en-US" sz="1200" kern="1200" baseline="0" dirty="0" smtClean="0">
                          <a:solidFill>
                            <a:schemeClr val="dk1"/>
                          </a:solidFill>
                          <a:latin typeface="+mn-lt"/>
                          <a:ea typeface="+mn-ea"/>
                          <a:cs typeface="+mn-cs"/>
                        </a:rPr>
                        <a:t>35908</a:t>
                      </a:r>
                      <a:endParaRPr lang="en-US" sz="1200" dirty="0"/>
                    </a:p>
                  </a:txBody>
                  <a:tcPr/>
                </a:tc>
                <a:tc>
                  <a:txBody>
                    <a:bodyPr/>
                    <a:lstStyle/>
                    <a:p>
                      <a:pPr algn="ctr"/>
                      <a:r>
                        <a:rPr kumimoji="0" lang="en-US" sz="1200" kern="1200" baseline="0" dirty="0" smtClean="0">
                          <a:solidFill>
                            <a:schemeClr val="dk1"/>
                          </a:solidFill>
                          <a:latin typeface="+mn-lt"/>
                          <a:ea typeface="+mn-ea"/>
                          <a:cs typeface="+mn-cs"/>
                        </a:rPr>
                        <a:t>SWIFT Ventures</a:t>
                      </a:r>
                      <a:endParaRPr lang="en-US" sz="1200" dirty="0"/>
                    </a:p>
                  </a:txBody>
                  <a:tcPr/>
                </a:tc>
                <a:tc>
                  <a:txBody>
                    <a:bodyPr/>
                    <a:lstStyle/>
                    <a:p>
                      <a:pPr algn="ctr"/>
                      <a:endParaRPr lang="en-US" sz="1200" dirty="0"/>
                    </a:p>
                  </a:txBody>
                  <a:tcPr/>
                </a:tc>
              </a:tr>
            </a:tbl>
          </a:graphicData>
        </a:graphic>
      </p:graphicFrame>
      <p:pic>
        <p:nvPicPr>
          <p:cNvPr id="6" name="Picture 2" descr="C:\Users\Brett\AppData\Local\Microsoft\Windows\Temporary Internet Files\Content.IE5\X5LUE2NW\MCj04347130000[1].wmf"/>
          <p:cNvPicPr>
            <a:picLocks noChangeAspect="1" noChangeArrowheads="1"/>
          </p:cNvPicPr>
          <p:nvPr/>
        </p:nvPicPr>
        <p:blipFill>
          <a:blip r:embed="rId3"/>
          <a:srcRect/>
          <a:stretch>
            <a:fillRect/>
          </a:stretch>
        </p:blipFill>
        <p:spPr bwMode="auto">
          <a:xfrm>
            <a:off x="7239000" y="3200400"/>
            <a:ext cx="211255" cy="221436"/>
          </a:xfrm>
          <a:prstGeom prst="rect">
            <a:avLst/>
          </a:prstGeom>
          <a:noFill/>
        </p:spPr>
      </p:pic>
      <p:pic>
        <p:nvPicPr>
          <p:cNvPr id="7" name="Picture 2" descr="C:\Users\Brett\AppData\Local\Microsoft\Windows\Temporary Internet Files\Content.IE5\X5LUE2NW\MCj04347130000[1].wmf"/>
          <p:cNvPicPr>
            <a:picLocks noChangeAspect="1" noChangeArrowheads="1"/>
          </p:cNvPicPr>
          <p:nvPr/>
        </p:nvPicPr>
        <p:blipFill>
          <a:blip r:embed="rId3"/>
          <a:srcRect/>
          <a:stretch>
            <a:fillRect/>
          </a:stretch>
        </p:blipFill>
        <p:spPr bwMode="auto">
          <a:xfrm>
            <a:off x="7239000" y="4800600"/>
            <a:ext cx="211255" cy="221436"/>
          </a:xfrm>
          <a:prstGeom prst="rect">
            <a:avLst/>
          </a:prstGeom>
          <a:noFill/>
        </p:spPr>
      </p:pic>
      <p:pic>
        <p:nvPicPr>
          <p:cNvPr id="8" name="Picture 2" descr="C:\Users\Brett\AppData\Local\Microsoft\Windows\Temporary Internet Files\Content.IE5\X5LUE2NW\MCj04347130000[1].wmf"/>
          <p:cNvPicPr>
            <a:picLocks noChangeAspect="1" noChangeArrowheads="1"/>
          </p:cNvPicPr>
          <p:nvPr/>
        </p:nvPicPr>
        <p:blipFill>
          <a:blip r:embed="rId3"/>
          <a:srcRect/>
          <a:stretch>
            <a:fillRect/>
          </a:stretch>
        </p:blipFill>
        <p:spPr bwMode="auto">
          <a:xfrm>
            <a:off x="7239000" y="4114800"/>
            <a:ext cx="211255" cy="221436"/>
          </a:xfrm>
          <a:prstGeom prst="rect">
            <a:avLst/>
          </a:prstGeom>
          <a:noFill/>
        </p:spPr>
      </p:pic>
      <p:sp>
        <p:nvSpPr>
          <p:cNvPr id="9" name="Slide Number Placeholder 1"/>
          <p:cNvSpPr>
            <a:spLocks noGrp="1"/>
          </p:cNvSpPr>
          <p:nvPr>
            <p:ph type="sldNum" sz="quarter" idx="10"/>
          </p:nvPr>
        </p:nvSpPr>
        <p:spPr>
          <a:xfrm>
            <a:off x="8874125" y="6643688"/>
            <a:ext cx="155575" cy="152400"/>
          </a:xfrm>
        </p:spPr>
        <p:txBody>
          <a:bodyPr/>
          <a:lstStyle/>
          <a:p>
            <a:fld id="{36DF442F-4E00-4A43-B019-AD48A14499D5}" type="slidenum">
              <a:rPr lang="en-US" smtClean="0"/>
              <a:pPr/>
              <a:t>40</a:t>
            </a:fld>
            <a:endParaRPr lang="en-US"/>
          </a:p>
        </p:txBody>
      </p:sp>
      <p:sp>
        <p:nvSpPr>
          <p:cNvPr id="10" name="Footer Placeholder 2"/>
          <p:cNvSpPr>
            <a:spLocks noGrp="1"/>
          </p:cNvSpPr>
          <p:nvPr>
            <p:ph type="ftr" sz="quarter" idx="11"/>
          </p:nvPr>
        </p:nvSpPr>
        <p:spPr>
          <a:xfrm>
            <a:off x="5280025" y="6681044"/>
            <a:ext cx="3475038" cy="153888"/>
          </a:xfrm>
          <a:noFill/>
        </p:spPr>
        <p:txBody>
          <a:bodyPr/>
          <a:lstStyle/>
          <a:p>
            <a:r>
              <a:rPr lang="en-US" smtClean="0"/>
              <a:t>BruCON 2010, Brussels, Belgium,  Sep 24, 2010</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a:t>
            </a:r>
            <a:endParaRPr lang="en-US" dirty="0"/>
          </a:p>
        </p:txBody>
      </p:sp>
      <p:graphicFrame>
        <p:nvGraphicFramePr>
          <p:cNvPr id="4" name="Content Placeholder 3"/>
          <p:cNvGraphicFramePr>
            <a:graphicFrameLocks noGrp="1"/>
          </p:cNvGraphicFramePr>
          <p:nvPr>
            <p:ph idx="1"/>
          </p:nvPr>
        </p:nvGraphicFramePr>
        <p:xfrm>
          <a:off x="1067863" y="2057400"/>
          <a:ext cx="7008275" cy="4105900"/>
        </p:xfrm>
        <a:graphic>
          <a:graphicData uri="http://schemas.openxmlformats.org/drawingml/2006/table">
            <a:tbl>
              <a:tblPr firstRow="1" bandRow="1">
                <a:tableStyleId>{5C22544A-7EE6-4342-B048-85BDC9FD1C3A}</a:tableStyleId>
              </a:tblPr>
              <a:tblGrid>
                <a:gridCol w="1211728"/>
                <a:gridCol w="1211728"/>
                <a:gridCol w="1328902"/>
                <a:gridCol w="2290774"/>
                <a:gridCol w="965143"/>
              </a:tblGrid>
              <a:tr h="270196">
                <a:tc gridSpan="5">
                  <a:txBody>
                    <a:bodyPr/>
                    <a:lstStyle/>
                    <a:p>
                      <a:pPr algn="ctr"/>
                      <a:r>
                        <a:rPr lang="en-US" sz="1200" dirty="0" smtClean="0"/>
                        <a:t>Google</a:t>
                      </a:r>
                      <a:r>
                        <a:rPr lang="en-US" sz="1200" baseline="0" dirty="0" smtClean="0"/>
                        <a:t> Safe Browsing</a:t>
                      </a:r>
                      <a:endParaRPr lang="en-US" sz="1200" dirty="0"/>
                    </a:p>
                  </a:txBody>
                  <a:tcPr>
                    <a:solidFill>
                      <a:srgbClr val="929292"/>
                    </a:solidFill>
                  </a:tcPr>
                </a:tc>
                <a:tc hMerge="1">
                  <a:txBody>
                    <a:bodyPr/>
                    <a:lstStyle/>
                    <a:p>
                      <a:endParaRPr lang="en-US"/>
                    </a:p>
                  </a:txBody>
                  <a:tcPr/>
                </a:tc>
                <a:tc hMerge="1">
                  <a:txBody>
                    <a:bodyPr/>
                    <a:lstStyle/>
                    <a:p>
                      <a:pPr algn="ctr"/>
                      <a:endParaRPr lang="en-US" sz="1200" dirty="0"/>
                    </a:p>
                  </a:txBody>
                  <a:tcPr/>
                </a:tc>
                <a:tc hMerge="1">
                  <a:txBody>
                    <a:bodyPr/>
                    <a:lstStyle/>
                    <a:p>
                      <a:pPr algn="ctr"/>
                      <a:endParaRPr lang="en-US" sz="1200" dirty="0"/>
                    </a:p>
                  </a:txBody>
                  <a:tcPr/>
                </a:tc>
                <a:tc hMerge="1">
                  <a:txBody>
                    <a:bodyPr/>
                    <a:lstStyle/>
                    <a:p>
                      <a:pPr algn="ctr"/>
                      <a:endParaRPr lang="en-US" sz="1200" dirty="0"/>
                    </a:p>
                  </a:txBody>
                  <a:tcPr/>
                </a:tc>
              </a:tr>
              <a:tr h="432116">
                <a:tc>
                  <a:txBody>
                    <a:bodyPr/>
                    <a:lstStyle/>
                    <a:p>
                      <a:pPr algn="ctr"/>
                      <a:r>
                        <a:rPr lang="en-US" sz="1200" dirty="0" smtClean="0"/>
                        <a:t>Google</a:t>
                      </a:r>
                      <a:r>
                        <a:rPr lang="en-US" sz="1200" baseline="0" dirty="0" smtClean="0"/>
                        <a:t> </a:t>
                      </a:r>
                    </a:p>
                    <a:p>
                      <a:pPr algn="ctr"/>
                      <a:r>
                        <a:rPr lang="en-US" sz="1200" baseline="0" dirty="0" smtClean="0"/>
                        <a:t>Rank</a:t>
                      </a:r>
                      <a:endParaRPr lang="en-US" sz="1200" dirty="0"/>
                    </a:p>
                  </a:txBody>
                  <a:tcPr/>
                </a:tc>
                <a:tc>
                  <a:txBody>
                    <a:bodyPr/>
                    <a:lstStyle/>
                    <a:p>
                      <a:pPr algn="ctr"/>
                      <a:r>
                        <a:rPr lang="en-US" sz="1200" dirty="0" smtClean="0"/>
                        <a:t>FIRE</a:t>
                      </a:r>
                    </a:p>
                    <a:p>
                      <a:pPr algn="ctr"/>
                      <a:r>
                        <a:rPr lang="en-US" sz="1200" dirty="0" smtClean="0"/>
                        <a:t>Rank</a:t>
                      </a:r>
                    </a:p>
                  </a:txBody>
                  <a:tcPr/>
                </a:tc>
                <a:tc>
                  <a:txBody>
                    <a:bodyPr/>
                    <a:lstStyle/>
                    <a:p>
                      <a:pPr algn="ctr"/>
                      <a:r>
                        <a:rPr lang="en-US" sz="1200" dirty="0" smtClean="0"/>
                        <a:t>ASN</a:t>
                      </a:r>
                      <a:endParaRPr lang="en-US" sz="1200" dirty="0"/>
                    </a:p>
                  </a:txBody>
                  <a:tcPr/>
                </a:tc>
                <a:tc>
                  <a:txBody>
                    <a:bodyPr/>
                    <a:lstStyle/>
                    <a:p>
                      <a:pPr algn="ctr"/>
                      <a:r>
                        <a:rPr lang="en-US" sz="1200" dirty="0" smtClean="0"/>
                        <a:t>Name</a:t>
                      </a:r>
                      <a:endParaRPr lang="en-US" sz="1200" dirty="0"/>
                    </a:p>
                  </a:txBody>
                  <a:tcPr/>
                </a:tc>
                <a:tc>
                  <a:txBody>
                    <a:bodyPr/>
                    <a:lstStyle/>
                    <a:p>
                      <a:pPr algn="ctr"/>
                      <a:r>
                        <a:rPr lang="en-US" sz="1200" dirty="0" smtClean="0"/>
                        <a:t>Large</a:t>
                      </a:r>
                    </a:p>
                    <a:p>
                      <a:pPr algn="ctr"/>
                      <a:r>
                        <a:rPr lang="en-US" sz="1200" dirty="0" smtClean="0"/>
                        <a:t>Network</a:t>
                      </a:r>
                    </a:p>
                  </a:txBody>
                  <a:tcPr/>
                </a:tc>
              </a:tr>
              <a:tr h="337438">
                <a:tc>
                  <a:txBody>
                    <a:bodyPr/>
                    <a:lstStyle/>
                    <a:p>
                      <a:pPr algn="ctr"/>
                      <a:r>
                        <a:rPr lang="en-US" sz="1200" dirty="0" smtClean="0"/>
                        <a:t>1</a:t>
                      </a:r>
                      <a:endParaRPr lang="en-US" sz="1200" dirty="0"/>
                    </a:p>
                  </a:txBody>
                  <a:tcPr/>
                </a:tc>
                <a:tc>
                  <a:txBody>
                    <a:bodyPr/>
                    <a:lstStyle/>
                    <a:p>
                      <a:pPr algn="ctr"/>
                      <a:r>
                        <a:rPr lang="en-US" sz="1200" dirty="0" smtClean="0"/>
                        <a:t>17</a:t>
                      </a:r>
                      <a:endParaRPr lang="en-US" sz="1200" dirty="0"/>
                    </a:p>
                  </a:txBody>
                  <a:tcPr/>
                </a:tc>
                <a:tc>
                  <a:txBody>
                    <a:bodyPr/>
                    <a:lstStyle/>
                    <a:p>
                      <a:pPr algn="ctr"/>
                      <a:r>
                        <a:rPr kumimoji="0" lang="en-US" sz="1200" kern="1200" baseline="0" dirty="0" smtClean="0">
                          <a:solidFill>
                            <a:schemeClr val="dk1"/>
                          </a:solidFill>
                          <a:latin typeface="+mn-lt"/>
                          <a:ea typeface="+mn-ea"/>
                          <a:cs typeface="+mn-cs"/>
                        </a:rPr>
                        <a:t>4134</a:t>
                      </a:r>
                      <a:endParaRPr lang="en-US" sz="1200" dirty="0"/>
                    </a:p>
                  </a:txBody>
                  <a:tcPr/>
                </a:tc>
                <a:tc>
                  <a:txBody>
                    <a:bodyPr/>
                    <a:lstStyle/>
                    <a:p>
                      <a:pPr algn="ctr"/>
                      <a:r>
                        <a:rPr kumimoji="0" lang="en-US" sz="1200" kern="1200" baseline="0" dirty="0" err="1" smtClean="0">
                          <a:solidFill>
                            <a:schemeClr val="dk1"/>
                          </a:solidFill>
                          <a:latin typeface="+mn-lt"/>
                          <a:ea typeface="+mn-ea"/>
                          <a:cs typeface="+mn-cs"/>
                        </a:rPr>
                        <a:t>Chinanet</a:t>
                      </a:r>
                      <a:r>
                        <a:rPr kumimoji="0" lang="en-US" sz="1200" kern="1200" baseline="0" dirty="0" smtClean="0">
                          <a:solidFill>
                            <a:schemeClr val="dk1"/>
                          </a:solidFill>
                          <a:latin typeface="+mn-lt"/>
                          <a:ea typeface="+mn-ea"/>
                          <a:cs typeface="+mn-cs"/>
                        </a:rPr>
                        <a:t> Backbone No.31</a:t>
                      </a:r>
                      <a:endParaRPr lang="en-US" sz="1200" dirty="0"/>
                    </a:p>
                  </a:txBody>
                  <a:tcPr/>
                </a:tc>
                <a:tc>
                  <a:txBody>
                    <a:bodyPr/>
                    <a:lstStyle/>
                    <a:p>
                      <a:pPr algn="ctr"/>
                      <a:endParaRPr lang="en-US" sz="1200" dirty="0"/>
                    </a:p>
                  </a:txBody>
                  <a:tcPr/>
                </a:tc>
              </a:tr>
              <a:tr h="337438">
                <a:tc>
                  <a:txBody>
                    <a:bodyPr/>
                    <a:lstStyle/>
                    <a:p>
                      <a:pPr algn="ctr"/>
                      <a:r>
                        <a:rPr lang="en-US" sz="1200" dirty="0" smtClean="0"/>
                        <a:t>2</a:t>
                      </a:r>
                      <a:endParaRPr lang="en-US" sz="1200" dirty="0"/>
                    </a:p>
                  </a:txBody>
                  <a:tcPr/>
                </a:tc>
                <a:tc>
                  <a:txBody>
                    <a:bodyPr/>
                    <a:lstStyle/>
                    <a:p>
                      <a:pPr algn="ctr"/>
                      <a:r>
                        <a:rPr lang="en-US" sz="1200" dirty="0" smtClean="0"/>
                        <a:t>13</a:t>
                      </a:r>
                      <a:endParaRPr lang="en-US" sz="1200" dirty="0"/>
                    </a:p>
                  </a:txBody>
                  <a:tcPr/>
                </a:tc>
                <a:tc>
                  <a:txBody>
                    <a:bodyPr/>
                    <a:lstStyle/>
                    <a:p>
                      <a:pPr algn="ctr"/>
                      <a:r>
                        <a:rPr kumimoji="0" lang="en-US" sz="1200" kern="1200" baseline="0" dirty="0" smtClean="0">
                          <a:solidFill>
                            <a:schemeClr val="dk1"/>
                          </a:solidFill>
                          <a:latin typeface="+mn-lt"/>
                          <a:ea typeface="+mn-ea"/>
                          <a:cs typeface="+mn-cs"/>
                        </a:rPr>
                        <a:t>21844</a:t>
                      </a:r>
                      <a:endParaRPr lang="en-US" sz="1200" dirty="0"/>
                    </a:p>
                  </a:txBody>
                  <a:tcPr/>
                </a:tc>
                <a:tc>
                  <a:txBody>
                    <a:bodyPr/>
                    <a:lstStyle/>
                    <a:p>
                      <a:pPr algn="ctr"/>
                      <a:r>
                        <a:rPr kumimoji="0" lang="en-US" sz="1200" kern="1200" baseline="0" dirty="0" err="1" smtClean="0">
                          <a:solidFill>
                            <a:schemeClr val="dk1"/>
                          </a:solidFill>
                          <a:latin typeface="+mn-lt"/>
                          <a:ea typeface="+mn-ea"/>
                          <a:cs typeface="+mn-cs"/>
                        </a:rPr>
                        <a:t>ThePlanet</a:t>
                      </a:r>
                      <a:endParaRPr lang="en-US" sz="1200" dirty="0"/>
                    </a:p>
                  </a:txBody>
                  <a:tcPr/>
                </a:tc>
                <a:tc>
                  <a:txBody>
                    <a:bodyPr/>
                    <a:lstStyle/>
                    <a:p>
                      <a:pPr algn="ctr"/>
                      <a:endParaRPr lang="en-US" sz="1200" dirty="0"/>
                    </a:p>
                  </a:txBody>
                  <a:tcPr/>
                </a:tc>
              </a:tr>
              <a:tr h="337438">
                <a:tc>
                  <a:txBody>
                    <a:bodyPr/>
                    <a:lstStyle/>
                    <a:p>
                      <a:pPr algn="ctr"/>
                      <a:r>
                        <a:rPr lang="en-US" sz="1200" dirty="0" smtClean="0"/>
                        <a:t>3</a:t>
                      </a:r>
                      <a:endParaRPr lang="en-US" sz="1200" dirty="0"/>
                    </a:p>
                  </a:txBody>
                  <a:tcPr/>
                </a:tc>
                <a:tc>
                  <a:txBody>
                    <a:bodyPr/>
                    <a:lstStyle/>
                    <a:p>
                      <a:pPr algn="ctr"/>
                      <a:r>
                        <a:rPr lang="en-US" sz="1200" dirty="0" smtClean="0"/>
                        <a:t>90</a:t>
                      </a:r>
                      <a:endParaRPr lang="en-US" sz="1200" dirty="0"/>
                    </a:p>
                  </a:txBody>
                  <a:tcPr/>
                </a:tc>
                <a:tc>
                  <a:txBody>
                    <a:bodyPr/>
                    <a:lstStyle/>
                    <a:p>
                      <a:pPr algn="ctr"/>
                      <a:r>
                        <a:rPr kumimoji="0" lang="en-US" sz="1200" kern="1200" baseline="0" dirty="0" smtClean="0">
                          <a:solidFill>
                            <a:schemeClr val="dk1"/>
                          </a:solidFill>
                          <a:latin typeface="+mn-lt"/>
                          <a:ea typeface="+mn-ea"/>
                          <a:cs typeface="+mn-cs"/>
                        </a:rPr>
                        <a:t>4837</a:t>
                      </a:r>
                      <a:endParaRPr lang="en-US" sz="1200" dirty="0"/>
                    </a:p>
                  </a:txBody>
                  <a:tcPr/>
                </a:tc>
                <a:tc>
                  <a:txBody>
                    <a:bodyPr/>
                    <a:lstStyle/>
                    <a:p>
                      <a:pPr algn="ctr"/>
                      <a:r>
                        <a:rPr kumimoji="0" lang="en-US" sz="1200" kern="1200" baseline="0" dirty="0" smtClean="0">
                          <a:solidFill>
                            <a:schemeClr val="dk1"/>
                          </a:solidFill>
                          <a:latin typeface="+mn-lt"/>
                          <a:ea typeface="+mn-ea"/>
                          <a:cs typeface="+mn-cs"/>
                        </a:rPr>
                        <a:t>China169 Backbone</a:t>
                      </a:r>
                      <a:endParaRPr lang="en-US" sz="1200" dirty="0"/>
                    </a:p>
                  </a:txBody>
                  <a:tcPr/>
                </a:tc>
                <a:tc>
                  <a:txBody>
                    <a:bodyPr/>
                    <a:lstStyle/>
                    <a:p>
                      <a:pPr algn="ctr"/>
                      <a:endParaRPr lang="en-US" sz="1200" dirty="0"/>
                    </a:p>
                  </a:txBody>
                  <a:tcPr/>
                </a:tc>
              </a:tr>
              <a:tr h="337438">
                <a:tc>
                  <a:txBody>
                    <a:bodyPr/>
                    <a:lstStyle/>
                    <a:p>
                      <a:pPr algn="ctr"/>
                      <a:r>
                        <a:rPr lang="en-US" sz="1200" dirty="0" smtClean="0"/>
                        <a:t>4</a:t>
                      </a:r>
                      <a:endParaRPr lang="en-US" sz="1200" dirty="0"/>
                    </a:p>
                  </a:txBody>
                  <a:tcPr/>
                </a:tc>
                <a:tc>
                  <a:txBody>
                    <a:bodyPr/>
                    <a:lstStyle/>
                    <a:p>
                      <a:pPr algn="ctr"/>
                      <a:r>
                        <a:rPr lang="en-US" sz="1200" dirty="0" smtClean="0"/>
                        <a:t>30</a:t>
                      </a:r>
                      <a:endParaRPr lang="en-US" sz="1200" dirty="0"/>
                    </a:p>
                  </a:txBody>
                  <a:tcPr/>
                </a:tc>
                <a:tc>
                  <a:txBody>
                    <a:bodyPr/>
                    <a:lstStyle/>
                    <a:p>
                      <a:pPr algn="ctr"/>
                      <a:r>
                        <a:rPr kumimoji="0" lang="en-US" sz="1200" kern="1200" baseline="0" dirty="0" smtClean="0">
                          <a:solidFill>
                            <a:schemeClr val="dk1"/>
                          </a:solidFill>
                          <a:latin typeface="+mn-lt"/>
                          <a:ea typeface="+mn-ea"/>
                          <a:cs typeface="+mn-cs"/>
                        </a:rPr>
                        <a:t>36351</a:t>
                      </a:r>
                      <a:endParaRPr lang="en-US" sz="1200" dirty="0"/>
                    </a:p>
                  </a:txBody>
                  <a:tcPr/>
                </a:tc>
                <a:tc>
                  <a:txBody>
                    <a:bodyPr/>
                    <a:lstStyle/>
                    <a:p>
                      <a:pPr algn="ctr"/>
                      <a:r>
                        <a:rPr kumimoji="0" lang="en-US" sz="1200" kern="1200" baseline="0" dirty="0" err="1" smtClean="0">
                          <a:solidFill>
                            <a:schemeClr val="dk1"/>
                          </a:solidFill>
                          <a:latin typeface="+mn-lt"/>
                          <a:ea typeface="+mn-ea"/>
                          <a:cs typeface="+mn-cs"/>
                        </a:rPr>
                        <a:t>SoftLayer</a:t>
                      </a:r>
                      <a:r>
                        <a:rPr kumimoji="0" lang="en-US" sz="1200" kern="1200" baseline="0" dirty="0" smtClean="0">
                          <a:solidFill>
                            <a:schemeClr val="dk1"/>
                          </a:solidFill>
                          <a:latin typeface="+mn-lt"/>
                          <a:ea typeface="+mn-ea"/>
                          <a:cs typeface="+mn-cs"/>
                        </a:rPr>
                        <a:t> Technologies</a:t>
                      </a:r>
                      <a:endParaRPr lang="en-US" sz="1200" dirty="0"/>
                    </a:p>
                  </a:txBody>
                  <a:tcPr/>
                </a:tc>
                <a:tc>
                  <a:txBody>
                    <a:bodyPr/>
                    <a:lstStyle/>
                    <a:p>
                      <a:pPr algn="ctr"/>
                      <a:endParaRPr lang="en-US" sz="1200" dirty="0"/>
                    </a:p>
                  </a:txBody>
                  <a:tcPr/>
                </a:tc>
              </a:tr>
              <a:tr h="337438">
                <a:tc>
                  <a:txBody>
                    <a:bodyPr/>
                    <a:lstStyle/>
                    <a:p>
                      <a:pPr algn="ctr"/>
                      <a:r>
                        <a:rPr lang="en-US" sz="1200" dirty="0" smtClean="0"/>
                        <a:t>5</a:t>
                      </a:r>
                      <a:endParaRPr lang="en-US" sz="1200" dirty="0"/>
                    </a:p>
                  </a:txBody>
                  <a:tcPr/>
                </a:tc>
                <a:tc>
                  <a:txBody>
                    <a:bodyPr/>
                    <a:lstStyle/>
                    <a:p>
                      <a:pPr algn="ctr"/>
                      <a:r>
                        <a:rPr lang="en-US" sz="1200" dirty="0" smtClean="0"/>
                        <a:t>15</a:t>
                      </a:r>
                      <a:endParaRPr lang="en-US" sz="1200" dirty="0"/>
                    </a:p>
                  </a:txBody>
                  <a:tcPr/>
                </a:tc>
                <a:tc>
                  <a:txBody>
                    <a:bodyPr/>
                    <a:lstStyle/>
                    <a:p>
                      <a:pPr algn="ctr"/>
                      <a:r>
                        <a:rPr kumimoji="0" lang="en-US" sz="1200" kern="1200" baseline="0" dirty="0" smtClean="0">
                          <a:solidFill>
                            <a:schemeClr val="dk1"/>
                          </a:solidFill>
                          <a:latin typeface="+mn-lt"/>
                          <a:ea typeface="+mn-ea"/>
                          <a:cs typeface="+mn-cs"/>
                        </a:rPr>
                        <a:t>26496</a:t>
                      </a:r>
                      <a:endParaRPr lang="en-US" sz="1200" dirty="0"/>
                    </a:p>
                  </a:txBody>
                  <a:tcPr/>
                </a:tc>
                <a:tc>
                  <a:txBody>
                    <a:bodyPr/>
                    <a:lstStyle/>
                    <a:p>
                      <a:pPr algn="ctr"/>
                      <a:r>
                        <a:rPr kumimoji="0" lang="en-US" sz="1200" kern="1200" baseline="0" dirty="0" err="1" smtClean="0">
                          <a:solidFill>
                            <a:schemeClr val="dk1"/>
                          </a:solidFill>
                          <a:latin typeface="+mn-lt"/>
                          <a:ea typeface="+mn-ea"/>
                          <a:cs typeface="+mn-cs"/>
                        </a:rPr>
                        <a:t>GoDaddy</a:t>
                      </a:r>
                      <a:endParaRPr lang="en-US" sz="1200" dirty="0"/>
                    </a:p>
                  </a:txBody>
                  <a:tcPr/>
                </a:tc>
                <a:tc>
                  <a:txBody>
                    <a:bodyPr/>
                    <a:lstStyle/>
                    <a:p>
                      <a:pPr algn="ctr"/>
                      <a:endParaRPr lang="en-US" sz="1200" dirty="0"/>
                    </a:p>
                  </a:txBody>
                  <a:tcPr/>
                </a:tc>
              </a:tr>
              <a:tr h="337438">
                <a:tc>
                  <a:txBody>
                    <a:bodyPr/>
                    <a:lstStyle/>
                    <a:p>
                      <a:pPr algn="ctr"/>
                      <a:r>
                        <a:rPr lang="en-US" sz="1200" dirty="0" smtClean="0"/>
                        <a:t>6</a:t>
                      </a:r>
                      <a:endParaRPr lang="en-US" sz="1200" dirty="0"/>
                    </a:p>
                  </a:txBody>
                  <a:tcPr/>
                </a:tc>
                <a:tc>
                  <a:txBody>
                    <a:bodyPr/>
                    <a:lstStyle/>
                    <a:p>
                      <a:pPr algn="ctr"/>
                      <a:r>
                        <a:rPr lang="en-US" sz="1200" dirty="0" smtClean="0"/>
                        <a:t>23</a:t>
                      </a:r>
                      <a:endParaRPr lang="en-US" sz="1200" dirty="0"/>
                    </a:p>
                  </a:txBody>
                  <a:tcPr/>
                </a:tc>
                <a:tc>
                  <a:txBody>
                    <a:bodyPr/>
                    <a:lstStyle/>
                    <a:p>
                      <a:pPr algn="ctr"/>
                      <a:r>
                        <a:rPr kumimoji="0" lang="en-US" sz="1200" kern="1200" baseline="0" dirty="0" smtClean="0">
                          <a:solidFill>
                            <a:schemeClr val="dk1"/>
                          </a:solidFill>
                          <a:latin typeface="+mn-lt"/>
                          <a:ea typeface="+mn-ea"/>
                          <a:cs typeface="+mn-cs"/>
                        </a:rPr>
                        <a:t>41075</a:t>
                      </a:r>
                      <a:endParaRPr lang="en-US" sz="1200" dirty="0"/>
                    </a:p>
                  </a:txBody>
                  <a:tcPr/>
                </a:tc>
                <a:tc>
                  <a:txBody>
                    <a:bodyPr/>
                    <a:lstStyle/>
                    <a:p>
                      <a:pPr algn="ctr"/>
                      <a:r>
                        <a:rPr kumimoji="0" lang="en-US" sz="1200" kern="1200" baseline="0" dirty="0" smtClean="0">
                          <a:solidFill>
                            <a:schemeClr val="dk1"/>
                          </a:solidFill>
                          <a:latin typeface="+mn-lt"/>
                          <a:ea typeface="+mn-ea"/>
                          <a:cs typeface="+mn-cs"/>
                        </a:rPr>
                        <a:t>ATW Internet </a:t>
                      </a:r>
                      <a:r>
                        <a:rPr kumimoji="0" lang="en-US" sz="1200" kern="1200" baseline="0" dirty="0" err="1" smtClean="0">
                          <a:solidFill>
                            <a:schemeClr val="dk1"/>
                          </a:solidFill>
                          <a:latin typeface="+mn-lt"/>
                          <a:ea typeface="+mn-ea"/>
                          <a:cs typeface="+mn-cs"/>
                        </a:rPr>
                        <a:t>Kft</a:t>
                      </a:r>
                      <a:r>
                        <a:rPr kumimoji="0" lang="en-US" sz="1200" kern="1200" baseline="0" dirty="0" smtClean="0">
                          <a:solidFill>
                            <a:schemeClr val="dk1"/>
                          </a:solidFill>
                          <a:latin typeface="+mn-lt"/>
                          <a:ea typeface="+mn-ea"/>
                          <a:cs typeface="+mn-cs"/>
                        </a:rPr>
                        <a:t>.</a:t>
                      </a:r>
                      <a:endParaRPr lang="en-US" sz="1200" dirty="0"/>
                    </a:p>
                  </a:txBody>
                  <a:tcPr/>
                </a:tc>
                <a:tc>
                  <a:txBody>
                    <a:bodyPr/>
                    <a:lstStyle/>
                    <a:p>
                      <a:pPr algn="ctr"/>
                      <a:endParaRPr lang="en-US" sz="1200" dirty="0"/>
                    </a:p>
                  </a:txBody>
                  <a:tcPr/>
                </a:tc>
              </a:tr>
              <a:tr h="337438">
                <a:tc>
                  <a:txBody>
                    <a:bodyPr/>
                    <a:lstStyle/>
                    <a:p>
                      <a:pPr algn="ctr"/>
                      <a:r>
                        <a:rPr lang="en-US" sz="1200" dirty="0" smtClean="0"/>
                        <a:t>7</a:t>
                      </a:r>
                      <a:endParaRPr lang="en-US" sz="1200" dirty="0"/>
                    </a:p>
                  </a:txBody>
                  <a:tcPr/>
                </a:tc>
                <a:tc>
                  <a:txBody>
                    <a:bodyPr/>
                    <a:lstStyle/>
                    <a:p>
                      <a:pPr algn="ctr"/>
                      <a:r>
                        <a:rPr lang="en-US" sz="1200" dirty="0" smtClean="0"/>
                        <a:t>89</a:t>
                      </a:r>
                      <a:endParaRPr lang="en-US" sz="1200" dirty="0"/>
                    </a:p>
                  </a:txBody>
                  <a:tcPr/>
                </a:tc>
                <a:tc>
                  <a:txBody>
                    <a:bodyPr/>
                    <a:lstStyle/>
                    <a:p>
                      <a:pPr algn="ctr"/>
                      <a:r>
                        <a:rPr kumimoji="0" lang="en-US" sz="1200" kern="1200" baseline="0" dirty="0" smtClean="0">
                          <a:solidFill>
                            <a:schemeClr val="dk1"/>
                          </a:solidFill>
                          <a:latin typeface="+mn-lt"/>
                          <a:ea typeface="+mn-ea"/>
                          <a:cs typeface="+mn-cs"/>
                        </a:rPr>
                        <a:t>4812</a:t>
                      </a:r>
                      <a:endParaRPr lang="en-US" sz="1200" dirty="0"/>
                    </a:p>
                  </a:txBody>
                  <a:tcPr/>
                </a:tc>
                <a:tc>
                  <a:txBody>
                    <a:bodyPr/>
                    <a:lstStyle/>
                    <a:p>
                      <a:pPr algn="ctr"/>
                      <a:r>
                        <a:rPr kumimoji="0" lang="en-US" sz="1200" kern="1200" baseline="0" dirty="0" err="1" smtClean="0">
                          <a:solidFill>
                            <a:schemeClr val="dk1"/>
                          </a:solidFill>
                          <a:latin typeface="+mn-lt"/>
                          <a:ea typeface="+mn-ea"/>
                          <a:cs typeface="+mn-cs"/>
                        </a:rPr>
                        <a:t>Chinanet</a:t>
                      </a:r>
                      <a:r>
                        <a:rPr kumimoji="0" lang="en-US" sz="1200" kern="1200" baseline="0" dirty="0" smtClean="0">
                          <a:solidFill>
                            <a:schemeClr val="dk1"/>
                          </a:solidFill>
                          <a:latin typeface="+mn-lt"/>
                          <a:ea typeface="+mn-ea"/>
                          <a:cs typeface="+mn-cs"/>
                        </a:rPr>
                        <a:t>-SH-AP Telecom</a:t>
                      </a:r>
                      <a:endParaRPr lang="en-US" sz="1200" dirty="0"/>
                    </a:p>
                  </a:txBody>
                  <a:tcPr/>
                </a:tc>
                <a:tc>
                  <a:txBody>
                    <a:bodyPr/>
                    <a:lstStyle/>
                    <a:p>
                      <a:pPr algn="ctr"/>
                      <a:endParaRPr lang="en-US" sz="1200" dirty="0"/>
                    </a:p>
                  </a:txBody>
                  <a:tcPr/>
                </a:tc>
              </a:tr>
              <a:tr h="337438">
                <a:tc>
                  <a:txBody>
                    <a:bodyPr/>
                    <a:lstStyle/>
                    <a:p>
                      <a:pPr algn="ctr"/>
                      <a:r>
                        <a:rPr lang="en-US" sz="1200" dirty="0" smtClean="0"/>
                        <a:t>8</a:t>
                      </a:r>
                      <a:endParaRPr lang="en-US" sz="1200" dirty="0"/>
                    </a:p>
                  </a:txBody>
                  <a:tcPr/>
                </a:tc>
                <a:tc>
                  <a:txBody>
                    <a:bodyPr/>
                    <a:lstStyle/>
                    <a:p>
                      <a:pPr algn="ctr"/>
                      <a:r>
                        <a:rPr lang="en-US" sz="1200" dirty="0" smtClean="0"/>
                        <a:t>12</a:t>
                      </a:r>
                      <a:endParaRPr lang="en-US" sz="1200" dirty="0"/>
                    </a:p>
                  </a:txBody>
                  <a:tcPr/>
                </a:tc>
                <a:tc>
                  <a:txBody>
                    <a:bodyPr/>
                    <a:lstStyle/>
                    <a:p>
                      <a:pPr algn="ctr"/>
                      <a:r>
                        <a:rPr kumimoji="0" lang="en-US" sz="1200" kern="1200" baseline="0" dirty="0" smtClean="0">
                          <a:solidFill>
                            <a:schemeClr val="dk1"/>
                          </a:solidFill>
                          <a:latin typeface="+mn-lt"/>
                          <a:ea typeface="+mn-ea"/>
                          <a:cs typeface="+mn-cs"/>
                        </a:rPr>
                        <a:t>10929</a:t>
                      </a:r>
                      <a:endParaRPr lang="en-US" sz="1200" dirty="0"/>
                    </a:p>
                  </a:txBody>
                  <a:tcPr/>
                </a:tc>
                <a:tc>
                  <a:txBody>
                    <a:bodyPr/>
                    <a:lstStyle/>
                    <a:p>
                      <a:pPr algn="ctr"/>
                      <a:r>
                        <a:rPr kumimoji="0" lang="en-US" sz="1200" kern="1200" baseline="0" dirty="0" err="1" smtClean="0">
                          <a:solidFill>
                            <a:schemeClr val="dk1"/>
                          </a:solidFill>
                          <a:latin typeface="+mn-lt"/>
                          <a:ea typeface="+mn-ea"/>
                          <a:cs typeface="+mn-cs"/>
                        </a:rPr>
                        <a:t>Netelligent</a:t>
                      </a:r>
                      <a:r>
                        <a:rPr kumimoji="0" lang="en-US" sz="1200" kern="1200" baseline="0" dirty="0" smtClean="0">
                          <a:solidFill>
                            <a:schemeClr val="dk1"/>
                          </a:solidFill>
                          <a:latin typeface="+mn-lt"/>
                          <a:ea typeface="+mn-ea"/>
                          <a:cs typeface="+mn-cs"/>
                        </a:rPr>
                        <a:t> Hosting</a:t>
                      </a:r>
                      <a:endParaRPr lang="en-US" sz="1200" dirty="0"/>
                    </a:p>
                  </a:txBody>
                  <a:tcPr/>
                </a:tc>
                <a:tc>
                  <a:txBody>
                    <a:bodyPr/>
                    <a:lstStyle/>
                    <a:p>
                      <a:pPr algn="ctr"/>
                      <a:endParaRPr lang="en-US" sz="1200" dirty="0"/>
                    </a:p>
                  </a:txBody>
                  <a:tcPr/>
                </a:tc>
              </a:tr>
              <a:tr h="337438">
                <a:tc>
                  <a:txBody>
                    <a:bodyPr/>
                    <a:lstStyle/>
                    <a:p>
                      <a:pPr algn="ctr"/>
                      <a:r>
                        <a:rPr lang="en-US" sz="1200" dirty="0" smtClean="0"/>
                        <a:t>9</a:t>
                      </a:r>
                      <a:endParaRPr lang="en-US" sz="1200" dirty="0"/>
                    </a:p>
                  </a:txBody>
                  <a:tcPr/>
                </a:tc>
                <a:tc>
                  <a:txBody>
                    <a:bodyPr/>
                    <a:lstStyle/>
                    <a:p>
                      <a:pPr algn="ctr"/>
                      <a:r>
                        <a:rPr lang="en-US" sz="1200" dirty="0" smtClean="0"/>
                        <a:t>11</a:t>
                      </a:r>
                      <a:endParaRPr lang="en-US" sz="1200" dirty="0"/>
                    </a:p>
                  </a:txBody>
                  <a:tcPr/>
                </a:tc>
                <a:tc>
                  <a:txBody>
                    <a:bodyPr/>
                    <a:lstStyle/>
                    <a:p>
                      <a:pPr algn="ctr"/>
                      <a:r>
                        <a:rPr kumimoji="0" lang="en-US" sz="1200" kern="1200" baseline="0" dirty="0" smtClean="0">
                          <a:solidFill>
                            <a:schemeClr val="dk1"/>
                          </a:solidFill>
                          <a:latin typeface="+mn-lt"/>
                          <a:ea typeface="+mn-ea"/>
                          <a:cs typeface="+mn-cs"/>
                        </a:rPr>
                        <a:t>28753</a:t>
                      </a:r>
                      <a:endParaRPr lang="en-US" sz="1200" dirty="0"/>
                    </a:p>
                  </a:txBody>
                  <a:tcPr/>
                </a:tc>
                <a:tc>
                  <a:txBody>
                    <a:bodyPr/>
                    <a:lstStyle/>
                    <a:p>
                      <a:pPr algn="ctr"/>
                      <a:r>
                        <a:rPr kumimoji="0" lang="en-US" sz="1200" kern="1200" baseline="0" dirty="0" err="1" smtClean="0">
                          <a:solidFill>
                            <a:schemeClr val="dk1"/>
                          </a:solidFill>
                          <a:latin typeface="+mn-lt"/>
                          <a:ea typeface="+mn-ea"/>
                          <a:cs typeface="+mn-cs"/>
                        </a:rPr>
                        <a:t>Netdirect</a:t>
                      </a:r>
                      <a:endParaRPr lang="en-US" sz="1200" dirty="0"/>
                    </a:p>
                  </a:txBody>
                  <a:tcPr/>
                </a:tc>
                <a:tc>
                  <a:txBody>
                    <a:bodyPr/>
                    <a:lstStyle/>
                    <a:p>
                      <a:pPr algn="ctr"/>
                      <a:endParaRPr lang="en-US" sz="1200" dirty="0"/>
                    </a:p>
                  </a:txBody>
                  <a:tcPr/>
                </a:tc>
              </a:tr>
              <a:tr h="337438">
                <a:tc>
                  <a:txBody>
                    <a:bodyPr/>
                    <a:lstStyle/>
                    <a:p>
                      <a:pPr algn="ctr"/>
                      <a:r>
                        <a:rPr lang="en-US" sz="1200" dirty="0" smtClean="0"/>
                        <a:t>10</a:t>
                      </a:r>
                      <a:endParaRPr lang="en-US" sz="1200" dirty="0"/>
                    </a:p>
                  </a:txBody>
                  <a:tcPr/>
                </a:tc>
                <a:tc>
                  <a:txBody>
                    <a:bodyPr/>
                    <a:lstStyle/>
                    <a:p>
                      <a:pPr algn="ctr"/>
                      <a:r>
                        <a:rPr lang="en-US" sz="1200" dirty="0" smtClean="0"/>
                        <a:t>-</a:t>
                      </a:r>
                      <a:endParaRPr lang="en-US" sz="1200" dirty="0"/>
                    </a:p>
                  </a:txBody>
                  <a:tcPr/>
                </a:tc>
                <a:tc>
                  <a:txBody>
                    <a:bodyPr/>
                    <a:lstStyle/>
                    <a:p>
                      <a:pPr algn="ctr"/>
                      <a:r>
                        <a:rPr kumimoji="0" lang="en-US" sz="1200" kern="1200" baseline="0" dirty="0" smtClean="0">
                          <a:solidFill>
                            <a:schemeClr val="dk1"/>
                          </a:solidFill>
                          <a:latin typeface="+mn-lt"/>
                          <a:ea typeface="+mn-ea"/>
                          <a:cs typeface="+mn-cs"/>
                        </a:rPr>
                        <a:t>8560</a:t>
                      </a:r>
                      <a:endParaRPr lang="en-US" sz="1200" dirty="0"/>
                    </a:p>
                  </a:txBody>
                  <a:tcPr/>
                </a:tc>
                <a:tc>
                  <a:txBody>
                    <a:bodyPr/>
                    <a:lstStyle/>
                    <a:p>
                      <a:pPr algn="ctr"/>
                      <a:r>
                        <a:rPr kumimoji="0" lang="en-US" sz="1200" kern="1200" baseline="0" dirty="0" smtClean="0">
                          <a:solidFill>
                            <a:schemeClr val="dk1"/>
                          </a:solidFill>
                          <a:latin typeface="+mn-lt"/>
                          <a:ea typeface="+mn-ea"/>
                          <a:cs typeface="+mn-cs"/>
                        </a:rPr>
                        <a:t>1&amp;1 Internet AG</a:t>
                      </a:r>
                      <a:endParaRPr lang="en-US" sz="1200" dirty="0"/>
                    </a:p>
                  </a:txBody>
                  <a:tcPr/>
                </a:tc>
                <a:tc>
                  <a:txBody>
                    <a:bodyPr/>
                    <a:lstStyle/>
                    <a:p>
                      <a:pPr algn="ctr"/>
                      <a:endParaRPr lang="en-US" sz="1200" dirty="0"/>
                    </a:p>
                  </a:txBody>
                  <a:tcPr/>
                </a:tc>
              </a:tr>
            </a:tbl>
          </a:graphicData>
        </a:graphic>
      </p:graphicFrame>
      <p:pic>
        <p:nvPicPr>
          <p:cNvPr id="5" name="Picture 2" descr="C:\Users\Brett\AppData\Local\Microsoft\Windows\Temporary Internet Files\Content.IE5\X5LUE2NW\MCj04347130000[1].wmf"/>
          <p:cNvPicPr>
            <a:picLocks noChangeAspect="1" noChangeArrowheads="1"/>
          </p:cNvPicPr>
          <p:nvPr/>
        </p:nvPicPr>
        <p:blipFill>
          <a:blip r:embed="rId2"/>
          <a:srcRect/>
          <a:stretch>
            <a:fillRect/>
          </a:stretch>
        </p:blipFill>
        <p:spPr bwMode="auto">
          <a:xfrm>
            <a:off x="7467600" y="2819400"/>
            <a:ext cx="211255" cy="221436"/>
          </a:xfrm>
          <a:prstGeom prst="rect">
            <a:avLst/>
          </a:prstGeom>
          <a:noFill/>
        </p:spPr>
      </p:pic>
      <p:pic>
        <p:nvPicPr>
          <p:cNvPr id="6" name="Picture 2" descr="C:\Users\Brett\AppData\Local\Microsoft\Windows\Temporary Internet Files\Content.IE5\X5LUE2NW\MCj04347130000[1].wmf"/>
          <p:cNvPicPr>
            <a:picLocks noChangeAspect="1" noChangeArrowheads="1"/>
          </p:cNvPicPr>
          <p:nvPr/>
        </p:nvPicPr>
        <p:blipFill>
          <a:blip r:embed="rId2"/>
          <a:srcRect/>
          <a:stretch>
            <a:fillRect/>
          </a:stretch>
        </p:blipFill>
        <p:spPr bwMode="auto">
          <a:xfrm>
            <a:off x="7467600" y="3505200"/>
            <a:ext cx="211255" cy="221436"/>
          </a:xfrm>
          <a:prstGeom prst="rect">
            <a:avLst/>
          </a:prstGeom>
          <a:noFill/>
        </p:spPr>
      </p:pic>
      <p:pic>
        <p:nvPicPr>
          <p:cNvPr id="7" name="Picture 2" descr="C:\Users\Brett\AppData\Local\Microsoft\Windows\Temporary Internet Files\Content.IE5\X5LUE2NW\MCj04347130000[1].wmf"/>
          <p:cNvPicPr>
            <a:picLocks noChangeAspect="1" noChangeArrowheads="1"/>
          </p:cNvPicPr>
          <p:nvPr/>
        </p:nvPicPr>
        <p:blipFill>
          <a:blip r:embed="rId2"/>
          <a:srcRect/>
          <a:stretch>
            <a:fillRect/>
          </a:stretch>
        </p:blipFill>
        <p:spPr bwMode="auto">
          <a:xfrm>
            <a:off x="7467600" y="5867400"/>
            <a:ext cx="211255" cy="221436"/>
          </a:xfrm>
          <a:prstGeom prst="rect">
            <a:avLst/>
          </a:prstGeom>
          <a:noFill/>
        </p:spPr>
      </p:pic>
      <p:pic>
        <p:nvPicPr>
          <p:cNvPr id="8" name="Picture 2" descr="C:\Users\Brett\AppData\Local\Microsoft\Windows\Temporary Internet Files\Content.IE5\X5LUE2NW\MCj04347130000[1].wmf"/>
          <p:cNvPicPr>
            <a:picLocks noChangeAspect="1" noChangeArrowheads="1"/>
          </p:cNvPicPr>
          <p:nvPr/>
        </p:nvPicPr>
        <p:blipFill>
          <a:blip r:embed="rId2"/>
          <a:srcRect/>
          <a:stretch>
            <a:fillRect/>
          </a:stretch>
        </p:blipFill>
        <p:spPr bwMode="auto">
          <a:xfrm>
            <a:off x="7480453" y="4840521"/>
            <a:ext cx="211255" cy="221436"/>
          </a:xfrm>
          <a:prstGeom prst="rect">
            <a:avLst/>
          </a:prstGeom>
          <a:noFill/>
        </p:spPr>
      </p:pic>
      <p:pic>
        <p:nvPicPr>
          <p:cNvPr id="9" name="Picture 2" descr="C:\Users\Brett\AppData\Local\Microsoft\Windows\Temporary Internet Files\Content.IE5\X5LUE2NW\MCj04347130000[1].wmf"/>
          <p:cNvPicPr>
            <a:picLocks noChangeAspect="1" noChangeArrowheads="1"/>
          </p:cNvPicPr>
          <p:nvPr/>
        </p:nvPicPr>
        <p:blipFill>
          <a:blip r:embed="rId2"/>
          <a:srcRect/>
          <a:stretch>
            <a:fillRect/>
          </a:stretch>
        </p:blipFill>
        <p:spPr bwMode="auto">
          <a:xfrm>
            <a:off x="7467600" y="4191000"/>
            <a:ext cx="211255" cy="221436"/>
          </a:xfrm>
          <a:prstGeom prst="rect">
            <a:avLst/>
          </a:prstGeom>
          <a:noFill/>
        </p:spPr>
      </p:pic>
      <p:sp>
        <p:nvSpPr>
          <p:cNvPr id="10" name="Slide Number Placeholder 1"/>
          <p:cNvSpPr>
            <a:spLocks noGrp="1"/>
          </p:cNvSpPr>
          <p:nvPr>
            <p:ph type="sldNum" sz="quarter" idx="10"/>
          </p:nvPr>
        </p:nvSpPr>
        <p:spPr>
          <a:xfrm>
            <a:off x="8874125" y="6643688"/>
            <a:ext cx="155575" cy="152400"/>
          </a:xfrm>
        </p:spPr>
        <p:txBody>
          <a:bodyPr/>
          <a:lstStyle/>
          <a:p>
            <a:fld id="{36DF442F-4E00-4A43-B019-AD48A14499D5}" type="slidenum">
              <a:rPr lang="en-US" smtClean="0"/>
              <a:pPr/>
              <a:t>41</a:t>
            </a:fld>
            <a:endParaRPr lang="en-US"/>
          </a:p>
        </p:txBody>
      </p:sp>
      <p:sp>
        <p:nvSpPr>
          <p:cNvPr id="11" name="Footer Placeholder 2"/>
          <p:cNvSpPr>
            <a:spLocks noGrp="1"/>
          </p:cNvSpPr>
          <p:nvPr>
            <p:ph type="ftr" sz="quarter" idx="11"/>
          </p:nvPr>
        </p:nvSpPr>
        <p:spPr>
          <a:xfrm>
            <a:off x="5280025" y="6681044"/>
            <a:ext cx="3475038" cy="153888"/>
          </a:xfrm>
          <a:noFill/>
        </p:spPr>
        <p:txBody>
          <a:bodyPr/>
          <a:lstStyle/>
          <a:p>
            <a:r>
              <a:rPr lang="en-US" smtClean="0"/>
              <a:t>BruCON 2010, Brussels, Belgium,  Sep 24, 2010</a:t>
            </a: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 – </a:t>
            </a:r>
            <a:r>
              <a:rPr lang="en-US" dirty="0" err="1" smtClean="0"/>
              <a:t>Atrivo</a:t>
            </a:r>
            <a:r>
              <a:rPr lang="en-US" dirty="0" smtClean="0"/>
              <a:t> </a:t>
            </a:r>
            <a:endParaRPr lang="en-US" dirty="0"/>
          </a:p>
        </p:txBody>
      </p:sp>
      <p:pic>
        <p:nvPicPr>
          <p:cNvPr id="4" name="Content Placeholder 3" descr="intercage.png"/>
          <p:cNvPicPr>
            <a:picLocks noGrp="1" noChangeAspect="1"/>
          </p:cNvPicPr>
          <p:nvPr>
            <p:ph idx="1"/>
          </p:nvPr>
        </p:nvPicPr>
        <p:blipFill>
          <a:blip r:embed="rId2"/>
          <a:srcRect l="-11942" r="-11942"/>
          <a:stretch>
            <a:fillRect/>
          </a:stretch>
        </p:blipFill>
        <p:spPr/>
      </p:pic>
      <p:sp>
        <p:nvSpPr>
          <p:cNvPr id="5" name="Slide Number Placeholder 1"/>
          <p:cNvSpPr>
            <a:spLocks noGrp="1"/>
          </p:cNvSpPr>
          <p:nvPr>
            <p:ph type="sldNum" sz="quarter" idx="10"/>
          </p:nvPr>
        </p:nvSpPr>
        <p:spPr>
          <a:xfrm>
            <a:off x="8874125" y="6643688"/>
            <a:ext cx="155575" cy="152400"/>
          </a:xfrm>
        </p:spPr>
        <p:txBody>
          <a:bodyPr/>
          <a:lstStyle/>
          <a:p>
            <a:fld id="{36DF442F-4E00-4A43-B019-AD48A14499D5}" type="slidenum">
              <a:rPr lang="en-US" smtClean="0"/>
              <a:pPr/>
              <a:t>42</a:t>
            </a:fld>
            <a:endParaRPr lang="en-US"/>
          </a:p>
        </p:txBody>
      </p:sp>
      <p:sp>
        <p:nvSpPr>
          <p:cNvPr id="6" name="Footer Placeholder 2"/>
          <p:cNvSpPr>
            <a:spLocks noGrp="1"/>
          </p:cNvSpPr>
          <p:nvPr>
            <p:ph type="ftr" sz="quarter" idx="11"/>
          </p:nvPr>
        </p:nvSpPr>
        <p:spPr>
          <a:xfrm>
            <a:off x="5280025" y="6681044"/>
            <a:ext cx="3475038" cy="153888"/>
          </a:xfrm>
          <a:noFill/>
        </p:spPr>
        <p:txBody>
          <a:bodyPr/>
          <a:lstStyle/>
          <a:p>
            <a:r>
              <a:rPr lang="en-US" smtClean="0"/>
              <a:t>BruCON 2010, Brussels, Belgium,  Sep 24, 2010</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23925" y="367040"/>
            <a:ext cx="6149975" cy="523220"/>
          </a:xfrm>
        </p:spPr>
        <p:txBody>
          <a:bodyPr/>
          <a:lstStyle/>
          <a:p>
            <a:r>
              <a:rPr lang="en-US" dirty="0" smtClean="0"/>
              <a:t>Case Study – </a:t>
            </a:r>
            <a:r>
              <a:rPr lang="en-US" dirty="0" err="1" smtClean="0"/>
              <a:t>Pushdo</a:t>
            </a:r>
            <a:endParaRPr lang="en-US" dirty="0"/>
          </a:p>
        </p:txBody>
      </p:sp>
      <p:sp>
        <p:nvSpPr>
          <p:cNvPr id="5" name="Slide Number Placeholder 1"/>
          <p:cNvSpPr>
            <a:spLocks noGrp="1"/>
          </p:cNvSpPr>
          <p:nvPr>
            <p:ph type="sldNum" sz="quarter" idx="10"/>
          </p:nvPr>
        </p:nvSpPr>
        <p:spPr>
          <a:xfrm>
            <a:off x="8874125" y="6643688"/>
            <a:ext cx="155575" cy="152400"/>
          </a:xfrm>
        </p:spPr>
        <p:txBody>
          <a:bodyPr/>
          <a:lstStyle/>
          <a:p>
            <a:fld id="{36DF442F-4E00-4A43-B019-AD48A14499D5}" type="slidenum">
              <a:rPr lang="en-US" smtClean="0"/>
              <a:pPr/>
              <a:t>43</a:t>
            </a:fld>
            <a:endParaRPr lang="en-US"/>
          </a:p>
        </p:txBody>
      </p:sp>
      <p:sp>
        <p:nvSpPr>
          <p:cNvPr id="6" name="Footer Placeholder 2"/>
          <p:cNvSpPr>
            <a:spLocks noGrp="1"/>
          </p:cNvSpPr>
          <p:nvPr>
            <p:ph type="ftr" sz="quarter" idx="11"/>
          </p:nvPr>
        </p:nvSpPr>
        <p:spPr>
          <a:xfrm>
            <a:off x="5280025" y="6681044"/>
            <a:ext cx="3475038" cy="153888"/>
          </a:xfrm>
          <a:noFill/>
        </p:spPr>
        <p:txBody>
          <a:bodyPr/>
          <a:lstStyle/>
          <a:p>
            <a:r>
              <a:rPr lang="en-US" smtClean="0"/>
              <a:t>BruCON 2010, Brussels, Belgium,  Sep 24, 2010</a:t>
            </a:r>
          </a:p>
        </p:txBody>
      </p:sp>
      <p:pic>
        <p:nvPicPr>
          <p:cNvPr id="8" name="Picture 7"/>
          <p:cNvPicPr>
            <a:picLocks noChangeAspect="1"/>
          </p:cNvPicPr>
          <p:nvPr/>
        </p:nvPicPr>
        <p:blipFill>
          <a:blip r:embed="rId2"/>
          <a:stretch>
            <a:fillRect/>
          </a:stretch>
        </p:blipFill>
        <p:spPr>
          <a:xfrm>
            <a:off x="1107016" y="1646766"/>
            <a:ext cx="6707717" cy="4208210"/>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Maliciousnetworks.org</a:t>
            </a:r>
            <a:endParaRPr lang="en-US" dirty="0"/>
          </a:p>
        </p:txBody>
      </p:sp>
      <p:sp>
        <p:nvSpPr>
          <p:cNvPr id="4" name="Slide Number Placeholder 1"/>
          <p:cNvSpPr>
            <a:spLocks noGrp="1"/>
          </p:cNvSpPr>
          <p:nvPr>
            <p:ph type="sldNum" sz="quarter" idx="10"/>
          </p:nvPr>
        </p:nvSpPr>
        <p:spPr>
          <a:xfrm>
            <a:off x="8874125" y="6643688"/>
            <a:ext cx="155575" cy="152400"/>
          </a:xfrm>
        </p:spPr>
        <p:txBody>
          <a:bodyPr/>
          <a:lstStyle/>
          <a:p>
            <a:fld id="{36DF442F-4E00-4A43-B019-AD48A14499D5}" type="slidenum">
              <a:rPr lang="en-US" smtClean="0"/>
              <a:pPr/>
              <a:t>44</a:t>
            </a:fld>
            <a:endParaRPr lang="en-US"/>
          </a:p>
        </p:txBody>
      </p:sp>
      <p:sp>
        <p:nvSpPr>
          <p:cNvPr id="5" name="Footer Placeholder 2"/>
          <p:cNvSpPr>
            <a:spLocks noGrp="1"/>
          </p:cNvSpPr>
          <p:nvPr>
            <p:ph type="ftr" sz="quarter" idx="11"/>
          </p:nvPr>
        </p:nvSpPr>
        <p:spPr>
          <a:xfrm>
            <a:off x="5280025" y="6681044"/>
            <a:ext cx="3475038" cy="153888"/>
          </a:xfrm>
          <a:noFill/>
        </p:spPr>
        <p:txBody>
          <a:bodyPr/>
          <a:lstStyle/>
          <a:p>
            <a:r>
              <a:rPr lang="en-US" smtClean="0"/>
              <a:t>BruCON 2010, Brussels, Belgium,  Sep 24, 2010</a:t>
            </a:r>
          </a:p>
        </p:txBody>
      </p:sp>
      <p:pic>
        <p:nvPicPr>
          <p:cNvPr id="8" name="Picture 7"/>
          <p:cNvPicPr>
            <a:picLocks noChangeAspect="1"/>
          </p:cNvPicPr>
          <p:nvPr/>
        </p:nvPicPr>
        <p:blipFill>
          <a:blip r:embed="rId3"/>
          <a:stretch>
            <a:fillRect/>
          </a:stretch>
        </p:blipFill>
        <p:spPr>
          <a:xfrm>
            <a:off x="584199" y="1528186"/>
            <a:ext cx="8086159" cy="4627080"/>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Maliciousnetworks.org</a:t>
            </a:r>
            <a:endParaRPr lang="en-US" dirty="0"/>
          </a:p>
        </p:txBody>
      </p:sp>
      <p:pic>
        <p:nvPicPr>
          <p:cNvPr id="4" name="Content Placeholder 3" descr="Screen shot 2010-01-19 at 4.30.35 PM.png"/>
          <p:cNvPicPr>
            <a:picLocks noGrp="1" noChangeAspect="1"/>
          </p:cNvPicPr>
          <p:nvPr>
            <p:ph idx="1"/>
          </p:nvPr>
        </p:nvPicPr>
        <p:blipFill>
          <a:blip r:embed="rId2"/>
          <a:srcRect t="-7532" b="-7532"/>
          <a:stretch>
            <a:fillRect/>
          </a:stretch>
        </p:blipFill>
        <p:spPr/>
      </p:pic>
      <p:sp>
        <p:nvSpPr>
          <p:cNvPr id="6" name="Slide Number Placeholder 1"/>
          <p:cNvSpPr>
            <a:spLocks noGrp="1"/>
          </p:cNvSpPr>
          <p:nvPr>
            <p:ph type="sldNum" sz="quarter" idx="10"/>
          </p:nvPr>
        </p:nvSpPr>
        <p:spPr>
          <a:xfrm>
            <a:off x="8874125" y="6643688"/>
            <a:ext cx="155575" cy="152400"/>
          </a:xfrm>
        </p:spPr>
        <p:txBody>
          <a:bodyPr/>
          <a:lstStyle/>
          <a:p>
            <a:fld id="{36DF442F-4E00-4A43-B019-AD48A14499D5}" type="slidenum">
              <a:rPr lang="en-US" smtClean="0"/>
              <a:pPr/>
              <a:t>45</a:t>
            </a:fld>
            <a:endParaRPr lang="en-US"/>
          </a:p>
        </p:txBody>
      </p:sp>
      <p:sp>
        <p:nvSpPr>
          <p:cNvPr id="7" name="Footer Placeholder 2"/>
          <p:cNvSpPr>
            <a:spLocks noGrp="1"/>
          </p:cNvSpPr>
          <p:nvPr>
            <p:ph type="ftr" sz="quarter" idx="11"/>
          </p:nvPr>
        </p:nvSpPr>
        <p:spPr>
          <a:xfrm>
            <a:off x="5280025" y="6681044"/>
            <a:ext cx="3475038" cy="153888"/>
          </a:xfrm>
          <a:noFill/>
        </p:spPr>
        <p:txBody>
          <a:bodyPr/>
          <a:lstStyle/>
          <a:p>
            <a:r>
              <a:rPr lang="en-US" smtClean="0"/>
              <a:t>BruCON 2010, Brussels, Belgium,  Sep 24, 2010</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Slide Number Placeholder 1"/>
          <p:cNvSpPr>
            <a:spLocks noGrp="1"/>
          </p:cNvSpPr>
          <p:nvPr>
            <p:ph type="sldNum" sz="quarter" idx="10"/>
          </p:nvPr>
        </p:nvSpPr>
        <p:spPr>
          <a:noFill/>
          <a:ln/>
        </p:spPr>
        <p:txBody>
          <a:bodyPr/>
          <a:lstStyle/>
          <a:p>
            <a:fld id="{3D6EDD85-D4A0-A943-A0D6-E45DED39D3DF}" type="slidenum">
              <a:rPr lang="en-US" smtClean="0"/>
              <a:pPr/>
              <a:t>46</a:t>
            </a:fld>
            <a:endParaRPr lang="en-US" smtClean="0"/>
          </a:p>
        </p:txBody>
      </p:sp>
      <p:sp>
        <p:nvSpPr>
          <p:cNvPr id="20483" name="Footer Placeholder 2"/>
          <p:cNvSpPr>
            <a:spLocks noGrp="1"/>
          </p:cNvSpPr>
          <p:nvPr>
            <p:ph type="ftr" sz="quarter" idx="11"/>
          </p:nvPr>
        </p:nvSpPr>
        <p:spPr>
          <a:xfrm>
            <a:off x="5280025" y="6681044"/>
            <a:ext cx="3475038" cy="153888"/>
          </a:xfrm>
          <a:noFill/>
        </p:spPr>
        <p:txBody>
          <a:bodyPr/>
          <a:lstStyle/>
          <a:p>
            <a:r>
              <a:rPr lang="en-US" smtClean="0"/>
              <a:t>BruCON 2010, Brussels, Belgium,  Sep 24, 2010</a:t>
            </a:r>
          </a:p>
        </p:txBody>
      </p:sp>
      <p:sp>
        <p:nvSpPr>
          <p:cNvPr id="20484" name="Rectangle 2"/>
          <p:cNvSpPr>
            <a:spLocks noGrp="1" noChangeArrowheads="1"/>
          </p:cNvSpPr>
          <p:nvPr>
            <p:ph type="title" idx="4294967295"/>
          </p:nvPr>
        </p:nvSpPr>
        <p:spPr>
          <a:xfrm>
            <a:off x="0" y="369888"/>
            <a:ext cx="6149975" cy="515937"/>
          </a:xfrm>
        </p:spPr>
        <p:txBody>
          <a:bodyPr/>
          <a:lstStyle/>
          <a:p>
            <a:pPr eaLnBrk="1" hangingPunct="1"/>
            <a:r>
              <a:rPr lang="en-US"/>
              <a:t>Overview</a:t>
            </a:r>
          </a:p>
        </p:txBody>
      </p:sp>
      <p:sp>
        <p:nvSpPr>
          <p:cNvPr id="20485" name="Rectangle 3"/>
          <p:cNvSpPr>
            <a:spLocks noGrp="1" noChangeArrowheads="1"/>
          </p:cNvSpPr>
          <p:nvPr>
            <p:ph type="body" idx="4294967295"/>
          </p:nvPr>
        </p:nvSpPr>
        <p:spPr>
          <a:xfrm>
            <a:off x="0" y="1300163"/>
            <a:ext cx="8766175" cy="5091112"/>
          </a:xfrm>
        </p:spPr>
        <p:txBody>
          <a:bodyPr/>
          <a:lstStyle/>
          <a:p>
            <a:pPr eaLnBrk="1" hangingPunct="1"/>
            <a:r>
              <a:rPr lang="en-US" b="1" dirty="0" smtClean="0">
                <a:solidFill>
                  <a:srgbClr val="B2B2B2"/>
                </a:solidFill>
              </a:rPr>
              <a:t>The WOMBAT Project</a:t>
            </a:r>
          </a:p>
          <a:p>
            <a:pPr eaLnBrk="1" hangingPunct="1">
              <a:buNone/>
            </a:pPr>
            <a:endParaRPr lang="en-US" b="1" dirty="0" smtClean="0">
              <a:solidFill>
                <a:srgbClr val="B2B2B2"/>
              </a:solidFill>
            </a:endParaRPr>
          </a:p>
          <a:p>
            <a:pPr eaLnBrk="1" hangingPunct="1"/>
            <a:r>
              <a:rPr lang="en-US" b="1" dirty="0" smtClean="0">
                <a:solidFill>
                  <a:srgbClr val="B2B2B2"/>
                </a:solidFill>
              </a:rPr>
              <a:t>Attack Attribution</a:t>
            </a:r>
          </a:p>
          <a:p>
            <a:pPr lvl="1" eaLnBrk="1" hangingPunct="1"/>
            <a:r>
              <a:rPr lang="en-US" b="1" dirty="0" smtClean="0">
                <a:solidFill>
                  <a:srgbClr val="B2B2B2"/>
                </a:solidFill>
              </a:rPr>
              <a:t>The </a:t>
            </a:r>
            <a:r>
              <a:rPr lang="en-US" b="1" dirty="0">
                <a:solidFill>
                  <a:srgbClr val="B2B2B2"/>
                </a:solidFill>
              </a:rPr>
              <a:t>TRIAGE </a:t>
            </a:r>
            <a:r>
              <a:rPr lang="en-US" b="1" dirty="0" smtClean="0">
                <a:solidFill>
                  <a:srgbClr val="B2B2B2"/>
                </a:solidFill>
              </a:rPr>
              <a:t>method</a:t>
            </a:r>
          </a:p>
          <a:p>
            <a:pPr lvl="1" eaLnBrk="1" hangingPunct="1"/>
            <a:r>
              <a:rPr lang="en-US" b="1" dirty="0" smtClean="0">
                <a:solidFill>
                  <a:srgbClr val="B2B2B2"/>
                </a:solidFill>
              </a:rPr>
              <a:t>One example: attribution of Rogue AV Campaigns</a:t>
            </a:r>
          </a:p>
          <a:p>
            <a:pPr eaLnBrk="1" hangingPunct="1"/>
            <a:endParaRPr lang="en-US" b="1" dirty="0" smtClean="0">
              <a:solidFill>
                <a:srgbClr val="B2B2B2"/>
              </a:solidFill>
            </a:endParaRPr>
          </a:p>
          <a:p>
            <a:pPr eaLnBrk="1" hangingPunct="1"/>
            <a:r>
              <a:rPr lang="en-US" b="1" dirty="0" smtClean="0">
                <a:solidFill>
                  <a:schemeClr val="bg1">
                    <a:lumMod val="75000"/>
                  </a:schemeClr>
                </a:solidFill>
              </a:rPr>
              <a:t>FIRE</a:t>
            </a:r>
            <a:endParaRPr lang="en-US" sz="2800" b="1" dirty="0" smtClean="0">
              <a:solidFill>
                <a:schemeClr val="bg1">
                  <a:lumMod val="75000"/>
                </a:schemeClr>
              </a:solidFill>
            </a:endParaRPr>
          </a:p>
          <a:p>
            <a:pPr lvl="1" eaLnBrk="1" hangingPunct="1"/>
            <a:r>
              <a:rPr lang="en-US" b="1" dirty="0" smtClean="0">
                <a:solidFill>
                  <a:schemeClr val="bg1">
                    <a:lumMod val="75000"/>
                  </a:schemeClr>
                </a:solidFill>
              </a:rPr>
              <a:t>Finding Rogue </a:t>
            </a:r>
            <a:r>
              <a:rPr lang="en-US" b="1" dirty="0" err="1" smtClean="0">
                <a:solidFill>
                  <a:schemeClr val="bg1">
                    <a:lumMod val="75000"/>
                  </a:schemeClr>
                </a:solidFill>
              </a:rPr>
              <a:t>nEtworks</a:t>
            </a:r>
            <a:endParaRPr lang="en-US" b="1" dirty="0" smtClean="0">
              <a:solidFill>
                <a:schemeClr val="bg1">
                  <a:lumMod val="75000"/>
                </a:schemeClr>
              </a:solidFill>
            </a:endParaRPr>
          </a:p>
          <a:p>
            <a:pPr lvl="1" eaLnBrk="1" hangingPunct="1"/>
            <a:r>
              <a:rPr lang="en-US" b="1" dirty="0" err="1" smtClean="0">
                <a:solidFill>
                  <a:schemeClr val="bg1">
                    <a:lumMod val="75000"/>
                  </a:schemeClr>
                </a:solidFill>
              </a:rPr>
              <a:t>Maliciousnetworks.org</a:t>
            </a:r>
            <a:r>
              <a:rPr lang="en-US" b="1" dirty="0" smtClean="0">
                <a:solidFill>
                  <a:schemeClr val="bg1">
                    <a:lumMod val="75000"/>
                  </a:schemeClr>
                </a:solidFill>
              </a:rPr>
              <a:t> </a:t>
            </a:r>
          </a:p>
          <a:p>
            <a:pPr lvl="1" eaLnBrk="1" hangingPunct="1">
              <a:buNone/>
            </a:pPr>
            <a:endParaRPr lang="en-US" dirty="0" smtClean="0">
              <a:solidFill>
                <a:srgbClr val="B2B2B2"/>
              </a:solidFill>
            </a:endParaRPr>
          </a:p>
          <a:p>
            <a:pPr eaLnBrk="1" hangingPunct="1"/>
            <a:r>
              <a:rPr lang="en-US" b="1" dirty="0"/>
              <a:t>Conclusions</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2" name="Rectangle 2"/>
          <p:cNvSpPr>
            <a:spLocks noGrp="1" noChangeArrowheads="1"/>
          </p:cNvSpPr>
          <p:nvPr>
            <p:ph type="title"/>
          </p:nvPr>
        </p:nvSpPr>
        <p:spPr>
          <a:xfrm>
            <a:off x="923925" y="368300"/>
            <a:ext cx="6149975" cy="519113"/>
          </a:xfrm>
        </p:spPr>
        <p:txBody>
          <a:bodyPr/>
          <a:lstStyle/>
          <a:p>
            <a:pPr eaLnBrk="1" hangingPunct="1"/>
            <a:r>
              <a:rPr lang="en-US"/>
              <a:t>The need for data</a:t>
            </a:r>
          </a:p>
        </p:txBody>
      </p:sp>
      <p:sp>
        <p:nvSpPr>
          <p:cNvPr id="53253" name="Rectangle 3"/>
          <p:cNvSpPr>
            <a:spLocks noGrp="1" noChangeArrowheads="1"/>
          </p:cNvSpPr>
          <p:nvPr>
            <p:ph idx="1"/>
          </p:nvPr>
        </p:nvSpPr>
        <p:spPr/>
        <p:txBody>
          <a:bodyPr/>
          <a:lstStyle/>
          <a:p>
            <a:pPr eaLnBrk="1" hangingPunct="1"/>
            <a:r>
              <a:rPr lang="en-US" sz="2000" dirty="0"/>
              <a:t>Attack attribution is an emerging field</a:t>
            </a:r>
          </a:p>
          <a:p>
            <a:pPr eaLnBrk="1" hangingPunct="1"/>
            <a:endParaRPr lang="en-US" sz="2000" dirty="0"/>
          </a:p>
          <a:p>
            <a:pPr eaLnBrk="1" hangingPunct="1"/>
            <a:r>
              <a:rPr lang="en-US" sz="2000" dirty="0"/>
              <a:t>It requires a </a:t>
            </a:r>
            <a:r>
              <a:rPr lang="en-US" sz="2000" dirty="0" smtClean="0"/>
              <a:t>multi-disciplinary </a:t>
            </a:r>
            <a:r>
              <a:rPr lang="en-US" sz="2000" dirty="0"/>
              <a:t>approach and international collaboration</a:t>
            </a:r>
          </a:p>
          <a:p>
            <a:pPr eaLnBrk="1" hangingPunct="1"/>
            <a:endParaRPr lang="en-US" sz="2000" dirty="0"/>
          </a:p>
          <a:p>
            <a:pPr eaLnBrk="1" hangingPunct="1"/>
            <a:r>
              <a:rPr lang="en-US" sz="2000" dirty="0"/>
              <a:t>It requires access to stable, representative and diversified sets of data.</a:t>
            </a:r>
          </a:p>
          <a:p>
            <a:pPr eaLnBrk="1" hangingPunct="1"/>
            <a:endParaRPr lang="en-US" sz="2000" dirty="0"/>
          </a:p>
          <a:p>
            <a:pPr eaLnBrk="1" hangingPunct="1"/>
            <a:r>
              <a:rPr lang="en-US" sz="2000" dirty="0"/>
              <a:t>Everyone is welcome to host an SGNET sensor and benefit from the dataset and tools generated by the project.</a:t>
            </a:r>
          </a:p>
          <a:p>
            <a:pPr eaLnBrk="1" hangingPunct="1"/>
            <a:endParaRPr lang="en-US" sz="2000" dirty="0"/>
          </a:p>
          <a:p>
            <a:pPr eaLnBrk="1" hangingPunct="1"/>
            <a:r>
              <a:rPr lang="en-US" sz="2000" dirty="0"/>
              <a:t>The more sensors we can get, the more we will learn about the attacks.</a:t>
            </a:r>
          </a:p>
          <a:p>
            <a:pPr eaLnBrk="1" hangingPunct="1"/>
            <a:endParaRPr lang="en-US" sz="2000" dirty="0"/>
          </a:p>
          <a:p>
            <a:pPr eaLnBrk="1" hangingPunct="1"/>
            <a:endParaRPr lang="en-US" sz="2000" dirty="0"/>
          </a:p>
        </p:txBody>
      </p:sp>
      <p:sp>
        <p:nvSpPr>
          <p:cNvPr id="53250" name="Slide Number Placeholder 3"/>
          <p:cNvSpPr>
            <a:spLocks noGrp="1"/>
          </p:cNvSpPr>
          <p:nvPr>
            <p:ph type="sldNum" sz="quarter" idx="10"/>
          </p:nvPr>
        </p:nvSpPr>
        <p:spPr>
          <a:noFill/>
          <a:ln/>
        </p:spPr>
        <p:txBody>
          <a:bodyPr/>
          <a:lstStyle/>
          <a:p>
            <a:fld id="{ADC2F69A-0C71-8A41-991C-6C23CE99B19D}" type="slidenum">
              <a:rPr lang="en-US" smtClean="0"/>
              <a:pPr/>
              <a:t>47</a:t>
            </a:fld>
            <a:endParaRPr lang="en-US" smtClean="0"/>
          </a:p>
        </p:txBody>
      </p:sp>
      <p:sp>
        <p:nvSpPr>
          <p:cNvPr id="53251" name="Footer Placeholder 4"/>
          <p:cNvSpPr>
            <a:spLocks noGrp="1"/>
          </p:cNvSpPr>
          <p:nvPr>
            <p:ph type="ftr" sz="quarter" idx="11"/>
          </p:nvPr>
        </p:nvSpPr>
        <p:spPr>
          <a:noFill/>
        </p:spPr>
        <p:txBody>
          <a:bodyPr/>
          <a:lstStyle/>
          <a:p>
            <a:r>
              <a:rPr lang="en-US" smtClean="0"/>
              <a:t>BruCON 2010, Brussels, Belgium,  Sep 24, 2010</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736601" y="28487"/>
            <a:ext cx="6337300" cy="1200328"/>
          </a:xfrm>
        </p:spPr>
        <p:txBody>
          <a:bodyPr/>
          <a:lstStyle/>
          <a:p>
            <a:r>
              <a:rPr lang="en-US" sz="2400" dirty="0" smtClean="0"/>
              <a:t>Joining WOMBAT with an SGNET sensor: </a:t>
            </a:r>
            <a:br>
              <a:rPr lang="en-US" sz="2400" dirty="0" smtClean="0"/>
            </a:br>
            <a:r>
              <a:rPr lang="en-US" sz="2400" dirty="0" smtClean="0"/>
              <a:t>a WIN-WIN partnership</a:t>
            </a:r>
            <a:endParaRPr lang="en-US" sz="2400" dirty="0"/>
          </a:p>
        </p:txBody>
      </p:sp>
      <p:sp>
        <p:nvSpPr>
          <p:cNvPr id="3" name="Content Placeholder 2"/>
          <p:cNvSpPr>
            <a:spLocks noGrp="1"/>
          </p:cNvSpPr>
          <p:nvPr>
            <p:ph idx="1"/>
          </p:nvPr>
        </p:nvSpPr>
        <p:spPr/>
        <p:txBody>
          <a:bodyPr/>
          <a:lstStyle/>
          <a:p>
            <a:r>
              <a:rPr lang="en-US" dirty="0" smtClean="0"/>
              <a:t>What is needed</a:t>
            </a:r>
          </a:p>
          <a:p>
            <a:pPr lvl="1"/>
            <a:r>
              <a:rPr lang="en-US" dirty="0" smtClean="0"/>
              <a:t>4 routable IP addresses</a:t>
            </a:r>
          </a:p>
          <a:p>
            <a:pPr lvl="1"/>
            <a:r>
              <a:rPr lang="en-US" dirty="0" smtClean="0"/>
              <a:t>An old computer</a:t>
            </a:r>
          </a:p>
          <a:p>
            <a:pPr lvl="2"/>
            <a:r>
              <a:rPr lang="en-US" dirty="0" smtClean="0"/>
              <a:t>At least Pentium II, 256 MB RAM, 1GB Hard Disk</a:t>
            </a:r>
          </a:p>
          <a:p>
            <a:pPr lvl="1"/>
            <a:r>
              <a:rPr lang="en-US" dirty="0" smtClean="0"/>
              <a:t>Non-Disclosure Agreement</a:t>
            </a:r>
          </a:p>
          <a:p>
            <a:pPr lvl="2"/>
            <a:r>
              <a:rPr lang="en-US" dirty="0" smtClean="0"/>
              <a:t>Protects identity of the participants to the project</a:t>
            </a:r>
          </a:p>
          <a:p>
            <a:r>
              <a:rPr lang="en-US" dirty="0" smtClean="0"/>
              <a:t>What you get</a:t>
            </a:r>
          </a:p>
          <a:p>
            <a:pPr lvl="1"/>
            <a:r>
              <a:rPr lang="en-US" dirty="0" smtClean="0"/>
              <a:t>Access to the whole dataset</a:t>
            </a:r>
          </a:p>
          <a:p>
            <a:pPr lvl="1"/>
            <a:r>
              <a:rPr lang="en-US" dirty="0" smtClean="0"/>
              <a:t>Wiki for sharing interesting results</a:t>
            </a:r>
          </a:p>
          <a:p>
            <a:pPr lvl="1"/>
            <a:r>
              <a:rPr lang="en-US" dirty="0" smtClean="0"/>
              <a:t>Data mining tools</a:t>
            </a:r>
          </a:p>
          <a:p>
            <a:pPr lvl="1"/>
            <a:r>
              <a:rPr lang="en-US" dirty="0" smtClean="0"/>
              <a:t>Web interface (demo available at </a:t>
            </a:r>
            <a:r>
              <a:rPr lang="en-US" dirty="0" smtClean="0">
                <a:hlinkClick r:id="rId3"/>
              </a:rPr>
              <a:t>http://www.leurrecom.org/event2/index.html</a:t>
            </a:r>
            <a:r>
              <a:rPr lang="en-US" dirty="0" smtClean="0"/>
              <a:t>) </a:t>
            </a:r>
          </a:p>
        </p:txBody>
      </p:sp>
      <p:sp>
        <p:nvSpPr>
          <p:cNvPr id="6" name="Footer Placeholder 2"/>
          <p:cNvSpPr>
            <a:spLocks noGrp="1"/>
          </p:cNvSpPr>
          <p:nvPr>
            <p:ph type="ftr" sz="quarter" idx="11"/>
          </p:nvPr>
        </p:nvSpPr>
        <p:spPr>
          <a:xfrm>
            <a:off x="5280025" y="6681044"/>
            <a:ext cx="3475038" cy="153888"/>
          </a:xfrm>
        </p:spPr>
        <p:txBody>
          <a:bodyPr/>
          <a:lstStyle/>
          <a:p>
            <a:r>
              <a:rPr lang="en-US" dirty="0" err="1" smtClean="0"/>
              <a:t>BruCON</a:t>
            </a:r>
            <a:r>
              <a:rPr lang="en-US" dirty="0" smtClean="0"/>
              <a:t> 2010, Brussels, Belgium,  Sep 24, 2010</a:t>
            </a:r>
            <a:endParaRPr lang="en-US" dirty="0"/>
          </a:p>
        </p:txBody>
      </p:sp>
      <p:sp>
        <p:nvSpPr>
          <p:cNvPr id="7" name="Slide Number Placeholder 1"/>
          <p:cNvSpPr>
            <a:spLocks noGrp="1"/>
          </p:cNvSpPr>
          <p:nvPr>
            <p:ph type="sldNum" sz="quarter" idx="10"/>
          </p:nvPr>
        </p:nvSpPr>
        <p:spPr>
          <a:xfrm>
            <a:off x="8874125" y="6643688"/>
            <a:ext cx="155575" cy="152400"/>
          </a:xfrm>
        </p:spPr>
        <p:txBody>
          <a:bodyPr/>
          <a:lstStyle/>
          <a:p>
            <a:fld id="{36DF442F-4E00-4A43-B019-AD48A14499D5}" type="slidenum">
              <a:rPr lang="en-US" smtClean="0"/>
              <a:pPr/>
              <a:t>48</a:t>
            </a:fld>
            <a:endParaRPr lang="en-US"/>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 name="Title 17"/>
          <p:cNvSpPr>
            <a:spLocks noGrp="1"/>
          </p:cNvSpPr>
          <p:nvPr>
            <p:ph type="ctrTitle"/>
          </p:nvPr>
        </p:nvSpPr>
        <p:spPr>
          <a:xfrm>
            <a:off x="685800" y="2603827"/>
            <a:ext cx="7772400" cy="523220"/>
          </a:xfrm>
        </p:spPr>
        <p:txBody>
          <a:bodyPr/>
          <a:lstStyle/>
          <a:p>
            <a:r>
              <a:rPr lang="en-US" dirty="0" smtClean="0">
                <a:solidFill>
                  <a:srgbClr val="000000"/>
                </a:solidFill>
              </a:rPr>
              <a:t>Thank you!</a:t>
            </a:r>
            <a:endParaRPr lang="en-US" dirty="0">
              <a:solidFill>
                <a:srgbClr val="000000"/>
              </a:solidFill>
            </a:endParaRPr>
          </a:p>
        </p:txBody>
      </p:sp>
      <p:sp>
        <p:nvSpPr>
          <p:cNvPr id="19" name="Subtitle 18"/>
          <p:cNvSpPr>
            <a:spLocks noGrp="1"/>
          </p:cNvSpPr>
          <p:nvPr>
            <p:ph type="subTitle" idx="1"/>
          </p:nvPr>
        </p:nvSpPr>
        <p:spPr/>
        <p:txBody>
          <a:bodyPr/>
          <a:lstStyle/>
          <a:p>
            <a:pPr algn="r"/>
            <a:r>
              <a:rPr lang="en-US" dirty="0" smtClean="0">
                <a:latin typeface="Baskerville"/>
                <a:ea typeface="Hoefler Text" charset="0"/>
                <a:cs typeface="Baskerville"/>
                <a:sym typeface="Hoefler Text" charset="0"/>
              </a:rPr>
              <a:t>“The cause is hidden; the effect is visible to all.”</a:t>
            </a:r>
          </a:p>
          <a:p>
            <a:pPr algn="r"/>
            <a:r>
              <a:rPr lang="en-US" dirty="0" smtClean="0">
                <a:latin typeface="Baskerville"/>
                <a:ea typeface="Hoefler Text" charset="0"/>
                <a:cs typeface="Baskerville"/>
                <a:sym typeface="Hoefler Text" charset="0"/>
              </a:rPr>
              <a:t>- Ovid</a:t>
            </a:r>
          </a:p>
          <a:p>
            <a:endParaRPr lang="en-US" dirty="0">
              <a:latin typeface="Baskerville"/>
              <a:cs typeface="Baskerville"/>
            </a:endParaRPr>
          </a:p>
        </p:txBody>
      </p:sp>
      <p:sp>
        <p:nvSpPr>
          <p:cNvPr id="2" name="Slide Number Placeholder 1"/>
          <p:cNvSpPr>
            <a:spLocks noGrp="1"/>
          </p:cNvSpPr>
          <p:nvPr>
            <p:ph type="sldNum" sz="quarter" idx="10"/>
          </p:nvPr>
        </p:nvSpPr>
        <p:spPr/>
        <p:txBody>
          <a:bodyPr/>
          <a:lstStyle/>
          <a:p>
            <a:fld id="{36DF442F-4E00-4A43-B019-AD48A14499D5}" type="slidenum">
              <a:rPr lang="en-US" smtClean="0"/>
              <a:pPr/>
              <a:t>49</a:t>
            </a:fld>
            <a:endParaRPr lang="en-US"/>
          </a:p>
        </p:txBody>
      </p:sp>
      <p:sp>
        <p:nvSpPr>
          <p:cNvPr id="3" name="Footer Placeholder 2"/>
          <p:cNvSpPr>
            <a:spLocks noGrp="1"/>
          </p:cNvSpPr>
          <p:nvPr>
            <p:ph type="ftr" sz="quarter" idx="11"/>
          </p:nvPr>
        </p:nvSpPr>
        <p:spPr/>
        <p:txBody>
          <a:bodyPr/>
          <a:lstStyle/>
          <a:p>
            <a:r>
              <a:rPr lang="en-US" dirty="0" err="1" smtClean="0"/>
              <a:t>BruCON</a:t>
            </a:r>
            <a:r>
              <a:rPr lang="en-US" dirty="0" smtClean="0"/>
              <a:t> 2010, Brussels, Belgium,  Sep 24, 2010</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7" name="Rectangle 2"/>
          <p:cNvSpPr>
            <a:spLocks noGrp="1" noChangeArrowheads="1"/>
          </p:cNvSpPr>
          <p:nvPr>
            <p:ph type="title"/>
          </p:nvPr>
        </p:nvSpPr>
        <p:spPr>
          <a:xfrm>
            <a:off x="923925" y="368300"/>
            <a:ext cx="6149975" cy="519113"/>
          </a:xfrm>
        </p:spPr>
        <p:txBody>
          <a:bodyPr/>
          <a:lstStyle/>
          <a:p>
            <a:pPr eaLnBrk="1" hangingPunct="1"/>
            <a:r>
              <a:rPr lang="en-GB"/>
              <a:t>The WOMBAT approach</a:t>
            </a:r>
          </a:p>
        </p:txBody>
      </p:sp>
      <p:graphicFrame>
        <p:nvGraphicFramePr>
          <p:cNvPr id="33794" name="Object 2"/>
          <p:cNvGraphicFramePr>
            <a:graphicFrameLocks noChangeAspect="1"/>
          </p:cNvGraphicFramePr>
          <p:nvPr>
            <p:ph idx="1"/>
          </p:nvPr>
        </p:nvGraphicFramePr>
        <p:xfrm>
          <a:off x="136525" y="1308100"/>
          <a:ext cx="8491538" cy="5075238"/>
        </p:xfrm>
        <a:graphic>
          <a:graphicData uri="http://schemas.openxmlformats.org/presentationml/2006/ole">
            <p:oleObj spid="_x0000_s33794" name="Visio" r:id="rId4" imgW="8001000" imgH="4787900" progId="">
              <p:embed/>
            </p:oleObj>
          </a:graphicData>
        </a:graphic>
      </p:graphicFrame>
      <p:sp>
        <p:nvSpPr>
          <p:cNvPr id="33795" name="Slide Number Placeholder 3"/>
          <p:cNvSpPr>
            <a:spLocks noGrp="1"/>
          </p:cNvSpPr>
          <p:nvPr>
            <p:ph type="sldNum" sz="quarter" idx="10"/>
          </p:nvPr>
        </p:nvSpPr>
        <p:spPr>
          <a:noFill/>
          <a:ln/>
        </p:spPr>
        <p:txBody>
          <a:bodyPr/>
          <a:lstStyle/>
          <a:p>
            <a:fld id="{D675C4E9-75C4-014B-8CD5-27B66BB55804}" type="slidenum">
              <a:rPr lang="en-US" smtClean="0"/>
              <a:pPr/>
              <a:t>5</a:t>
            </a:fld>
            <a:endParaRPr lang="en-US" smtClean="0"/>
          </a:p>
        </p:txBody>
      </p:sp>
      <p:sp>
        <p:nvSpPr>
          <p:cNvPr id="33796" name="Footer Placeholder 4"/>
          <p:cNvSpPr>
            <a:spLocks noGrp="1"/>
          </p:cNvSpPr>
          <p:nvPr>
            <p:ph type="ftr" sz="quarter" idx="11"/>
          </p:nvPr>
        </p:nvSpPr>
        <p:spPr>
          <a:noFill/>
        </p:spPr>
        <p:txBody>
          <a:bodyPr/>
          <a:lstStyle/>
          <a:p>
            <a:r>
              <a:rPr lang="en-US" smtClean="0"/>
              <a:t>BruCON 2010, Brussels, Belgium,  Sep 24, 2010</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348" name="Rectangle 2"/>
          <p:cNvSpPr>
            <a:spLocks noGrp="1" noChangeArrowheads="1"/>
          </p:cNvSpPr>
          <p:nvPr>
            <p:ph type="title"/>
          </p:nvPr>
        </p:nvSpPr>
        <p:spPr>
          <a:xfrm>
            <a:off x="923925" y="368300"/>
            <a:ext cx="6149975" cy="519113"/>
          </a:xfrm>
        </p:spPr>
        <p:txBody>
          <a:bodyPr/>
          <a:lstStyle/>
          <a:p>
            <a:pPr eaLnBrk="1" hangingPunct="1"/>
            <a:r>
              <a:rPr lang="en-US" dirty="0" smtClean="0"/>
              <a:t>Some references</a:t>
            </a:r>
            <a:endParaRPr lang="en-US" dirty="0"/>
          </a:p>
        </p:txBody>
      </p:sp>
      <p:sp>
        <p:nvSpPr>
          <p:cNvPr id="57349" name="Rectangle 3"/>
          <p:cNvSpPr>
            <a:spLocks noGrp="1" noChangeArrowheads="1"/>
          </p:cNvSpPr>
          <p:nvPr>
            <p:ph idx="1"/>
          </p:nvPr>
        </p:nvSpPr>
        <p:spPr>
          <a:xfrm>
            <a:off x="142875" y="1228725"/>
            <a:ext cx="8766175" cy="5091113"/>
          </a:xfrm>
        </p:spPr>
        <p:txBody>
          <a:bodyPr/>
          <a:lstStyle/>
          <a:p>
            <a:pPr eaLnBrk="1" hangingPunct="1">
              <a:spcAft>
                <a:spcPts val="1242"/>
              </a:spcAft>
            </a:pPr>
            <a:r>
              <a:rPr lang="en-US" sz="1600" b="1" dirty="0" smtClean="0"/>
              <a:t>A </a:t>
            </a:r>
            <a:r>
              <a:rPr lang="en-US" sz="1600" b="1" dirty="0" err="1" smtClean="0"/>
              <a:t>Multicriteria</a:t>
            </a:r>
            <a:r>
              <a:rPr lang="en-US" sz="1600" b="1" dirty="0" smtClean="0"/>
              <a:t> Clustering Approach to Support Attack Attribution in Cyberspace</a:t>
            </a:r>
            <a:r>
              <a:rPr lang="en-US" sz="1600" dirty="0" smtClean="0"/>
              <a:t>, </a:t>
            </a:r>
            <a:r>
              <a:rPr lang="en-US" sz="1600" dirty="0" err="1" smtClean="0"/>
              <a:t>O.Thonnard</a:t>
            </a:r>
            <a:r>
              <a:rPr lang="en-US" sz="1600" dirty="0" smtClean="0"/>
              <a:t>, PhD thesis, ENST, March 2010.</a:t>
            </a:r>
          </a:p>
          <a:p>
            <a:pPr eaLnBrk="1" hangingPunct="1">
              <a:spcAft>
                <a:spcPts val="1242"/>
              </a:spcAft>
            </a:pPr>
            <a:r>
              <a:rPr lang="en-US" sz="1600" b="1" dirty="0" smtClean="0"/>
              <a:t>FIRE: Finding Rogue </a:t>
            </a:r>
            <a:r>
              <a:rPr lang="en-US" sz="1600" b="1" dirty="0" err="1" smtClean="0"/>
              <a:t>nEtworks</a:t>
            </a:r>
            <a:r>
              <a:rPr lang="en-US" sz="1600" dirty="0" smtClean="0"/>
              <a:t>. Brett Stone-gross, Chris </a:t>
            </a:r>
            <a:r>
              <a:rPr lang="en-US" sz="1600" dirty="0" err="1" smtClean="0"/>
              <a:t>Kruegel</a:t>
            </a:r>
            <a:r>
              <a:rPr lang="en-US" sz="1600" dirty="0" smtClean="0"/>
              <a:t>, Kevin </a:t>
            </a:r>
            <a:r>
              <a:rPr lang="en-US" sz="1600" dirty="0" err="1" smtClean="0"/>
              <a:t>Almeroth</a:t>
            </a:r>
            <a:r>
              <a:rPr lang="en-US" sz="1600" dirty="0" smtClean="0"/>
              <a:t>, Andreas Moser and </a:t>
            </a:r>
            <a:r>
              <a:rPr lang="en-US" sz="1600" dirty="0" err="1" smtClean="0"/>
              <a:t>Engin</a:t>
            </a:r>
            <a:r>
              <a:rPr lang="en-US" sz="1600" dirty="0" smtClean="0"/>
              <a:t> </a:t>
            </a:r>
            <a:r>
              <a:rPr lang="en-US" sz="1600" dirty="0" err="1" smtClean="0"/>
              <a:t>Kirda</a:t>
            </a:r>
            <a:r>
              <a:rPr lang="en-US" sz="1600" dirty="0" smtClean="0"/>
              <a:t>, </a:t>
            </a:r>
            <a:r>
              <a:rPr lang="en-US" sz="1600" i="1" u="sng" dirty="0" smtClean="0"/>
              <a:t>ACSAC 2009, 25th Annual Computer Security Applications Conference</a:t>
            </a:r>
            <a:r>
              <a:rPr lang="en-US" sz="1600" dirty="0" smtClean="0"/>
              <a:t>, December 7-11, 2009, Honolulu, Hawaii, USA.</a:t>
            </a:r>
          </a:p>
          <a:p>
            <a:pPr eaLnBrk="1" hangingPunct="1">
              <a:spcAft>
                <a:spcPts val="42"/>
              </a:spcAft>
            </a:pPr>
            <a:r>
              <a:rPr lang="en-US" sz="1600" b="1" dirty="0" smtClean="0"/>
              <a:t>An Analysis of Rogue AV Campaigns</a:t>
            </a:r>
            <a:r>
              <a:rPr lang="en-US" sz="1600" dirty="0" smtClean="0"/>
              <a:t>. Marco </a:t>
            </a:r>
            <a:r>
              <a:rPr lang="en-US" sz="1600" dirty="0" err="1" smtClean="0"/>
              <a:t>Cova</a:t>
            </a:r>
            <a:r>
              <a:rPr lang="en-US" sz="1600" dirty="0" smtClean="0"/>
              <a:t>, </a:t>
            </a:r>
            <a:r>
              <a:rPr lang="en-US" sz="1600" dirty="0" err="1" smtClean="0"/>
              <a:t>Corrado</a:t>
            </a:r>
            <a:r>
              <a:rPr lang="en-US" sz="1600" dirty="0" smtClean="0"/>
              <a:t> </a:t>
            </a:r>
            <a:r>
              <a:rPr lang="en-US" sz="1600" dirty="0" err="1" smtClean="0"/>
              <a:t>Leita</a:t>
            </a:r>
            <a:r>
              <a:rPr lang="en-US" sz="1600" dirty="0" smtClean="0"/>
              <a:t>, Olivier </a:t>
            </a:r>
            <a:r>
              <a:rPr lang="en-US" sz="1600" dirty="0" err="1" smtClean="0"/>
              <a:t>Thonnard</a:t>
            </a:r>
            <a:r>
              <a:rPr lang="en-US" sz="1600" dirty="0" smtClean="0"/>
              <a:t>, </a:t>
            </a:r>
            <a:r>
              <a:rPr lang="en-US" sz="1600" dirty="0" err="1" smtClean="0"/>
              <a:t>Angelos</a:t>
            </a:r>
            <a:r>
              <a:rPr lang="en-US" sz="1600" dirty="0" smtClean="0"/>
              <a:t> D. </a:t>
            </a:r>
            <a:r>
              <a:rPr lang="en-US" sz="1600" dirty="0" err="1" smtClean="0"/>
              <a:t>Keromytis</a:t>
            </a:r>
            <a:r>
              <a:rPr lang="en-US" sz="1600" dirty="0" smtClean="0"/>
              <a:t> and Marc </a:t>
            </a:r>
            <a:r>
              <a:rPr lang="en-US" sz="1600" dirty="0" err="1" smtClean="0"/>
              <a:t>Dacier</a:t>
            </a:r>
            <a:r>
              <a:rPr lang="en-US" sz="1600" dirty="0" smtClean="0"/>
              <a:t>. </a:t>
            </a:r>
            <a:r>
              <a:rPr lang="en-US" sz="1600" i="1" u="sng" dirty="0" smtClean="0"/>
              <a:t>13th International Symposium on Recent Advances in Intrusion Detection (RAID 2010)</a:t>
            </a:r>
            <a:r>
              <a:rPr lang="en-US" sz="1600" dirty="0" smtClean="0"/>
              <a:t>, Sep 2010, Ottawa, Ontario, Canada.</a:t>
            </a:r>
            <a:br>
              <a:rPr lang="en-US" sz="1600" dirty="0" smtClean="0"/>
            </a:br>
            <a:endParaRPr lang="en-US" sz="1600" dirty="0"/>
          </a:p>
          <a:p>
            <a:pPr eaLnBrk="1" hangingPunct="1">
              <a:spcAft>
                <a:spcPts val="1272"/>
              </a:spcAft>
            </a:pPr>
            <a:r>
              <a:rPr lang="en-US" sz="1600" b="1" dirty="0"/>
              <a:t>Behavioral Analysis of Zombie Armies</a:t>
            </a:r>
            <a:r>
              <a:rPr lang="en-US" sz="1600" dirty="0"/>
              <a:t>, O. </a:t>
            </a:r>
            <a:r>
              <a:rPr lang="en-US" sz="1600" dirty="0" err="1"/>
              <a:t>Thonnard</a:t>
            </a:r>
            <a:r>
              <a:rPr lang="en-US" sz="1600" dirty="0"/>
              <a:t>, W. </a:t>
            </a:r>
            <a:r>
              <a:rPr lang="en-US" sz="1600" dirty="0" err="1"/>
              <a:t>Mees</a:t>
            </a:r>
            <a:r>
              <a:rPr lang="en-US" sz="1600" dirty="0"/>
              <a:t> (Royal Military Academy of Belgium) and M. </a:t>
            </a:r>
            <a:r>
              <a:rPr lang="en-US" sz="1600" dirty="0" err="1"/>
              <a:t>Dacier</a:t>
            </a:r>
            <a:r>
              <a:rPr lang="en-US" sz="1600" dirty="0"/>
              <a:t> (Symantec), </a:t>
            </a:r>
            <a:r>
              <a:rPr lang="en-US" sz="1600" i="1" u="sng" dirty="0"/>
              <a:t>Proc. of Cyber Warfare Conference (</a:t>
            </a:r>
            <a:r>
              <a:rPr lang="en-US" sz="1600" i="1" u="sng" dirty="0" err="1"/>
              <a:t>CWCon</a:t>
            </a:r>
            <a:r>
              <a:rPr lang="en-US" sz="1600" i="1" u="sng" dirty="0"/>
              <a:t>),</a:t>
            </a:r>
            <a:r>
              <a:rPr lang="en-US" sz="1600" dirty="0"/>
              <a:t> Cooperative Cyber Defense Center Of Excellence (CCD-COE</a:t>
            </a:r>
            <a:r>
              <a:rPr lang="en-US" sz="1600" dirty="0" smtClean="0"/>
              <a:t>), </a:t>
            </a:r>
            <a:r>
              <a:rPr lang="en-US" sz="1600" dirty="0"/>
              <a:t>June 17-19,</a:t>
            </a:r>
            <a:r>
              <a:rPr lang="en-US" sz="1600" dirty="0" smtClean="0"/>
              <a:t> Tallinn, Estonia.</a:t>
            </a:r>
          </a:p>
          <a:p>
            <a:pPr eaLnBrk="1" hangingPunct="1"/>
            <a:r>
              <a:rPr lang="en-US" sz="1600" b="1" dirty="0"/>
              <a:t>Addressing the</a:t>
            </a:r>
            <a:r>
              <a:rPr lang="en-US" sz="1600" b="1" dirty="0" smtClean="0"/>
              <a:t> Attack Attribution Problem </a:t>
            </a:r>
            <a:r>
              <a:rPr lang="en-US" sz="1600" b="1" dirty="0"/>
              <a:t>using</a:t>
            </a:r>
            <a:r>
              <a:rPr lang="en-US" sz="1600" b="1" dirty="0" smtClean="0"/>
              <a:t> Knowledge Discovery </a:t>
            </a:r>
            <a:r>
              <a:rPr lang="en-US" sz="1600" b="1" dirty="0"/>
              <a:t>and</a:t>
            </a:r>
            <a:r>
              <a:rPr lang="en-US" sz="1600" b="1" dirty="0" smtClean="0"/>
              <a:t> Multi</a:t>
            </a:r>
            <a:r>
              <a:rPr lang="en-US" sz="1600" b="1" dirty="0"/>
              <a:t>-criteria</a:t>
            </a:r>
            <a:r>
              <a:rPr lang="en-US" sz="1600" b="1" dirty="0" smtClean="0"/>
              <a:t> Fuzzy Decision</a:t>
            </a:r>
            <a:r>
              <a:rPr lang="en-US" sz="1600" b="1" dirty="0"/>
              <a:t>-making</a:t>
            </a:r>
            <a:r>
              <a:rPr lang="en-US" sz="1600" dirty="0"/>
              <a:t>, O. </a:t>
            </a:r>
            <a:r>
              <a:rPr lang="en-US" sz="1600" dirty="0" err="1"/>
              <a:t>Thonnard</a:t>
            </a:r>
            <a:r>
              <a:rPr lang="en-US" sz="1600" dirty="0"/>
              <a:t>, W. </a:t>
            </a:r>
            <a:r>
              <a:rPr lang="en-US" sz="1600" dirty="0" err="1"/>
              <a:t>Mees</a:t>
            </a:r>
            <a:r>
              <a:rPr lang="en-US" sz="1600" dirty="0"/>
              <a:t> (Royal Military Academy of Belgium) and M. </a:t>
            </a:r>
            <a:r>
              <a:rPr lang="en-US" sz="1600" dirty="0" err="1"/>
              <a:t>Dacier</a:t>
            </a:r>
            <a:r>
              <a:rPr lang="en-US" sz="1600" dirty="0"/>
              <a:t> (Symantec), </a:t>
            </a:r>
            <a:r>
              <a:rPr lang="en-US" sz="1600" i="1" u="sng" dirty="0"/>
              <a:t>Proc. of KDD’09, 15th ACM SIGKDD Conference on Knowledge Discovery and Data Mining, Workshop on </a:t>
            </a:r>
            <a:r>
              <a:rPr lang="en-US" sz="1600" i="1" u="sng" dirty="0" err="1"/>
              <a:t>CyberSecurity</a:t>
            </a:r>
            <a:r>
              <a:rPr lang="en-US" sz="1600" i="1" u="sng" dirty="0"/>
              <a:t> and Intelligence </a:t>
            </a:r>
            <a:r>
              <a:rPr lang="en-US" sz="1600" i="1" u="sng" dirty="0" smtClean="0"/>
              <a:t>Informatics</a:t>
            </a:r>
            <a:r>
              <a:rPr lang="en-US" sz="1600" dirty="0" smtClean="0"/>
              <a:t>, June 28, 2009, Paris, France. </a:t>
            </a:r>
            <a:br>
              <a:rPr lang="en-US" sz="1600" dirty="0" smtClean="0"/>
            </a:br>
            <a:endParaRPr lang="en-US" sz="1600" dirty="0"/>
          </a:p>
        </p:txBody>
      </p:sp>
      <p:sp>
        <p:nvSpPr>
          <p:cNvPr id="57346" name="Slide Number Placeholder 3"/>
          <p:cNvSpPr>
            <a:spLocks noGrp="1"/>
          </p:cNvSpPr>
          <p:nvPr>
            <p:ph type="sldNum" sz="quarter" idx="10"/>
          </p:nvPr>
        </p:nvSpPr>
        <p:spPr>
          <a:noFill/>
          <a:ln/>
        </p:spPr>
        <p:txBody>
          <a:bodyPr/>
          <a:lstStyle/>
          <a:p>
            <a:fld id="{A7FE0175-2D92-9D44-B607-FD19358E4801}" type="slidenum">
              <a:rPr lang="en-US" smtClean="0"/>
              <a:pPr/>
              <a:t>50</a:t>
            </a:fld>
            <a:endParaRPr lang="en-US" smtClean="0"/>
          </a:p>
        </p:txBody>
      </p:sp>
      <p:sp>
        <p:nvSpPr>
          <p:cNvPr id="57347" name="Footer Placeholder 4"/>
          <p:cNvSpPr>
            <a:spLocks noGrp="1"/>
          </p:cNvSpPr>
          <p:nvPr>
            <p:ph type="ftr" sz="quarter" idx="11"/>
          </p:nvPr>
        </p:nvSpPr>
        <p:spPr>
          <a:noFill/>
        </p:spPr>
        <p:txBody>
          <a:bodyPr/>
          <a:lstStyle/>
          <a:p>
            <a:r>
              <a:rPr lang="en-US" smtClean="0"/>
              <a:t>BruCON 2010, Brussels, Belgium,  Sep 24, 2010</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Slide Number Placeholder 1"/>
          <p:cNvSpPr>
            <a:spLocks noGrp="1"/>
          </p:cNvSpPr>
          <p:nvPr>
            <p:ph type="sldNum" sz="quarter" idx="10"/>
          </p:nvPr>
        </p:nvSpPr>
        <p:spPr/>
        <p:txBody>
          <a:bodyPr/>
          <a:lstStyle/>
          <a:p>
            <a:fld id="{8A3EBB52-F72C-3843-BAC3-7BA36EAA04D0}" type="slidenum">
              <a:rPr lang="en-US"/>
              <a:pPr/>
              <a:t>6</a:t>
            </a:fld>
            <a:endParaRPr lang="en-US"/>
          </a:p>
        </p:txBody>
      </p:sp>
      <p:sp>
        <p:nvSpPr>
          <p:cNvPr id="458754" name="Title 1"/>
          <p:cNvSpPr>
            <a:spLocks noGrp="1"/>
          </p:cNvSpPr>
          <p:nvPr>
            <p:ph type="title" idx="4294967295"/>
          </p:nvPr>
        </p:nvSpPr>
        <p:spPr/>
        <p:txBody>
          <a:bodyPr/>
          <a:lstStyle/>
          <a:p>
            <a:r>
              <a:rPr lang="en-US" dirty="0" smtClean="0"/>
              <a:t>What is WOMBAT about, in practice?</a:t>
            </a:r>
            <a:endParaRPr lang="en-US" dirty="0"/>
          </a:p>
        </p:txBody>
      </p:sp>
      <p:sp>
        <p:nvSpPr>
          <p:cNvPr id="458755" name="Content Placeholder 2"/>
          <p:cNvSpPr>
            <a:spLocks noGrp="1"/>
          </p:cNvSpPr>
          <p:nvPr>
            <p:ph idx="4294967295"/>
          </p:nvPr>
        </p:nvSpPr>
        <p:spPr/>
        <p:txBody>
          <a:bodyPr/>
          <a:lstStyle/>
          <a:p>
            <a:r>
              <a:rPr lang="en-US" dirty="0" smtClean="0"/>
              <a:t>Find the dots, and connect them</a:t>
            </a:r>
            <a:endParaRPr lang="en-US" dirty="0"/>
          </a:p>
        </p:txBody>
      </p:sp>
      <p:pic>
        <p:nvPicPr>
          <p:cNvPr id="458758" name="Picture 5" descr="spaceshuttle1.gif"/>
          <p:cNvPicPr>
            <a:picLocks noChangeAspect="1"/>
          </p:cNvPicPr>
          <p:nvPr/>
        </p:nvPicPr>
        <p:blipFill>
          <a:blip r:embed="rId3"/>
          <a:srcRect/>
          <a:stretch>
            <a:fillRect/>
          </a:stretch>
        </p:blipFill>
        <p:spPr bwMode="auto">
          <a:xfrm>
            <a:off x="809625" y="2033588"/>
            <a:ext cx="3032125" cy="4089400"/>
          </a:xfrm>
          <a:prstGeom prst="rect">
            <a:avLst/>
          </a:prstGeom>
          <a:noFill/>
          <a:ln w="9525">
            <a:noFill/>
            <a:miter lim="800000"/>
            <a:headEnd/>
            <a:tailEnd/>
          </a:ln>
        </p:spPr>
      </p:pic>
      <p:pic>
        <p:nvPicPr>
          <p:cNvPr id="458759" name="Picture 6" descr="shuttledot2.gif"/>
          <p:cNvPicPr>
            <a:picLocks noChangeAspect="1"/>
          </p:cNvPicPr>
          <p:nvPr/>
        </p:nvPicPr>
        <p:blipFill>
          <a:blip r:embed="rId4"/>
          <a:srcRect/>
          <a:stretch>
            <a:fillRect/>
          </a:stretch>
        </p:blipFill>
        <p:spPr bwMode="auto">
          <a:xfrm>
            <a:off x="5221288" y="2032000"/>
            <a:ext cx="2640012" cy="4090988"/>
          </a:xfrm>
          <a:prstGeom prst="rect">
            <a:avLst/>
          </a:prstGeom>
          <a:noFill/>
          <a:ln w="9525">
            <a:noFill/>
            <a:miter lim="800000"/>
            <a:headEnd/>
            <a:tailEnd/>
          </a:ln>
        </p:spPr>
      </p:pic>
      <p:sp>
        <p:nvSpPr>
          <p:cNvPr id="458760" name="Right Arrow 8"/>
          <p:cNvSpPr>
            <a:spLocks noChangeArrowheads="1"/>
          </p:cNvSpPr>
          <p:nvPr/>
        </p:nvSpPr>
        <p:spPr bwMode="auto">
          <a:xfrm>
            <a:off x="4092575" y="3636963"/>
            <a:ext cx="977900" cy="484187"/>
          </a:xfrm>
          <a:prstGeom prst="rightArrow">
            <a:avLst>
              <a:gd name="adj1" fmla="val 50000"/>
              <a:gd name="adj2" fmla="val 50024"/>
            </a:avLst>
          </a:prstGeom>
          <a:solidFill>
            <a:srgbClr val="678BA8"/>
          </a:solidFill>
          <a:ln w="12700">
            <a:solidFill>
              <a:schemeClr val="bg2"/>
            </a:solidFill>
            <a:round/>
            <a:headEnd/>
            <a:tailEnd/>
          </a:ln>
        </p:spPr>
        <p:txBody>
          <a:bodyPr anchor="ctr">
            <a:prstTxWarp prst="textNoShape">
              <a:avLst/>
            </a:prstTxWarp>
          </a:bodyPr>
          <a:lstStyle/>
          <a:p>
            <a:endParaRPr lang="en-US" sz="2400" b="0" i="0">
              <a:solidFill>
                <a:schemeClr val="tx1"/>
              </a:solidFill>
            </a:endParaRPr>
          </a:p>
        </p:txBody>
      </p:sp>
      <p:sp>
        <p:nvSpPr>
          <p:cNvPr id="10" name="Slide Number Placeholder 1"/>
          <p:cNvSpPr txBox="1">
            <a:spLocks/>
          </p:cNvSpPr>
          <p:nvPr/>
        </p:nvSpPr>
        <p:spPr bwMode="auto">
          <a:xfrm>
            <a:off x="8874125" y="6643688"/>
            <a:ext cx="155575" cy="152400"/>
          </a:xfrm>
          <a:prstGeom prst="rect">
            <a:avLst/>
          </a:prstGeom>
          <a:noFill/>
          <a:ln w="9525" algn="ctr">
            <a:noFill/>
            <a:miter lim="800000"/>
            <a:headEnd/>
            <a:tailEnd/>
          </a:ln>
          <a:effectLst/>
        </p:spPr>
        <p:txBody>
          <a:bodyPr vert="horz" wrap="none" lIns="0" tIns="0" rIns="0" bIns="0" numCol="1" anchor="ctr" anchorCtr="1"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36DF442F-4E00-4A43-B019-AD48A14499D5}" type="slidenum">
              <a:rPr kumimoji="0" lang="en-US" sz="1000" b="1" i="0" u="none" strike="noStrike" kern="1200" cap="none" spc="0" normalizeH="0" baseline="0" noProof="0" smtClean="0">
                <a:ln>
                  <a:noFill/>
                </a:ln>
                <a:solidFill>
                  <a:schemeClr val="tx1"/>
                </a:solidFill>
                <a:effectLst/>
                <a:uLnTx/>
                <a:uFillTx/>
                <a:latin typeface="Arial" charset="0"/>
                <a:ea typeface="Arial" charset="0"/>
                <a:cs typeface="Arial" charset="0"/>
              </a:rPr>
              <a:pPr marL="0" marR="0" lvl="0" indent="0" algn="ctr" defTabSz="914400" rtl="0" eaLnBrk="0" fontAlgn="base" latinLnBrk="0" hangingPunct="0">
                <a:lnSpc>
                  <a:spcPct val="100000"/>
                </a:lnSpc>
                <a:spcBef>
                  <a:spcPct val="0"/>
                </a:spcBef>
                <a:spcAft>
                  <a:spcPct val="0"/>
                </a:spcAft>
                <a:buClrTx/>
                <a:buSzTx/>
                <a:buFontTx/>
                <a:buNone/>
                <a:tabLst/>
                <a:defRPr/>
              </a:pPr>
              <a:t>6</a:t>
            </a:fld>
            <a:endParaRPr kumimoji="0" lang="en-US" sz="1000" b="1" i="0" u="none" strike="noStrike" kern="1200" cap="none" spc="0" normalizeH="0" baseline="0" noProof="0">
              <a:ln>
                <a:noFill/>
              </a:ln>
              <a:solidFill>
                <a:schemeClr val="tx1"/>
              </a:solidFill>
              <a:effectLst/>
              <a:uLnTx/>
              <a:uFillTx/>
              <a:latin typeface="Arial" charset="0"/>
              <a:ea typeface="Arial" charset="0"/>
              <a:cs typeface="Arial" charset="0"/>
            </a:endParaRPr>
          </a:p>
        </p:txBody>
      </p:sp>
      <p:sp>
        <p:nvSpPr>
          <p:cNvPr id="11" name="Footer Placeholder 2"/>
          <p:cNvSpPr>
            <a:spLocks noGrp="1"/>
          </p:cNvSpPr>
          <p:nvPr>
            <p:ph type="ftr" sz="quarter" idx="11"/>
          </p:nvPr>
        </p:nvSpPr>
        <p:spPr>
          <a:xfrm>
            <a:off x="5280025" y="6681044"/>
            <a:ext cx="3475038" cy="153888"/>
          </a:xfrm>
          <a:noFill/>
        </p:spPr>
        <p:txBody>
          <a:bodyPr/>
          <a:lstStyle/>
          <a:p>
            <a:r>
              <a:rPr lang="en-US" smtClean="0"/>
              <a:t>BruCON 2010, Brussels, Belgium,  Sep 24, 2010</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23925" y="367040"/>
            <a:ext cx="6149975" cy="523220"/>
          </a:xfrm>
        </p:spPr>
        <p:txBody>
          <a:bodyPr/>
          <a:lstStyle/>
          <a:p>
            <a:r>
              <a:rPr lang="en-US" dirty="0" smtClean="0"/>
              <a:t>Generating the dots: need of data</a:t>
            </a:r>
            <a:endParaRPr lang="en-US" dirty="0"/>
          </a:p>
        </p:txBody>
      </p:sp>
      <p:sp>
        <p:nvSpPr>
          <p:cNvPr id="3" name="Content Placeholder 2"/>
          <p:cNvSpPr>
            <a:spLocks noGrp="1"/>
          </p:cNvSpPr>
          <p:nvPr>
            <p:ph idx="1"/>
          </p:nvPr>
        </p:nvSpPr>
        <p:spPr/>
        <p:txBody>
          <a:bodyPr/>
          <a:lstStyle/>
          <a:p>
            <a:r>
              <a:rPr lang="en-US" dirty="0" smtClean="0"/>
              <a:t>Development / integration of new sensors</a:t>
            </a:r>
          </a:p>
          <a:p>
            <a:pPr lvl="1"/>
            <a:r>
              <a:rPr lang="en-US" dirty="0" smtClean="0"/>
              <a:t>SGNET (distributed </a:t>
            </a:r>
            <a:r>
              <a:rPr lang="en-US" dirty="0" err="1" smtClean="0"/>
              <a:t>honeypot</a:t>
            </a:r>
            <a:r>
              <a:rPr lang="en-US" dirty="0" smtClean="0"/>
              <a:t> deployment)</a:t>
            </a:r>
          </a:p>
          <a:p>
            <a:pPr lvl="1"/>
            <a:r>
              <a:rPr lang="en-US" dirty="0" smtClean="0"/>
              <a:t>HARMUR (dynamics of client-side threats</a:t>
            </a:r>
            <a:r>
              <a:rPr lang="en-US" dirty="0" smtClean="0"/>
              <a:t>)</a:t>
            </a:r>
          </a:p>
          <a:p>
            <a:pPr lvl="1"/>
            <a:r>
              <a:rPr lang="en-US" dirty="0" smtClean="0"/>
              <a:t>Anubis (malware sandbox)</a:t>
            </a:r>
            <a:endParaRPr lang="en-US" dirty="0" smtClean="0"/>
          </a:p>
          <a:p>
            <a:pPr lvl="1"/>
            <a:r>
              <a:rPr lang="en-US" dirty="0" err="1" smtClean="0"/>
              <a:t>HoneySpider</a:t>
            </a:r>
            <a:r>
              <a:rPr lang="en-US" dirty="0" smtClean="0"/>
              <a:t> (hybrid high/low client </a:t>
            </a:r>
            <a:r>
              <a:rPr lang="en-US" dirty="0" err="1" smtClean="0"/>
              <a:t>honeypot</a:t>
            </a:r>
            <a:r>
              <a:rPr lang="en-US" dirty="0" smtClean="0"/>
              <a:t>)</a:t>
            </a:r>
          </a:p>
          <a:p>
            <a:pPr lvl="1"/>
            <a:r>
              <a:rPr lang="en-US" dirty="0" err="1" smtClean="0"/>
              <a:t>Wepawet</a:t>
            </a:r>
            <a:r>
              <a:rPr lang="en-US" dirty="0" smtClean="0"/>
              <a:t> (analysis of web-borne threats)</a:t>
            </a:r>
          </a:p>
          <a:p>
            <a:pPr lvl="1"/>
            <a:r>
              <a:rPr lang="en-US" dirty="0" smtClean="0"/>
              <a:t>…</a:t>
            </a:r>
          </a:p>
          <a:p>
            <a:r>
              <a:rPr lang="en-US" dirty="0" smtClean="0"/>
              <a:t>Generation and sharing of metadata: the </a:t>
            </a:r>
            <a:r>
              <a:rPr lang="en-US" dirty="0" smtClean="0">
                <a:solidFill>
                  <a:srgbClr val="CC66FF"/>
                </a:solidFill>
              </a:rPr>
              <a:t>WAPI </a:t>
            </a:r>
          </a:p>
          <a:p>
            <a:pPr lvl="1"/>
            <a:r>
              <a:rPr lang="en-US" dirty="0" smtClean="0"/>
              <a:t>SOAP-based API to explore security datasets</a:t>
            </a:r>
          </a:p>
          <a:p>
            <a:pPr lvl="1"/>
            <a:r>
              <a:rPr lang="en-US" dirty="0" smtClean="0"/>
              <a:t>Common language to interact with a variety of security datasets</a:t>
            </a:r>
          </a:p>
          <a:p>
            <a:pPr lvl="1"/>
            <a:r>
              <a:rPr lang="en-US" dirty="0" smtClean="0"/>
              <a:t>Currently deployed on all WOMBAT datasets: </a:t>
            </a:r>
          </a:p>
          <a:p>
            <a:pPr lvl="2"/>
            <a:r>
              <a:rPr lang="en-US" dirty="0" err="1" smtClean="0"/>
              <a:t>VirusTotal</a:t>
            </a:r>
            <a:r>
              <a:rPr lang="en-US" dirty="0" smtClean="0"/>
              <a:t>, Anubis, </a:t>
            </a:r>
            <a:r>
              <a:rPr lang="en-US" dirty="0" err="1" smtClean="0"/>
              <a:t>Wepawet</a:t>
            </a:r>
            <a:r>
              <a:rPr lang="en-US" dirty="0" smtClean="0"/>
              <a:t>, SGNET, HARMUR, Shelia, …</a:t>
            </a:r>
          </a:p>
        </p:txBody>
      </p:sp>
      <p:sp>
        <p:nvSpPr>
          <p:cNvPr id="6" name="Slide Number Placeholder 1"/>
          <p:cNvSpPr>
            <a:spLocks noGrp="1"/>
          </p:cNvSpPr>
          <p:nvPr>
            <p:ph type="sldNum" sz="quarter" idx="10"/>
          </p:nvPr>
        </p:nvSpPr>
        <p:spPr>
          <a:xfrm>
            <a:off x="8874125" y="6643688"/>
            <a:ext cx="155575" cy="152400"/>
          </a:xfrm>
        </p:spPr>
        <p:txBody>
          <a:bodyPr/>
          <a:lstStyle/>
          <a:p>
            <a:fld id="{36DF442F-4E00-4A43-B019-AD48A14499D5}" type="slidenum">
              <a:rPr lang="en-US" smtClean="0"/>
              <a:pPr/>
              <a:t>7</a:t>
            </a:fld>
            <a:endParaRPr lang="en-US"/>
          </a:p>
        </p:txBody>
      </p:sp>
      <p:sp>
        <p:nvSpPr>
          <p:cNvPr id="7" name="Footer Placeholder 2"/>
          <p:cNvSpPr>
            <a:spLocks noGrp="1"/>
          </p:cNvSpPr>
          <p:nvPr>
            <p:ph type="ftr" sz="quarter" idx="11"/>
          </p:nvPr>
        </p:nvSpPr>
        <p:spPr>
          <a:xfrm>
            <a:off x="5280025" y="6681044"/>
            <a:ext cx="3475038" cy="153888"/>
          </a:xfrm>
          <a:noFill/>
        </p:spPr>
        <p:txBody>
          <a:bodyPr/>
          <a:lstStyle/>
          <a:p>
            <a:r>
              <a:rPr lang="en-US" smtClean="0"/>
              <a:t>BruCON 2010, Brussels, Belgium,  Sep 24, 2010</a:t>
            </a: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Slide Number Placeholder 1"/>
          <p:cNvSpPr>
            <a:spLocks noGrp="1"/>
          </p:cNvSpPr>
          <p:nvPr>
            <p:ph type="sldNum" sz="quarter" idx="10"/>
          </p:nvPr>
        </p:nvSpPr>
        <p:spPr>
          <a:noFill/>
          <a:ln/>
        </p:spPr>
        <p:txBody>
          <a:bodyPr/>
          <a:lstStyle/>
          <a:p>
            <a:fld id="{C01F3E9A-4027-DC44-91C3-5C599F85A714}" type="slidenum">
              <a:rPr lang="en-US" smtClean="0"/>
              <a:pPr/>
              <a:t>8</a:t>
            </a:fld>
            <a:endParaRPr lang="en-US" smtClean="0"/>
          </a:p>
        </p:txBody>
      </p:sp>
      <p:sp>
        <p:nvSpPr>
          <p:cNvPr id="35843" name="Footer Placeholder 2"/>
          <p:cNvSpPr>
            <a:spLocks noGrp="1"/>
          </p:cNvSpPr>
          <p:nvPr>
            <p:ph type="ftr" sz="quarter" idx="11"/>
          </p:nvPr>
        </p:nvSpPr>
        <p:spPr>
          <a:xfrm>
            <a:off x="5280025" y="6681044"/>
            <a:ext cx="3475038" cy="153888"/>
          </a:xfrm>
          <a:noFill/>
        </p:spPr>
        <p:txBody>
          <a:bodyPr/>
          <a:lstStyle/>
          <a:p>
            <a:r>
              <a:rPr lang="en-US" smtClean="0"/>
              <a:t>BruCON 2010, Brussels, Belgium,  Sep 24, 2010</a:t>
            </a:r>
          </a:p>
        </p:txBody>
      </p:sp>
      <p:sp>
        <p:nvSpPr>
          <p:cNvPr id="35845" name="Title 1"/>
          <p:cNvSpPr>
            <a:spLocks noGrp="1"/>
          </p:cNvSpPr>
          <p:nvPr>
            <p:ph type="title" idx="4294967295"/>
          </p:nvPr>
        </p:nvSpPr>
        <p:spPr>
          <a:xfrm>
            <a:off x="0" y="155575"/>
            <a:ext cx="7350125" cy="946150"/>
          </a:xfrm>
        </p:spPr>
        <p:txBody>
          <a:bodyPr/>
          <a:lstStyle/>
          <a:p>
            <a:pPr eaLnBrk="1" hangingPunct="1"/>
            <a:r>
              <a:rPr lang="en-US"/>
              <a:t>Example of a WOMBAT sensor: </a:t>
            </a:r>
            <a:br>
              <a:rPr lang="en-US"/>
            </a:br>
            <a:r>
              <a:rPr lang="en-US"/>
              <a:t>the SGNET data enrichment framework</a:t>
            </a:r>
          </a:p>
        </p:txBody>
      </p:sp>
      <p:grpSp>
        <p:nvGrpSpPr>
          <p:cNvPr id="2" name="Group 183"/>
          <p:cNvGrpSpPr>
            <a:grpSpLocks/>
          </p:cNvGrpSpPr>
          <p:nvPr/>
        </p:nvGrpSpPr>
        <p:grpSpPr bwMode="auto">
          <a:xfrm>
            <a:off x="1389063" y="2643188"/>
            <a:ext cx="1096962" cy="2022475"/>
            <a:chOff x="1648805" y="2668877"/>
            <a:chExt cx="1097661" cy="2023709"/>
          </a:xfrm>
        </p:grpSpPr>
        <p:cxnSp>
          <p:nvCxnSpPr>
            <p:cNvPr id="35890" name="Elbow Connector 24"/>
            <p:cNvCxnSpPr>
              <a:cxnSpLocks noChangeShapeType="1"/>
            </p:cNvCxnSpPr>
            <p:nvPr/>
          </p:nvCxnSpPr>
          <p:spPr bwMode="auto">
            <a:xfrm>
              <a:off x="1797864" y="2668877"/>
              <a:ext cx="948602" cy="512708"/>
            </a:xfrm>
            <a:prstGeom prst="bentConnector3">
              <a:avLst>
                <a:gd name="adj1" fmla="val 50000"/>
              </a:avLst>
            </a:prstGeom>
            <a:noFill/>
            <a:ln w="12700">
              <a:solidFill>
                <a:schemeClr val="bg2"/>
              </a:solidFill>
              <a:round/>
              <a:headEnd/>
              <a:tailEnd type="arrow" w="med" len="med"/>
            </a:ln>
          </p:spPr>
        </p:cxnSp>
        <p:cxnSp>
          <p:nvCxnSpPr>
            <p:cNvPr id="35891" name="Elbow Connector 26"/>
            <p:cNvCxnSpPr>
              <a:cxnSpLocks noChangeShapeType="1"/>
            </p:cNvCxnSpPr>
            <p:nvPr/>
          </p:nvCxnSpPr>
          <p:spPr bwMode="auto">
            <a:xfrm flipV="1">
              <a:off x="1790226" y="3181585"/>
              <a:ext cx="956240" cy="472956"/>
            </a:xfrm>
            <a:prstGeom prst="bentConnector3">
              <a:avLst>
                <a:gd name="adj1" fmla="val 50000"/>
              </a:avLst>
            </a:prstGeom>
            <a:noFill/>
            <a:ln w="12700">
              <a:solidFill>
                <a:schemeClr val="bg2"/>
              </a:solidFill>
              <a:round/>
              <a:headEnd/>
              <a:tailEnd/>
            </a:ln>
          </p:spPr>
        </p:cxnSp>
        <p:cxnSp>
          <p:nvCxnSpPr>
            <p:cNvPr id="35892" name="Elbow Connector 29"/>
            <p:cNvCxnSpPr>
              <a:cxnSpLocks noChangeShapeType="1"/>
            </p:cNvCxnSpPr>
            <p:nvPr/>
          </p:nvCxnSpPr>
          <p:spPr bwMode="auto">
            <a:xfrm rot="5400000" flipH="1" flipV="1">
              <a:off x="1203880" y="3626511"/>
              <a:ext cx="1511000" cy="621149"/>
            </a:xfrm>
            <a:prstGeom prst="bentConnector3">
              <a:avLst>
                <a:gd name="adj1" fmla="val -69"/>
              </a:avLst>
            </a:prstGeom>
            <a:noFill/>
            <a:ln w="12700">
              <a:solidFill>
                <a:schemeClr val="bg2"/>
              </a:solidFill>
              <a:round/>
              <a:headEnd/>
              <a:tailEnd/>
            </a:ln>
          </p:spPr>
        </p:cxnSp>
      </p:grpSp>
      <p:sp>
        <p:nvSpPr>
          <p:cNvPr id="184322" name="Cloud"/>
          <p:cNvSpPr>
            <a:spLocks noChangeAspect="1" noEditPoints="1" noChangeArrowheads="1"/>
          </p:cNvSpPr>
          <p:nvPr/>
        </p:nvSpPr>
        <p:spPr bwMode="auto">
          <a:xfrm rot="16200000">
            <a:off x="-353078" y="2556919"/>
            <a:ext cx="2787924" cy="1483406"/>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gradFill>
            <a:gsLst>
              <a:gs pos="0">
                <a:srgbClr val="5E9EFF"/>
              </a:gs>
              <a:gs pos="39999">
                <a:srgbClr val="85C2FF"/>
              </a:gs>
              <a:gs pos="70000">
                <a:srgbClr val="C4D6EB"/>
              </a:gs>
              <a:gs pos="100000">
                <a:srgbClr val="FFEBFA"/>
              </a:gs>
            </a:gsLst>
            <a:lin ang="5400000" scaled="0"/>
          </a:gradFill>
          <a:ln w="9525">
            <a:solidFill>
              <a:srgbClr val="000000"/>
            </a:solidFill>
            <a:miter lim="800000"/>
            <a:headEnd/>
            <a:tailEnd/>
          </a:ln>
          <a:effectLst>
            <a:innerShdw blurRad="63500" dist="50800" dir="13500000">
              <a:prstClr val="black">
                <a:alpha val="50000"/>
              </a:prstClr>
            </a:innerShdw>
          </a:effectLst>
          <a:scene3d>
            <a:camera prst="orthographicFront"/>
            <a:lightRig rig="threePt" dir="t"/>
          </a:scene3d>
          <a:sp3d/>
        </p:spPr>
        <p:txBody>
          <a:bodyPr>
            <a:prstTxWarp prst="textNoShape">
              <a:avLst/>
            </a:prstTxWarp>
          </a:bodyPr>
          <a:lstStyle/>
          <a:p>
            <a:pPr>
              <a:defRPr/>
            </a:pPr>
            <a:r>
              <a:rPr lang="en-US" sz="2400" i="0" dirty="0">
                <a:solidFill>
                  <a:schemeClr val="tx1"/>
                </a:solidFill>
                <a:effectLst>
                  <a:outerShdw blurRad="50800" dist="38100" dir="2700000" algn="tl" rotWithShape="0">
                    <a:prstClr val="black">
                      <a:alpha val="40000"/>
                    </a:prstClr>
                  </a:outerShdw>
                </a:effectLst>
                <a:ea typeface="+mn-ea"/>
                <a:cs typeface="+mn-cs"/>
              </a:rPr>
              <a:t>Internet</a:t>
            </a:r>
          </a:p>
        </p:txBody>
      </p:sp>
      <p:pic>
        <p:nvPicPr>
          <p:cNvPr id="35849" name="Picture 20" descr="honeypot.jpg"/>
          <p:cNvPicPr>
            <a:picLocks noChangeAspect="1"/>
          </p:cNvPicPr>
          <p:nvPr/>
        </p:nvPicPr>
        <p:blipFill>
          <a:blip r:embed="rId3">
            <a:clrChange>
              <a:clrFrom>
                <a:srgbClr val="FFFFFF"/>
              </a:clrFrom>
              <a:clrTo>
                <a:srgbClr val="FFFFFF">
                  <a:alpha val="0"/>
                </a:srgbClr>
              </a:clrTo>
            </a:clrChange>
          </a:blip>
          <a:srcRect/>
          <a:stretch>
            <a:fillRect/>
          </a:stretch>
        </p:blipFill>
        <p:spPr bwMode="auto">
          <a:xfrm>
            <a:off x="1254125" y="2117725"/>
            <a:ext cx="536575" cy="754063"/>
          </a:xfrm>
          <a:prstGeom prst="rect">
            <a:avLst/>
          </a:prstGeom>
          <a:noFill/>
          <a:ln w="9525">
            <a:noFill/>
            <a:miter lim="800000"/>
            <a:headEnd/>
            <a:tailEnd/>
          </a:ln>
        </p:spPr>
      </p:pic>
      <p:pic>
        <p:nvPicPr>
          <p:cNvPr id="35850" name="Picture 21" descr="honeypot.jpg"/>
          <p:cNvPicPr>
            <a:picLocks noChangeAspect="1"/>
          </p:cNvPicPr>
          <p:nvPr/>
        </p:nvPicPr>
        <p:blipFill>
          <a:blip r:embed="rId3">
            <a:clrChange>
              <a:clrFrom>
                <a:srgbClr val="FFFFFF"/>
              </a:clrFrom>
              <a:clrTo>
                <a:srgbClr val="FFFFFF">
                  <a:alpha val="0"/>
                </a:srgbClr>
              </a:clrTo>
            </a:clrChange>
          </a:blip>
          <a:srcRect/>
          <a:stretch>
            <a:fillRect/>
          </a:stretch>
        </p:blipFill>
        <p:spPr bwMode="auto">
          <a:xfrm>
            <a:off x="1246188" y="3103563"/>
            <a:ext cx="536575" cy="754062"/>
          </a:xfrm>
          <a:prstGeom prst="rect">
            <a:avLst/>
          </a:prstGeom>
          <a:noFill/>
          <a:ln w="9525">
            <a:noFill/>
            <a:miter lim="800000"/>
            <a:headEnd/>
            <a:tailEnd/>
          </a:ln>
        </p:spPr>
      </p:pic>
      <p:pic>
        <p:nvPicPr>
          <p:cNvPr id="35851" name="Picture 22" descr="honeypot.jpg"/>
          <p:cNvPicPr>
            <a:picLocks noChangeAspect="1"/>
          </p:cNvPicPr>
          <p:nvPr/>
        </p:nvPicPr>
        <p:blipFill>
          <a:blip r:embed="rId3">
            <a:clrChange>
              <a:clrFrom>
                <a:srgbClr val="FFFFFF"/>
              </a:clrFrom>
              <a:clrTo>
                <a:srgbClr val="FFFFFF">
                  <a:alpha val="0"/>
                </a:srgbClr>
              </a:clrTo>
            </a:clrChange>
          </a:blip>
          <a:srcRect/>
          <a:stretch>
            <a:fillRect/>
          </a:stretch>
        </p:blipFill>
        <p:spPr bwMode="auto">
          <a:xfrm>
            <a:off x="977900" y="4140200"/>
            <a:ext cx="536575" cy="754063"/>
          </a:xfrm>
          <a:prstGeom prst="rect">
            <a:avLst/>
          </a:prstGeom>
          <a:noFill/>
          <a:ln w="9525">
            <a:noFill/>
            <a:miter lim="800000"/>
            <a:headEnd/>
            <a:tailEnd/>
          </a:ln>
        </p:spPr>
      </p:pic>
      <p:sp>
        <p:nvSpPr>
          <p:cNvPr id="54" name="TextBox 53"/>
          <p:cNvSpPr txBox="1">
            <a:spLocks noChangeArrowheads="1"/>
          </p:cNvSpPr>
          <p:nvPr/>
        </p:nvSpPr>
        <p:spPr bwMode="auto">
          <a:xfrm>
            <a:off x="1166813" y="1822450"/>
            <a:ext cx="2566987" cy="584200"/>
          </a:xfrm>
          <a:prstGeom prst="rect">
            <a:avLst/>
          </a:prstGeom>
          <a:noFill/>
          <a:ln w="9525">
            <a:noFill/>
            <a:miter lim="800000"/>
            <a:headEnd/>
            <a:tailEnd/>
          </a:ln>
        </p:spPr>
        <p:txBody>
          <a:bodyPr wrap="none">
            <a:prstTxWarp prst="textNoShape">
              <a:avLst/>
            </a:prstTxWarp>
            <a:spAutoFit/>
          </a:bodyPr>
          <a:lstStyle/>
          <a:p>
            <a:r>
              <a:rPr lang="en-US" sz="1600" b="0" i="0">
                <a:solidFill>
                  <a:schemeClr val="tx1"/>
                </a:solidFill>
              </a:rPr>
              <a:t>Code Injection information</a:t>
            </a:r>
          </a:p>
          <a:p>
            <a:r>
              <a:rPr lang="en-US" sz="1600" b="0" i="0">
                <a:solidFill>
                  <a:schemeClr val="tx1"/>
                </a:solidFill>
              </a:rPr>
              <a:t>Malware</a:t>
            </a:r>
          </a:p>
        </p:txBody>
      </p:sp>
      <p:grpSp>
        <p:nvGrpSpPr>
          <p:cNvPr id="3" name="Group 41"/>
          <p:cNvGrpSpPr>
            <a:grpSpLocks/>
          </p:cNvGrpSpPr>
          <p:nvPr/>
        </p:nvGrpSpPr>
        <p:grpSpPr bwMode="auto">
          <a:xfrm>
            <a:off x="2586038" y="2749550"/>
            <a:ext cx="944562" cy="1336675"/>
            <a:chOff x="3080632" y="4042753"/>
            <a:chExt cx="943976" cy="1336616"/>
          </a:xfrm>
        </p:grpSpPr>
        <p:pic>
          <p:nvPicPr>
            <p:cNvPr id="35888" name="Picture 6" descr="C:\Documents and Settings\corrado_leita\Desktop\database_icon.tiff"/>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3164936" y="4042753"/>
              <a:ext cx="794356" cy="794356"/>
            </a:xfrm>
            <a:prstGeom prst="rect">
              <a:avLst/>
            </a:prstGeom>
            <a:noFill/>
            <a:ln w="9525">
              <a:noFill/>
              <a:miter lim="800000"/>
              <a:headEnd/>
              <a:tailEnd/>
            </a:ln>
          </p:spPr>
        </p:pic>
        <p:sp>
          <p:nvSpPr>
            <p:cNvPr id="35889" name="TextBox 57"/>
            <p:cNvSpPr txBox="1">
              <a:spLocks noChangeArrowheads="1"/>
            </p:cNvSpPr>
            <p:nvPr/>
          </p:nvSpPr>
          <p:spPr bwMode="auto">
            <a:xfrm>
              <a:off x="3080632" y="4794594"/>
              <a:ext cx="943976" cy="584775"/>
            </a:xfrm>
            <a:prstGeom prst="rect">
              <a:avLst/>
            </a:prstGeom>
            <a:noFill/>
            <a:ln w="9525">
              <a:noFill/>
              <a:miter lim="800000"/>
              <a:headEnd/>
              <a:tailEnd/>
            </a:ln>
          </p:spPr>
          <p:txBody>
            <a:bodyPr wrap="none">
              <a:prstTxWarp prst="textNoShape">
                <a:avLst/>
              </a:prstTxWarp>
              <a:spAutoFit/>
            </a:bodyPr>
            <a:lstStyle/>
            <a:p>
              <a:r>
                <a:rPr lang="en-US" sz="1600" b="0" i="0">
                  <a:solidFill>
                    <a:schemeClr val="tx1"/>
                  </a:solidFill>
                </a:rPr>
                <a:t>SGNET </a:t>
              </a:r>
            </a:p>
            <a:p>
              <a:r>
                <a:rPr lang="en-US" sz="1600" b="0" i="0">
                  <a:solidFill>
                    <a:schemeClr val="tx1"/>
                  </a:solidFill>
                </a:rPr>
                <a:t>dataset</a:t>
              </a:r>
            </a:p>
          </p:txBody>
        </p:sp>
      </p:grpSp>
      <p:grpSp>
        <p:nvGrpSpPr>
          <p:cNvPr id="4" name="Group 17"/>
          <p:cNvGrpSpPr>
            <a:grpSpLocks/>
          </p:cNvGrpSpPr>
          <p:nvPr/>
        </p:nvGrpSpPr>
        <p:grpSpPr bwMode="auto">
          <a:xfrm>
            <a:off x="2151063" y="4140200"/>
            <a:ext cx="2332037" cy="1905000"/>
            <a:chOff x="1355" y="2608"/>
            <a:chExt cx="1469" cy="1200"/>
          </a:xfrm>
        </p:grpSpPr>
        <p:grpSp>
          <p:nvGrpSpPr>
            <p:cNvPr id="35882" name="Group 203"/>
            <p:cNvGrpSpPr>
              <a:grpSpLocks/>
            </p:cNvGrpSpPr>
            <p:nvPr/>
          </p:nvGrpSpPr>
          <p:grpSpPr bwMode="auto">
            <a:xfrm>
              <a:off x="1355" y="3157"/>
              <a:ext cx="1469" cy="651"/>
              <a:chOff x="2151408" y="5011443"/>
              <a:chExt cx="2332190" cy="1034215"/>
            </a:xfrm>
          </p:grpSpPr>
          <p:pic>
            <p:nvPicPr>
              <p:cNvPr id="35886" name="Picture 198"/>
              <p:cNvPicPr>
                <a:picLocks noChangeAspect="1"/>
              </p:cNvPicPr>
              <p:nvPr/>
            </p:nvPicPr>
            <p:blipFill>
              <a:blip r:embed="rId5">
                <a:clrChange>
                  <a:clrFrom>
                    <a:srgbClr val="FCFEFC"/>
                  </a:clrFrom>
                  <a:clrTo>
                    <a:srgbClr val="FCFEFC">
                      <a:alpha val="0"/>
                    </a:srgbClr>
                  </a:clrTo>
                </a:clrChange>
              </a:blip>
              <a:srcRect/>
              <a:stretch>
                <a:fillRect/>
              </a:stretch>
            </p:blipFill>
            <p:spPr bwMode="auto">
              <a:xfrm>
                <a:off x="2151408" y="5011443"/>
                <a:ext cx="1378954" cy="1034215"/>
              </a:xfrm>
              <a:prstGeom prst="rect">
                <a:avLst/>
              </a:prstGeom>
              <a:noFill/>
              <a:ln w="9525">
                <a:noFill/>
                <a:miter lim="800000"/>
                <a:headEnd/>
                <a:tailEnd/>
              </a:ln>
            </p:spPr>
          </p:pic>
          <p:sp>
            <p:nvSpPr>
              <p:cNvPr id="35887" name="TextBox 202"/>
              <p:cNvSpPr txBox="1">
                <a:spLocks noChangeArrowheads="1"/>
              </p:cNvSpPr>
              <p:nvPr/>
            </p:nvSpPr>
            <p:spPr bwMode="auto">
              <a:xfrm>
                <a:off x="3306773" y="5293584"/>
                <a:ext cx="1176825" cy="461665"/>
              </a:xfrm>
              <a:prstGeom prst="rect">
                <a:avLst/>
              </a:prstGeom>
              <a:noFill/>
              <a:ln w="9525">
                <a:noFill/>
                <a:miter lim="800000"/>
                <a:headEnd/>
                <a:tailEnd/>
              </a:ln>
            </p:spPr>
            <p:txBody>
              <a:bodyPr wrap="none">
                <a:prstTxWarp prst="textNoShape">
                  <a:avLst/>
                </a:prstTxWarp>
                <a:spAutoFit/>
              </a:bodyPr>
              <a:lstStyle/>
              <a:p>
                <a:r>
                  <a:rPr lang="en-US" sz="2400" b="0" i="0">
                    <a:solidFill>
                      <a:schemeClr val="tx1"/>
                    </a:solidFill>
                  </a:rPr>
                  <a:t>Models</a:t>
                </a:r>
              </a:p>
            </p:txBody>
          </p:sp>
        </p:grpSp>
        <p:grpSp>
          <p:nvGrpSpPr>
            <p:cNvPr id="35883" name="Group 206"/>
            <p:cNvGrpSpPr>
              <a:grpSpLocks/>
            </p:cNvGrpSpPr>
            <p:nvPr/>
          </p:nvGrpSpPr>
          <p:grpSpPr bwMode="auto">
            <a:xfrm>
              <a:off x="1914" y="2608"/>
              <a:ext cx="742" cy="549"/>
              <a:chOff x="3038530" y="4139799"/>
              <a:chExt cx="1177125" cy="871644"/>
            </a:xfrm>
          </p:grpSpPr>
          <p:cxnSp>
            <p:nvCxnSpPr>
              <p:cNvPr id="35884" name="Straight Arrow Connector 199"/>
              <p:cNvCxnSpPr>
                <a:cxnSpLocks noChangeShapeType="1"/>
              </p:cNvCxnSpPr>
              <p:nvPr/>
            </p:nvCxnSpPr>
            <p:spPr bwMode="auto">
              <a:xfrm rot="5400000" flipH="1" flipV="1">
                <a:off x="2603502" y="4574827"/>
                <a:ext cx="871644" cy="1588"/>
              </a:xfrm>
              <a:prstGeom prst="straightConnector1">
                <a:avLst/>
              </a:prstGeom>
              <a:noFill/>
              <a:ln w="12700">
                <a:solidFill>
                  <a:schemeClr val="bg2"/>
                </a:solidFill>
                <a:round/>
                <a:headEnd type="arrow" w="med" len="med"/>
                <a:tailEnd/>
              </a:ln>
            </p:spPr>
          </p:cxnSp>
          <p:sp>
            <p:nvSpPr>
              <p:cNvPr id="35885" name="TextBox 205"/>
              <p:cNvSpPr txBox="1">
                <a:spLocks noChangeArrowheads="1"/>
              </p:cNvSpPr>
              <p:nvPr/>
            </p:nvSpPr>
            <p:spPr bwMode="auto">
              <a:xfrm>
                <a:off x="3038530" y="4226753"/>
                <a:ext cx="1177125" cy="584776"/>
              </a:xfrm>
              <a:prstGeom prst="rect">
                <a:avLst/>
              </a:prstGeom>
              <a:noFill/>
              <a:ln w="9525">
                <a:noFill/>
                <a:miter lim="800000"/>
                <a:headEnd/>
                <a:tailEnd/>
              </a:ln>
            </p:spPr>
            <p:txBody>
              <a:bodyPr wrap="none">
                <a:prstTxWarp prst="textNoShape">
                  <a:avLst/>
                </a:prstTxWarp>
                <a:spAutoFit/>
              </a:bodyPr>
              <a:lstStyle/>
              <a:p>
                <a:pPr algn="l"/>
                <a:r>
                  <a:rPr lang="en-US" sz="1600" b="0" i="0">
                    <a:solidFill>
                      <a:schemeClr val="tx1"/>
                    </a:solidFill>
                  </a:rPr>
                  <a:t>Clustering</a:t>
                </a:r>
              </a:p>
              <a:p>
                <a:pPr algn="l"/>
                <a:r>
                  <a:rPr lang="en-US" sz="1600" b="0" i="0">
                    <a:solidFill>
                      <a:schemeClr val="tx1"/>
                    </a:solidFill>
                  </a:rPr>
                  <a:t>techniques</a:t>
                </a:r>
              </a:p>
            </p:txBody>
          </p:sp>
        </p:grpSp>
      </p:grpSp>
      <p:sp>
        <p:nvSpPr>
          <p:cNvPr id="35855" name="Slide Number Placeholder 35"/>
          <p:cNvSpPr txBox="1">
            <a:spLocks noGrp="1"/>
          </p:cNvSpPr>
          <p:nvPr/>
        </p:nvSpPr>
        <p:spPr bwMode="auto">
          <a:xfrm>
            <a:off x="8882063" y="6643688"/>
            <a:ext cx="139700" cy="152400"/>
          </a:xfrm>
          <a:prstGeom prst="rect">
            <a:avLst/>
          </a:prstGeom>
          <a:noFill/>
          <a:ln w="9525">
            <a:noFill/>
            <a:miter lim="800000"/>
            <a:headEnd/>
            <a:tailEnd/>
          </a:ln>
        </p:spPr>
        <p:txBody>
          <a:bodyPr wrap="none" lIns="0" tIns="0" rIns="0" bIns="0" anchor="ctr" anchorCtr="1">
            <a:prstTxWarp prst="textNoShape">
              <a:avLst/>
            </a:prstTxWarp>
            <a:spAutoFit/>
          </a:bodyPr>
          <a:lstStyle/>
          <a:p>
            <a:pPr eaLnBrk="0" hangingPunct="0"/>
            <a:fld id="{F88AF98C-835B-CF44-B028-FBF97A093255}" type="slidenum">
              <a:rPr lang="en-US" sz="1000" i="0">
                <a:solidFill>
                  <a:srgbClr val="333333"/>
                </a:solidFill>
              </a:rPr>
              <a:pPr eaLnBrk="0" hangingPunct="0"/>
              <a:t>8</a:t>
            </a:fld>
            <a:endParaRPr lang="en-US" sz="1000" i="0">
              <a:solidFill>
                <a:srgbClr val="333333"/>
              </a:solidFill>
            </a:endParaRPr>
          </a:p>
        </p:txBody>
      </p:sp>
      <p:grpSp>
        <p:nvGrpSpPr>
          <p:cNvPr id="7" name="Group 25"/>
          <p:cNvGrpSpPr>
            <a:grpSpLocks/>
          </p:cNvGrpSpPr>
          <p:nvPr/>
        </p:nvGrpSpPr>
        <p:grpSpPr bwMode="auto">
          <a:xfrm>
            <a:off x="3541713" y="1463675"/>
            <a:ext cx="5457825" cy="4808538"/>
            <a:chOff x="2231" y="922"/>
            <a:chExt cx="3438" cy="3029"/>
          </a:xfrm>
        </p:grpSpPr>
        <p:pic>
          <p:nvPicPr>
            <p:cNvPr id="11" name="Picture 10" descr="VirusTotal-logo.png"/>
            <p:cNvPicPr>
              <a:picLocks noChangeAspect="1"/>
            </p:cNvPicPr>
            <p:nvPr/>
          </p:nvPicPr>
          <p:blipFill>
            <a:blip r:embed="rId6"/>
            <a:stretch>
              <a:fillRect/>
            </a:stretch>
          </p:blipFill>
          <p:spPr>
            <a:xfrm>
              <a:off x="4310" y="970"/>
              <a:ext cx="1074" cy="456"/>
            </a:xfrm>
            <a:prstGeom prst="rect">
              <a:avLst/>
            </a:prstGeom>
            <a:effectLst>
              <a:glow rad="63500">
                <a:schemeClr val="accent3">
                  <a:satMod val="175000"/>
                  <a:alpha val="40000"/>
                </a:schemeClr>
              </a:glow>
            </a:effectLst>
          </p:spPr>
        </p:pic>
        <p:grpSp>
          <p:nvGrpSpPr>
            <p:cNvPr id="35858" name="Group 209"/>
            <p:cNvGrpSpPr>
              <a:grpSpLocks/>
            </p:cNvGrpSpPr>
            <p:nvPr/>
          </p:nvGrpSpPr>
          <p:grpSpPr bwMode="auto">
            <a:xfrm>
              <a:off x="2309" y="1113"/>
              <a:ext cx="1909" cy="842"/>
              <a:chOff x="3665482" y="1767010"/>
              <a:chExt cx="3030593" cy="1336074"/>
            </a:xfrm>
          </p:grpSpPr>
          <p:sp>
            <p:nvSpPr>
              <p:cNvPr id="35880" name="TextBox 51"/>
              <p:cNvSpPr txBox="1">
                <a:spLocks noChangeArrowheads="1"/>
              </p:cNvSpPr>
              <p:nvPr/>
            </p:nvSpPr>
            <p:spPr bwMode="auto">
              <a:xfrm rot="-1273168">
                <a:off x="4689750" y="1767010"/>
                <a:ext cx="1637756" cy="584775"/>
              </a:xfrm>
              <a:prstGeom prst="rect">
                <a:avLst/>
              </a:prstGeom>
              <a:noFill/>
              <a:ln w="9525">
                <a:noFill/>
                <a:miter lim="800000"/>
                <a:headEnd/>
                <a:tailEnd/>
              </a:ln>
            </p:spPr>
            <p:txBody>
              <a:bodyPr wrap="none">
                <a:prstTxWarp prst="textNoShape">
                  <a:avLst/>
                </a:prstTxWarp>
                <a:spAutoFit/>
              </a:bodyPr>
              <a:lstStyle/>
              <a:p>
                <a:r>
                  <a:rPr lang="en-US" sz="1600" b="0" i="0">
                    <a:solidFill>
                      <a:schemeClr val="tx1"/>
                    </a:solidFill>
                  </a:rPr>
                  <a:t>AV identification</a:t>
                </a:r>
              </a:p>
              <a:p>
                <a:r>
                  <a:rPr lang="en-US" sz="1600" b="0" i="0">
                    <a:solidFill>
                      <a:schemeClr val="tx1"/>
                    </a:solidFill>
                  </a:rPr>
                  <a:t>statistics</a:t>
                </a:r>
              </a:p>
            </p:txBody>
          </p:sp>
          <p:cxnSp>
            <p:nvCxnSpPr>
              <p:cNvPr id="35881" name="Straight Arrow Connector 49"/>
              <p:cNvCxnSpPr>
                <a:cxnSpLocks noChangeShapeType="1"/>
              </p:cNvCxnSpPr>
              <p:nvPr/>
            </p:nvCxnSpPr>
            <p:spPr bwMode="auto">
              <a:xfrm flipV="1">
                <a:off x="3665482" y="1904662"/>
                <a:ext cx="3030593" cy="1198422"/>
              </a:xfrm>
              <a:prstGeom prst="straightConnector1">
                <a:avLst/>
              </a:prstGeom>
              <a:noFill/>
              <a:ln w="12700">
                <a:solidFill>
                  <a:schemeClr val="bg2"/>
                </a:solidFill>
                <a:round/>
                <a:headEnd type="arrow" w="med" len="med"/>
                <a:tailEnd type="arrow" w="med" len="med"/>
              </a:ln>
            </p:spPr>
          </p:cxnSp>
        </p:grpSp>
        <p:pic>
          <p:nvPicPr>
            <p:cNvPr id="35859" name="Picture 40"/>
            <p:cNvPicPr>
              <a:picLocks noChangeAspect="1"/>
            </p:cNvPicPr>
            <p:nvPr/>
          </p:nvPicPr>
          <p:blipFill>
            <a:blip r:embed="rId7"/>
            <a:srcRect/>
            <a:stretch>
              <a:fillRect/>
            </a:stretch>
          </p:blipFill>
          <p:spPr bwMode="auto">
            <a:xfrm>
              <a:off x="4380" y="2663"/>
              <a:ext cx="1036" cy="589"/>
            </a:xfrm>
            <a:prstGeom prst="rect">
              <a:avLst/>
            </a:prstGeom>
            <a:noFill/>
            <a:ln w="9525">
              <a:noFill/>
              <a:miter lim="800000"/>
              <a:headEnd/>
              <a:tailEnd/>
            </a:ln>
          </p:spPr>
        </p:pic>
        <p:grpSp>
          <p:nvGrpSpPr>
            <p:cNvPr id="35860" name="Group 207"/>
            <p:cNvGrpSpPr>
              <a:grpSpLocks/>
            </p:cNvGrpSpPr>
            <p:nvPr/>
          </p:nvGrpSpPr>
          <p:grpSpPr bwMode="auto">
            <a:xfrm>
              <a:off x="2309" y="2271"/>
              <a:ext cx="1909" cy="685"/>
              <a:chOff x="3665482" y="3604645"/>
              <a:chExt cx="3030593" cy="1087939"/>
            </a:xfrm>
          </p:grpSpPr>
          <p:cxnSp>
            <p:nvCxnSpPr>
              <p:cNvPr id="35878" name="Straight Arrow Connector 191"/>
              <p:cNvCxnSpPr>
                <a:cxnSpLocks noChangeShapeType="1"/>
              </p:cNvCxnSpPr>
              <p:nvPr/>
            </p:nvCxnSpPr>
            <p:spPr bwMode="auto">
              <a:xfrm>
                <a:off x="3665482" y="3604645"/>
                <a:ext cx="3030593" cy="1087939"/>
              </a:xfrm>
              <a:prstGeom prst="straightConnector1">
                <a:avLst/>
              </a:prstGeom>
              <a:noFill/>
              <a:ln w="12700">
                <a:solidFill>
                  <a:schemeClr val="bg2"/>
                </a:solidFill>
                <a:round/>
                <a:headEnd type="arrow" w="med" len="med"/>
                <a:tailEnd type="arrow" w="med" len="med"/>
              </a:ln>
            </p:spPr>
          </p:cxnSp>
          <p:sp>
            <p:nvSpPr>
              <p:cNvPr id="35879" name="TextBox 197"/>
              <p:cNvSpPr txBox="1">
                <a:spLocks noChangeArrowheads="1"/>
              </p:cNvSpPr>
              <p:nvPr/>
            </p:nvSpPr>
            <p:spPr bwMode="auto">
              <a:xfrm rot="1221020">
                <a:off x="4968078" y="3711072"/>
                <a:ext cx="1154282" cy="584776"/>
              </a:xfrm>
              <a:prstGeom prst="rect">
                <a:avLst/>
              </a:prstGeom>
              <a:noFill/>
              <a:ln w="9525">
                <a:noFill/>
                <a:miter lim="800000"/>
                <a:headEnd/>
                <a:tailEnd/>
              </a:ln>
            </p:spPr>
            <p:txBody>
              <a:bodyPr wrap="none">
                <a:prstTxWarp prst="textNoShape">
                  <a:avLst/>
                </a:prstTxWarp>
                <a:spAutoFit/>
              </a:bodyPr>
              <a:lstStyle/>
              <a:p>
                <a:r>
                  <a:rPr lang="en-US" sz="1600" b="0" i="0">
                    <a:solidFill>
                      <a:schemeClr val="tx1"/>
                    </a:solidFill>
                  </a:rPr>
                  <a:t>Generated </a:t>
                </a:r>
              </a:p>
              <a:p>
                <a:r>
                  <a:rPr lang="en-US" sz="1600" b="0" i="0">
                    <a:solidFill>
                      <a:schemeClr val="tx1"/>
                    </a:solidFill>
                  </a:rPr>
                  <a:t>alerts</a:t>
                </a:r>
              </a:p>
            </p:txBody>
          </p:sp>
        </p:grpSp>
        <p:grpSp>
          <p:nvGrpSpPr>
            <p:cNvPr id="35861" name="Group 34"/>
            <p:cNvGrpSpPr>
              <a:grpSpLocks/>
            </p:cNvGrpSpPr>
            <p:nvPr/>
          </p:nvGrpSpPr>
          <p:grpSpPr bwMode="auto">
            <a:xfrm>
              <a:off x="2231" y="1822"/>
              <a:ext cx="3438" cy="2129"/>
              <a:chOff x="2231" y="1822"/>
              <a:chExt cx="3438" cy="2129"/>
            </a:xfrm>
          </p:grpSpPr>
          <p:grpSp>
            <p:nvGrpSpPr>
              <p:cNvPr id="35862" name="Group 41"/>
              <p:cNvGrpSpPr>
                <a:grpSpLocks/>
              </p:cNvGrpSpPr>
              <p:nvPr/>
            </p:nvGrpSpPr>
            <p:grpSpPr bwMode="auto">
              <a:xfrm>
                <a:off x="4389" y="3454"/>
                <a:ext cx="1280" cy="497"/>
                <a:chOff x="6842125" y="2667401"/>
                <a:chExt cx="2032000" cy="789590"/>
              </a:xfrm>
            </p:grpSpPr>
            <p:pic>
              <p:nvPicPr>
                <p:cNvPr id="14" name="Picture 13" descr="anubis_left.png"/>
                <p:cNvPicPr>
                  <a:picLocks noChangeAspect="1"/>
                </p:cNvPicPr>
                <p:nvPr/>
              </p:nvPicPr>
              <p:blipFill>
                <a:blip r:embed="rId8"/>
                <a:stretch>
                  <a:fillRect/>
                </a:stretch>
              </p:blipFill>
              <p:spPr>
                <a:xfrm>
                  <a:off x="6842125" y="2667401"/>
                  <a:ext cx="805382" cy="7895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5" name="Rectangle 14"/>
                <p:cNvSpPr/>
                <p:nvPr/>
              </p:nvSpPr>
              <p:spPr>
                <a:xfrm>
                  <a:off x="7647507" y="2846579"/>
                  <a:ext cx="1226618" cy="461665"/>
                </a:xfrm>
                <a:prstGeom prst="rect">
                  <a:avLst/>
                </a:prstGeom>
                <a:noFill/>
                <a:ln>
                  <a:noFill/>
                </a:ln>
              </p:spPr>
              <p:txBody>
                <a:bodyPr wrap="none">
                  <a:spAutoFit/>
                </a:bodyPr>
                <a:lstStyle/>
                <a:p>
                  <a:pPr>
                    <a:defRPr/>
                  </a:pPr>
                  <a:r>
                    <a:rPr lang="en-US" sz="2400" i="0" dirty="0">
                      <a:ln w="12700">
                        <a:noFill/>
                        <a:prstDash val="solid"/>
                      </a:ln>
                      <a:solidFill>
                        <a:schemeClr val="tx1">
                          <a:lumMod val="75000"/>
                          <a:lumOff val="25000"/>
                        </a:schemeClr>
                      </a:solidFill>
                      <a:effectLst>
                        <a:glow rad="101600">
                          <a:schemeClr val="accent3">
                            <a:satMod val="175000"/>
                            <a:alpha val="40000"/>
                          </a:schemeClr>
                        </a:glow>
                      </a:effectLst>
                      <a:ea typeface="+mn-ea"/>
                      <a:cs typeface="+mn-cs"/>
                    </a:rPr>
                    <a:t>Anubis</a:t>
                  </a:r>
                </a:p>
              </p:txBody>
            </p:sp>
          </p:grpSp>
          <p:cxnSp>
            <p:nvCxnSpPr>
              <p:cNvPr id="35863" name="Straight Arrow Connector 45"/>
              <p:cNvCxnSpPr>
                <a:cxnSpLocks noChangeShapeType="1"/>
              </p:cNvCxnSpPr>
              <p:nvPr/>
            </p:nvCxnSpPr>
            <p:spPr bwMode="auto">
              <a:xfrm>
                <a:off x="2309" y="2100"/>
                <a:ext cx="1909" cy="1"/>
              </a:xfrm>
              <a:prstGeom prst="straightConnector1">
                <a:avLst/>
              </a:prstGeom>
              <a:noFill/>
              <a:ln w="12700">
                <a:solidFill>
                  <a:schemeClr val="bg2"/>
                </a:solidFill>
                <a:round/>
                <a:headEnd type="arrow" w="med" len="med"/>
                <a:tailEnd type="arrow" w="med" len="med"/>
              </a:ln>
            </p:spPr>
          </p:cxnSp>
          <p:sp>
            <p:nvSpPr>
              <p:cNvPr id="35864" name="TextBox 52"/>
              <p:cNvSpPr txBox="1">
                <a:spLocks noChangeArrowheads="1"/>
              </p:cNvSpPr>
              <p:nvPr/>
            </p:nvSpPr>
            <p:spPr bwMode="auto">
              <a:xfrm>
                <a:off x="3154" y="1884"/>
                <a:ext cx="871" cy="212"/>
              </a:xfrm>
              <a:prstGeom prst="rect">
                <a:avLst/>
              </a:prstGeom>
              <a:noFill/>
              <a:ln w="9525">
                <a:noFill/>
                <a:miter lim="800000"/>
                <a:headEnd/>
                <a:tailEnd/>
              </a:ln>
            </p:spPr>
            <p:txBody>
              <a:bodyPr wrap="none">
                <a:prstTxWarp prst="textNoShape">
                  <a:avLst/>
                </a:prstTxWarp>
                <a:spAutoFit/>
              </a:bodyPr>
              <a:lstStyle/>
              <a:p>
                <a:r>
                  <a:rPr lang="en-US" sz="1600" b="0" i="0">
                    <a:solidFill>
                      <a:schemeClr val="tx1"/>
                    </a:solidFill>
                  </a:rPr>
                  <a:t>Symantec ++</a:t>
                </a:r>
              </a:p>
            </p:txBody>
          </p:sp>
          <p:grpSp>
            <p:nvGrpSpPr>
              <p:cNvPr id="35865" name="Group 40"/>
              <p:cNvGrpSpPr>
                <a:grpSpLocks/>
              </p:cNvGrpSpPr>
              <p:nvPr/>
            </p:nvGrpSpPr>
            <p:grpSpPr bwMode="auto">
              <a:xfrm>
                <a:off x="4348" y="1822"/>
                <a:ext cx="1058" cy="545"/>
                <a:chOff x="827" y="2755"/>
                <a:chExt cx="1058" cy="545"/>
              </a:xfrm>
            </p:grpSpPr>
            <p:pic>
              <p:nvPicPr>
                <p:cNvPr id="35868" name="Picture 41"/>
                <p:cNvPicPr>
                  <a:picLocks noChangeAspect="1" noChangeArrowheads="1"/>
                </p:cNvPicPr>
                <p:nvPr/>
              </p:nvPicPr>
              <p:blipFill>
                <a:blip r:embed="rId9"/>
                <a:srcRect/>
                <a:stretch>
                  <a:fillRect/>
                </a:stretch>
              </p:blipFill>
              <p:spPr bwMode="auto">
                <a:xfrm>
                  <a:off x="1004" y="2755"/>
                  <a:ext cx="510" cy="183"/>
                </a:xfrm>
                <a:prstGeom prst="rect">
                  <a:avLst/>
                </a:prstGeom>
                <a:noFill/>
                <a:ln w="9525">
                  <a:noFill/>
                  <a:round/>
                  <a:headEnd/>
                  <a:tailEnd/>
                </a:ln>
              </p:spPr>
            </p:pic>
            <p:pic>
              <p:nvPicPr>
                <p:cNvPr id="35869" name="Picture 42"/>
                <p:cNvPicPr>
                  <a:picLocks noChangeAspect="1" noChangeArrowheads="1"/>
                </p:cNvPicPr>
                <p:nvPr/>
              </p:nvPicPr>
              <p:blipFill>
                <a:blip r:embed="rId9"/>
                <a:srcRect/>
                <a:stretch>
                  <a:fillRect/>
                </a:stretch>
              </p:blipFill>
              <p:spPr bwMode="auto">
                <a:xfrm>
                  <a:off x="827" y="2934"/>
                  <a:ext cx="510" cy="183"/>
                </a:xfrm>
                <a:prstGeom prst="rect">
                  <a:avLst/>
                </a:prstGeom>
                <a:noFill/>
                <a:ln w="9525">
                  <a:noFill/>
                  <a:round/>
                  <a:headEnd/>
                  <a:tailEnd/>
                </a:ln>
              </p:spPr>
            </p:pic>
            <p:pic>
              <p:nvPicPr>
                <p:cNvPr id="35870" name="Picture 43"/>
                <p:cNvPicPr>
                  <a:picLocks noChangeAspect="1" noChangeArrowheads="1"/>
                </p:cNvPicPr>
                <p:nvPr/>
              </p:nvPicPr>
              <p:blipFill>
                <a:blip r:embed="rId9"/>
                <a:srcRect/>
                <a:stretch>
                  <a:fillRect/>
                </a:stretch>
              </p:blipFill>
              <p:spPr bwMode="auto">
                <a:xfrm>
                  <a:off x="1198" y="2755"/>
                  <a:ext cx="510" cy="183"/>
                </a:xfrm>
                <a:prstGeom prst="rect">
                  <a:avLst/>
                </a:prstGeom>
                <a:noFill/>
                <a:ln w="9525">
                  <a:noFill/>
                  <a:round/>
                  <a:headEnd/>
                  <a:tailEnd/>
                </a:ln>
              </p:spPr>
            </p:pic>
            <p:pic>
              <p:nvPicPr>
                <p:cNvPr id="35871" name="Picture 44"/>
                <p:cNvPicPr>
                  <a:picLocks noChangeAspect="1" noChangeArrowheads="1"/>
                </p:cNvPicPr>
                <p:nvPr/>
              </p:nvPicPr>
              <p:blipFill>
                <a:blip r:embed="rId9"/>
                <a:srcRect/>
                <a:stretch>
                  <a:fillRect/>
                </a:stretch>
              </p:blipFill>
              <p:spPr bwMode="auto">
                <a:xfrm>
                  <a:off x="969" y="3067"/>
                  <a:ext cx="510" cy="183"/>
                </a:xfrm>
                <a:prstGeom prst="rect">
                  <a:avLst/>
                </a:prstGeom>
                <a:noFill/>
                <a:ln w="9525">
                  <a:noFill/>
                  <a:round/>
                  <a:headEnd/>
                  <a:tailEnd/>
                </a:ln>
              </p:spPr>
            </p:pic>
            <p:pic>
              <p:nvPicPr>
                <p:cNvPr id="35872" name="Picture 45"/>
                <p:cNvPicPr>
                  <a:picLocks noChangeAspect="1" noChangeArrowheads="1"/>
                </p:cNvPicPr>
                <p:nvPr/>
              </p:nvPicPr>
              <p:blipFill>
                <a:blip r:embed="rId9"/>
                <a:srcRect/>
                <a:stretch>
                  <a:fillRect/>
                </a:stretch>
              </p:blipFill>
              <p:spPr bwMode="auto">
                <a:xfrm>
                  <a:off x="987" y="2910"/>
                  <a:ext cx="510" cy="183"/>
                </a:xfrm>
                <a:prstGeom prst="rect">
                  <a:avLst/>
                </a:prstGeom>
                <a:noFill/>
                <a:ln w="9525">
                  <a:noFill/>
                  <a:round/>
                  <a:headEnd/>
                  <a:tailEnd/>
                </a:ln>
              </p:spPr>
            </p:pic>
            <p:pic>
              <p:nvPicPr>
                <p:cNvPr id="35873" name="Picture 46"/>
                <p:cNvPicPr>
                  <a:picLocks noChangeAspect="1" noChangeArrowheads="1"/>
                </p:cNvPicPr>
                <p:nvPr/>
              </p:nvPicPr>
              <p:blipFill>
                <a:blip r:embed="rId9"/>
                <a:srcRect/>
                <a:stretch>
                  <a:fillRect/>
                </a:stretch>
              </p:blipFill>
              <p:spPr bwMode="auto">
                <a:xfrm>
                  <a:off x="1361" y="2818"/>
                  <a:ext cx="510" cy="183"/>
                </a:xfrm>
                <a:prstGeom prst="rect">
                  <a:avLst/>
                </a:prstGeom>
                <a:noFill/>
                <a:ln w="9525">
                  <a:noFill/>
                  <a:round/>
                  <a:headEnd/>
                  <a:tailEnd/>
                </a:ln>
              </p:spPr>
            </p:pic>
            <p:pic>
              <p:nvPicPr>
                <p:cNvPr id="35874" name="Picture 47"/>
                <p:cNvPicPr>
                  <a:picLocks noChangeAspect="1" noChangeArrowheads="1"/>
                </p:cNvPicPr>
                <p:nvPr/>
              </p:nvPicPr>
              <p:blipFill>
                <a:blip r:embed="rId9"/>
                <a:srcRect/>
                <a:stretch>
                  <a:fillRect/>
                </a:stretch>
              </p:blipFill>
              <p:spPr bwMode="auto">
                <a:xfrm>
                  <a:off x="1206" y="2979"/>
                  <a:ext cx="510" cy="183"/>
                </a:xfrm>
                <a:prstGeom prst="rect">
                  <a:avLst/>
                </a:prstGeom>
                <a:noFill/>
                <a:ln w="9525">
                  <a:noFill/>
                  <a:round/>
                  <a:headEnd/>
                  <a:tailEnd/>
                </a:ln>
              </p:spPr>
            </p:pic>
            <p:pic>
              <p:nvPicPr>
                <p:cNvPr id="35875" name="Picture 48"/>
                <p:cNvPicPr>
                  <a:picLocks noChangeAspect="1" noChangeArrowheads="1"/>
                </p:cNvPicPr>
                <p:nvPr/>
              </p:nvPicPr>
              <p:blipFill>
                <a:blip r:embed="rId9"/>
                <a:srcRect/>
                <a:stretch>
                  <a:fillRect/>
                </a:stretch>
              </p:blipFill>
              <p:spPr bwMode="auto">
                <a:xfrm>
                  <a:off x="1375" y="3117"/>
                  <a:ext cx="510" cy="183"/>
                </a:xfrm>
                <a:prstGeom prst="rect">
                  <a:avLst/>
                </a:prstGeom>
                <a:noFill/>
                <a:ln w="9525">
                  <a:noFill/>
                  <a:round/>
                  <a:headEnd/>
                  <a:tailEnd/>
                </a:ln>
              </p:spPr>
            </p:pic>
          </p:grpSp>
          <p:cxnSp>
            <p:nvCxnSpPr>
              <p:cNvPr id="35866" name="Straight Arrow Connector 191"/>
              <p:cNvCxnSpPr>
                <a:cxnSpLocks noChangeShapeType="1"/>
              </p:cNvCxnSpPr>
              <p:nvPr/>
            </p:nvCxnSpPr>
            <p:spPr bwMode="auto">
              <a:xfrm>
                <a:off x="2231" y="2285"/>
                <a:ext cx="2009" cy="1443"/>
              </a:xfrm>
              <a:prstGeom prst="straightConnector1">
                <a:avLst/>
              </a:prstGeom>
              <a:noFill/>
              <a:ln w="12700">
                <a:solidFill>
                  <a:schemeClr val="bg2"/>
                </a:solidFill>
                <a:round/>
                <a:headEnd type="arrow" w="med" len="med"/>
                <a:tailEnd type="arrow" w="med" len="med"/>
              </a:ln>
            </p:spPr>
          </p:cxnSp>
          <p:sp>
            <p:nvSpPr>
              <p:cNvPr id="35867" name="TextBox 197"/>
              <p:cNvSpPr txBox="1">
                <a:spLocks noChangeArrowheads="1"/>
              </p:cNvSpPr>
              <p:nvPr/>
            </p:nvSpPr>
            <p:spPr bwMode="auto">
              <a:xfrm rot="2169260">
                <a:off x="2882" y="3003"/>
                <a:ext cx="1396" cy="212"/>
              </a:xfrm>
              <a:prstGeom prst="rect">
                <a:avLst/>
              </a:prstGeom>
              <a:noFill/>
              <a:ln w="9525">
                <a:noFill/>
                <a:miter lim="800000"/>
                <a:headEnd/>
                <a:tailEnd/>
              </a:ln>
            </p:spPr>
            <p:txBody>
              <a:bodyPr wrap="none">
                <a:prstTxWarp prst="textNoShape">
                  <a:avLst/>
                </a:prstTxWarp>
                <a:spAutoFit/>
              </a:bodyPr>
              <a:lstStyle/>
              <a:p>
                <a:r>
                  <a:rPr lang="en-US" sz="1600" b="0" i="0">
                    <a:solidFill>
                      <a:schemeClr val="tx1"/>
                    </a:solidFill>
                  </a:rPr>
                  <a:t>Behavioral Information</a:t>
                </a: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fade">
                                      <p:cBhvr>
                                        <p:cTn id="10" dur="2000"/>
                                        <p:tgtEl>
                                          <p:spTgt spid="54"/>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20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1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up)">
                                      <p:cBhvr>
                                        <p:cTn id="2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Slide Number Placeholder 1"/>
          <p:cNvSpPr>
            <a:spLocks noGrp="1"/>
          </p:cNvSpPr>
          <p:nvPr>
            <p:ph type="sldNum" sz="quarter" idx="10"/>
          </p:nvPr>
        </p:nvSpPr>
        <p:spPr>
          <a:noFill/>
          <a:ln/>
        </p:spPr>
        <p:txBody>
          <a:bodyPr/>
          <a:lstStyle/>
          <a:p>
            <a:fld id="{3D6EDD85-D4A0-A943-A0D6-E45DED39D3DF}" type="slidenum">
              <a:rPr lang="en-US" smtClean="0"/>
              <a:pPr/>
              <a:t>9</a:t>
            </a:fld>
            <a:endParaRPr lang="en-US" smtClean="0"/>
          </a:p>
        </p:txBody>
      </p:sp>
      <p:sp>
        <p:nvSpPr>
          <p:cNvPr id="20483" name="Footer Placeholder 2"/>
          <p:cNvSpPr>
            <a:spLocks noGrp="1"/>
          </p:cNvSpPr>
          <p:nvPr>
            <p:ph type="ftr" sz="quarter" idx="11"/>
          </p:nvPr>
        </p:nvSpPr>
        <p:spPr>
          <a:xfrm>
            <a:off x="5280025" y="6681044"/>
            <a:ext cx="3475038" cy="153888"/>
          </a:xfrm>
          <a:noFill/>
        </p:spPr>
        <p:txBody>
          <a:bodyPr/>
          <a:lstStyle/>
          <a:p>
            <a:r>
              <a:rPr lang="en-US" smtClean="0"/>
              <a:t>BruCON 2010, Brussels, Belgium,  Sep 24, 2010</a:t>
            </a:r>
          </a:p>
        </p:txBody>
      </p:sp>
      <p:sp>
        <p:nvSpPr>
          <p:cNvPr id="20484" name="Rectangle 2"/>
          <p:cNvSpPr>
            <a:spLocks noGrp="1" noChangeArrowheads="1"/>
          </p:cNvSpPr>
          <p:nvPr>
            <p:ph type="title" idx="4294967295"/>
          </p:nvPr>
        </p:nvSpPr>
        <p:spPr>
          <a:xfrm>
            <a:off x="0" y="369888"/>
            <a:ext cx="6149975" cy="515937"/>
          </a:xfrm>
        </p:spPr>
        <p:txBody>
          <a:bodyPr/>
          <a:lstStyle/>
          <a:p>
            <a:pPr eaLnBrk="1" hangingPunct="1"/>
            <a:r>
              <a:rPr lang="en-US"/>
              <a:t>Overview</a:t>
            </a:r>
          </a:p>
        </p:txBody>
      </p:sp>
      <p:sp>
        <p:nvSpPr>
          <p:cNvPr id="20485" name="Rectangle 3"/>
          <p:cNvSpPr>
            <a:spLocks noGrp="1" noChangeArrowheads="1"/>
          </p:cNvSpPr>
          <p:nvPr>
            <p:ph type="body" idx="4294967295"/>
          </p:nvPr>
        </p:nvSpPr>
        <p:spPr>
          <a:xfrm>
            <a:off x="0" y="1300163"/>
            <a:ext cx="8766175" cy="5091112"/>
          </a:xfrm>
        </p:spPr>
        <p:txBody>
          <a:bodyPr/>
          <a:lstStyle/>
          <a:p>
            <a:pPr eaLnBrk="1" hangingPunct="1"/>
            <a:r>
              <a:rPr lang="en-US" b="1" dirty="0" smtClean="0">
                <a:solidFill>
                  <a:srgbClr val="B2B2B2"/>
                </a:solidFill>
              </a:rPr>
              <a:t>The WOMBAT Project</a:t>
            </a:r>
          </a:p>
          <a:p>
            <a:pPr eaLnBrk="1" hangingPunct="1">
              <a:buNone/>
            </a:pPr>
            <a:endParaRPr lang="en-US" b="1" dirty="0" smtClean="0">
              <a:solidFill>
                <a:srgbClr val="B2B2B2"/>
              </a:solidFill>
            </a:endParaRPr>
          </a:p>
          <a:p>
            <a:pPr eaLnBrk="1" hangingPunct="1"/>
            <a:r>
              <a:rPr lang="en-US" b="1" dirty="0" smtClean="0"/>
              <a:t>Attack Attribution</a:t>
            </a:r>
          </a:p>
          <a:p>
            <a:pPr lvl="1" eaLnBrk="1" hangingPunct="1"/>
            <a:r>
              <a:rPr lang="en-US" b="1" dirty="0" smtClean="0"/>
              <a:t>The </a:t>
            </a:r>
            <a:r>
              <a:rPr lang="en-US" b="1" dirty="0"/>
              <a:t>TRIAGE </a:t>
            </a:r>
            <a:r>
              <a:rPr lang="en-US" b="1" dirty="0" smtClean="0"/>
              <a:t>method</a:t>
            </a:r>
          </a:p>
          <a:p>
            <a:pPr lvl="1" eaLnBrk="1" hangingPunct="1"/>
            <a:r>
              <a:rPr lang="en-US" b="1" dirty="0" smtClean="0"/>
              <a:t>One real-world example: attribution of Rogue AV Campaigns</a:t>
            </a:r>
          </a:p>
          <a:p>
            <a:pPr eaLnBrk="1" hangingPunct="1"/>
            <a:endParaRPr lang="en-US" b="1" dirty="0" smtClean="0">
              <a:solidFill>
                <a:srgbClr val="B2B2B2"/>
              </a:solidFill>
            </a:endParaRPr>
          </a:p>
          <a:p>
            <a:pPr eaLnBrk="1" hangingPunct="1"/>
            <a:r>
              <a:rPr lang="en-US" b="1" dirty="0" smtClean="0">
                <a:solidFill>
                  <a:srgbClr val="B2B2B2"/>
                </a:solidFill>
              </a:rPr>
              <a:t>FIRE</a:t>
            </a:r>
            <a:endParaRPr lang="en-US" sz="2800" b="1" dirty="0" smtClean="0">
              <a:solidFill>
                <a:srgbClr val="B2B2B2"/>
              </a:solidFill>
            </a:endParaRPr>
          </a:p>
          <a:p>
            <a:pPr lvl="1" eaLnBrk="1" hangingPunct="1"/>
            <a:r>
              <a:rPr lang="en-US" b="1" dirty="0" smtClean="0">
                <a:solidFill>
                  <a:srgbClr val="B2B2B2"/>
                </a:solidFill>
              </a:rPr>
              <a:t>Finding Rogue </a:t>
            </a:r>
            <a:r>
              <a:rPr lang="en-US" b="1" dirty="0" err="1" smtClean="0">
                <a:solidFill>
                  <a:srgbClr val="B2B2B2"/>
                </a:solidFill>
              </a:rPr>
              <a:t>nEtworks</a:t>
            </a:r>
            <a:endParaRPr lang="en-US" b="1" dirty="0" smtClean="0">
              <a:solidFill>
                <a:srgbClr val="B2B2B2"/>
              </a:solidFill>
            </a:endParaRPr>
          </a:p>
          <a:p>
            <a:pPr lvl="1" eaLnBrk="1" hangingPunct="1"/>
            <a:r>
              <a:rPr lang="en-US" b="1" dirty="0" err="1" smtClean="0">
                <a:solidFill>
                  <a:srgbClr val="B2B2B2"/>
                </a:solidFill>
              </a:rPr>
              <a:t>Maliciousnetworks.org</a:t>
            </a:r>
            <a:r>
              <a:rPr lang="en-US" b="1" dirty="0" smtClean="0">
                <a:solidFill>
                  <a:srgbClr val="B2B2B2"/>
                </a:solidFill>
              </a:rPr>
              <a:t> </a:t>
            </a:r>
          </a:p>
          <a:p>
            <a:pPr lvl="1" eaLnBrk="1" hangingPunct="1">
              <a:buNone/>
            </a:pPr>
            <a:endParaRPr lang="en-US" dirty="0" smtClean="0">
              <a:solidFill>
                <a:srgbClr val="B2B2B2"/>
              </a:solidFill>
            </a:endParaRPr>
          </a:p>
          <a:p>
            <a:pPr eaLnBrk="1" hangingPunct="1"/>
            <a:r>
              <a:rPr lang="en-US" b="1" dirty="0">
                <a:solidFill>
                  <a:srgbClr val="B2B2B2"/>
                </a:solidFill>
              </a:rPr>
              <a:t>Conclusions</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9A918C"/>
      </a:lt2>
      <a:accent1>
        <a:srgbClr val="848561"/>
      </a:accent1>
      <a:accent2>
        <a:srgbClr val="E6BA00"/>
      </a:accent2>
      <a:accent3>
        <a:srgbClr val="FFFFFF"/>
      </a:accent3>
      <a:accent4>
        <a:srgbClr val="000000"/>
      </a:accent4>
      <a:accent5>
        <a:srgbClr val="C2C2B7"/>
      </a:accent5>
      <a:accent6>
        <a:srgbClr val="D0A800"/>
      </a:accent6>
      <a:hlink>
        <a:srgbClr val="4D6883"/>
      </a:hlink>
      <a:folHlink>
        <a:srgbClr val="F27F1A"/>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1" u="none" strike="noStrike" cap="none" normalizeH="0" baseline="0">
            <a:ln>
              <a:noFill/>
            </a:ln>
            <a:solidFill>
              <a:schemeClr val="tx2"/>
            </a:solidFill>
            <a:effectLst/>
            <a:latin typeface="Arial" charset="0"/>
            <a:ea typeface="Arial" charset="0"/>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1" u="none" strike="noStrike" cap="none" normalizeH="0" baseline="0">
            <a:ln>
              <a:noFill/>
            </a:ln>
            <a:solidFill>
              <a:schemeClr val="tx2"/>
            </a:solidFill>
            <a:effectLst/>
            <a:latin typeface="Arial" charset="0"/>
            <a:ea typeface="Arial" charset="0"/>
            <a:cs typeface="Arial" charset="0"/>
          </a:defRPr>
        </a:defPPr>
      </a:lstStyle>
    </a:lnDef>
  </a:objectDefaults>
  <a:extraClrSchemeLst>
    <a:extraClrScheme>
      <a:clrScheme name="Default Design 1">
        <a:dk1>
          <a:srgbClr val="000000"/>
        </a:dk1>
        <a:lt1>
          <a:srgbClr val="FFFFFF"/>
        </a:lt1>
        <a:dk2>
          <a:srgbClr val="000000"/>
        </a:dk2>
        <a:lt2>
          <a:srgbClr val="9A918C"/>
        </a:lt2>
        <a:accent1>
          <a:srgbClr val="848561"/>
        </a:accent1>
        <a:accent2>
          <a:srgbClr val="E6BA00"/>
        </a:accent2>
        <a:accent3>
          <a:srgbClr val="FFFFFF"/>
        </a:accent3>
        <a:accent4>
          <a:srgbClr val="000000"/>
        </a:accent4>
        <a:accent5>
          <a:srgbClr val="C2C2B7"/>
        </a:accent5>
        <a:accent6>
          <a:srgbClr val="D0A800"/>
        </a:accent6>
        <a:hlink>
          <a:srgbClr val="4D6883"/>
        </a:hlink>
        <a:folHlink>
          <a:srgbClr val="F27F1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Default Design">
  <a:themeElements>
    <a:clrScheme name="Default Design 1">
      <a:dk1>
        <a:srgbClr val="000000"/>
      </a:dk1>
      <a:lt1>
        <a:srgbClr val="FFFFFF"/>
      </a:lt1>
      <a:dk2>
        <a:srgbClr val="000000"/>
      </a:dk2>
      <a:lt2>
        <a:srgbClr val="9A918C"/>
      </a:lt2>
      <a:accent1>
        <a:srgbClr val="848561"/>
      </a:accent1>
      <a:accent2>
        <a:srgbClr val="E6BA00"/>
      </a:accent2>
      <a:accent3>
        <a:srgbClr val="FFFFFF"/>
      </a:accent3>
      <a:accent4>
        <a:srgbClr val="000000"/>
      </a:accent4>
      <a:accent5>
        <a:srgbClr val="C2C2B7"/>
      </a:accent5>
      <a:accent6>
        <a:srgbClr val="D0A800"/>
      </a:accent6>
      <a:hlink>
        <a:srgbClr val="4D6883"/>
      </a:hlink>
      <a:folHlink>
        <a:srgbClr val="F27F1A"/>
      </a:folHlink>
    </a:clrScheme>
    <a:fontScheme name="2_Default Design">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1" u="none" strike="noStrike" cap="none" normalizeH="0" baseline="0">
            <a:ln>
              <a:noFill/>
            </a:ln>
            <a:solidFill>
              <a:schemeClr val="tx2"/>
            </a:solidFill>
            <a:effectLst/>
            <a:latin typeface="Arial" charset="0"/>
            <a:ea typeface="Arial" charset="0"/>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1" u="none" strike="noStrike" cap="none" normalizeH="0" baseline="0">
            <a:ln>
              <a:noFill/>
            </a:ln>
            <a:solidFill>
              <a:schemeClr val="tx2"/>
            </a:solidFill>
            <a:effectLst/>
            <a:latin typeface="Arial" charset="0"/>
            <a:ea typeface="Arial" charset="0"/>
            <a:cs typeface="Arial" charset="0"/>
          </a:defRPr>
        </a:defPPr>
      </a:lstStyle>
    </a:lnDef>
  </a:objectDefaults>
  <a:extraClrSchemeLst>
    <a:extraClrScheme>
      <a:clrScheme name="Default Design 1">
        <a:dk1>
          <a:srgbClr val="000000"/>
        </a:dk1>
        <a:lt1>
          <a:srgbClr val="FFFFFF"/>
        </a:lt1>
        <a:dk2>
          <a:srgbClr val="000000"/>
        </a:dk2>
        <a:lt2>
          <a:srgbClr val="9A918C"/>
        </a:lt2>
        <a:accent1>
          <a:srgbClr val="848561"/>
        </a:accent1>
        <a:accent2>
          <a:srgbClr val="E6BA00"/>
        </a:accent2>
        <a:accent3>
          <a:srgbClr val="FFFFFF"/>
        </a:accent3>
        <a:accent4>
          <a:srgbClr val="000000"/>
        </a:accent4>
        <a:accent5>
          <a:srgbClr val="C2C2B7"/>
        </a:accent5>
        <a:accent6>
          <a:srgbClr val="D0A800"/>
        </a:accent6>
        <a:hlink>
          <a:srgbClr val="4D6883"/>
        </a:hlink>
        <a:folHlink>
          <a:srgbClr val="F27F1A"/>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5487</TotalTime>
  <Words>3874</Words>
  <Application>Microsoft Macintosh PowerPoint</Application>
  <PresentationFormat>On-screen Show (4:3)</PresentationFormat>
  <Paragraphs>722</Paragraphs>
  <Slides>50</Slides>
  <Notes>22</Notes>
  <HiddenSlides>0</HiddenSlides>
  <MMClips>0</MMClips>
  <ScaleCrop>false</ScaleCrop>
  <HeadingPairs>
    <vt:vector size="6" baseType="variant">
      <vt:variant>
        <vt:lpstr>Design Template</vt:lpstr>
      </vt:variant>
      <vt:variant>
        <vt:i4>2</vt:i4>
      </vt:variant>
      <vt:variant>
        <vt:lpstr>Embedded OLE Servers</vt:lpstr>
      </vt:variant>
      <vt:variant>
        <vt:i4>3</vt:i4>
      </vt:variant>
      <vt:variant>
        <vt:lpstr>Slide Titles</vt:lpstr>
      </vt:variant>
      <vt:variant>
        <vt:i4>50</vt:i4>
      </vt:variant>
    </vt:vector>
  </HeadingPairs>
  <TitlesOfParts>
    <vt:vector size="55" baseType="lpstr">
      <vt:lpstr>Default Design</vt:lpstr>
      <vt:lpstr>2_Default Design</vt:lpstr>
      <vt:lpstr>Image</vt:lpstr>
      <vt:lpstr>Visio</vt:lpstr>
      <vt:lpstr>Chart</vt:lpstr>
      <vt:lpstr>- The Wombat Project - Recent Developments in Threats Analysis</vt:lpstr>
      <vt:lpstr>Who we are</vt:lpstr>
      <vt:lpstr>Overview</vt:lpstr>
      <vt:lpstr>A Worldwide Observatory of Malicious Behaviors and Attack Threats</vt:lpstr>
      <vt:lpstr>The WOMBAT approach</vt:lpstr>
      <vt:lpstr>What is WOMBAT about, in practice?</vt:lpstr>
      <vt:lpstr>Generating the dots: need of data</vt:lpstr>
      <vt:lpstr>Example of a WOMBAT sensor:  the SGNET data enrichment framework</vt:lpstr>
      <vt:lpstr>Overview</vt:lpstr>
      <vt:lpstr>Attack Attribution</vt:lpstr>
      <vt:lpstr>Attack Attribution ….</vt:lpstr>
      <vt:lpstr>Analogy</vt:lpstr>
      <vt:lpstr>Danger…</vt:lpstr>
      <vt:lpstr>The TRIAGE approach</vt:lpstr>
      <vt:lpstr>Multi-criteria fusion</vt:lpstr>
      <vt:lpstr>Towards automated attack attribution</vt:lpstr>
      <vt:lpstr>An example of real-world application</vt:lpstr>
      <vt:lpstr>Rogue AV</vt:lpstr>
      <vt:lpstr>Rogue dataset generation</vt:lpstr>
      <vt:lpstr>The big picture:  Domains and webservers</vt:lpstr>
      <vt:lpstr>Rogue AV campaigns</vt:lpstr>
      <vt:lpstr>Registration dynamics</vt:lpstr>
      <vt:lpstr>Registration dynamics</vt:lpstr>
      <vt:lpstr>Rogue AV: lessons learned</vt:lpstr>
      <vt:lpstr>So… why is it useful?</vt:lpstr>
      <vt:lpstr>Overview</vt:lpstr>
      <vt:lpstr>FIRE: FInding Rogue nEtworks</vt:lpstr>
      <vt:lpstr>Rogue Networks</vt:lpstr>
      <vt:lpstr>Motivation</vt:lpstr>
      <vt:lpstr>Objectives</vt:lpstr>
      <vt:lpstr>Challenges</vt:lpstr>
      <vt:lpstr>System Overview</vt:lpstr>
      <vt:lpstr>System Overview</vt:lpstr>
      <vt:lpstr>Data Collection</vt:lpstr>
      <vt:lpstr>Data Analysis</vt:lpstr>
      <vt:lpstr>Data Analysis</vt:lpstr>
      <vt:lpstr>Data Analysis</vt:lpstr>
      <vt:lpstr>Evaluation</vt:lpstr>
      <vt:lpstr>Evaluation</vt:lpstr>
      <vt:lpstr>Evaluation</vt:lpstr>
      <vt:lpstr>Evaluation</vt:lpstr>
      <vt:lpstr>Case Study – Atrivo </vt:lpstr>
      <vt:lpstr>Case Study – Pushdo</vt:lpstr>
      <vt:lpstr>Maliciousnetworks.org</vt:lpstr>
      <vt:lpstr>Maliciousnetworks.org</vt:lpstr>
      <vt:lpstr>Overview</vt:lpstr>
      <vt:lpstr>The need for data</vt:lpstr>
      <vt:lpstr>Joining WOMBAT with an SGNET sensor:  a WIN-WIN partnership</vt:lpstr>
      <vt:lpstr>Thank you!</vt:lpstr>
      <vt:lpstr>Some references</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Sample Title Slide Standard Template</dc:title>
  <dc:creator/>
  <cp:lastModifiedBy>Olivier Thonnard</cp:lastModifiedBy>
  <cp:revision>380</cp:revision>
  <dcterms:created xsi:type="dcterms:W3CDTF">2010-08-30T13:26:51Z</dcterms:created>
  <dcterms:modified xsi:type="dcterms:W3CDTF">2010-08-30T13:44:07Z</dcterms:modified>
</cp:coreProperties>
</file>