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2"/>
  </p:notesMasterIdLst>
  <p:handoutMasterIdLst>
    <p:handoutMasterId r:id="rId43"/>
  </p:handoutMasterIdLst>
  <p:sldIdLst>
    <p:sldId id="257" r:id="rId3"/>
    <p:sldId id="268" r:id="rId4"/>
    <p:sldId id="285" r:id="rId5"/>
    <p:sldId id="274" r:id="rId6"/>
    <p:sldId id="301" r:id="rId7"/>
    <p:sldId id="302" r:id="rId8"/>
    <p:sldId id="306" r:id="rId9"/>
    <p:sldId id="303" r:id="rId10"/>
    <p:sldId id="305" r:id="rId11"/>
    <p:sldId id="286" r:id="rId12"/>
    <p:sldId id="304" r:id="rId13"/>
    <p:sldId id="280" r:id="rId14"/>
    <p:sldId id="294" r:id="rId15"/>
    <p:sldId id="293" r:id="rId16"/>
    <p:sldId id="284" r:id="rId17"/>
    <p:sldId id="300" r:id="rId18"/>
    <p:sldId id="292" r:id="rId19"/>
    <p:sldId id="291" r:id="rId20"/>
    <p:sldId id="290" r:id="rId21"/>
    <p:sldId id="299" r:id="rId22"/>
    <p:sldId id="296" r:id="rId23"/>
    <p:sldId id="297" r:id="rId24"/>
    <p:sldId id="298" r:id="rId25"/>
    <p:sldId id="282" r:id="rId26"/>
    <p:sldId id="289" r:id="rId27"/>
    <p:sldId id="314" r:id="rId28"/>
    <p:sldId id="283" r:id="rId29"/>
    <p:sldId id="308" r:id="rId30"/>
    <p:sldId id="309" r:id="rId31"/>
    <p:sldId id="310" r:id="rId32"/>
    <p:sldId id="312" r:id="rId33"/>
    <p:sldId id="313" r:id="rId34"/>
    <p:sldId id="311" r:id="rId35"/>
    <p:sldId id="315" r:id="rId36"/>
    <p:sldId id="295" r:id="rId37"/>
    <p:sldId id="272" r:id="rId38"/>
    <p:sldId id="287" r:id="rId39"/>
    <p:sldId id="316" r:id="rId40"/>
    <p:sldId id="273" r:id="rId4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4" y="-19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9/26/2013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9/26/2013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AC93-E6F7-4EEC-8D37-6830F9B8B53B}" type="datetime1">
              <a:rPr lang="en-US" smtClean="0"/>
              <a:t>9/26/2013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http://www.thecobraden.com/projects/cobradroid/</a:t>
            </a:r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C664-40B4-47A4-9A0D-C216D9E16F1A}" type="datetime1">
              <a:rPr lang="en-US" smtClean="0"/>
              <a:t>9/26/2013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http://www.thecobraden.com/projects/cobradroid/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66F7-1974-4B52-9A8A-0C89AEA5B4CC}" type="datetime1">
              <a:rPr lang="en-US" smtClean="0"/>
              <a:t>9/26/2013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http://www.thecobraden.com/projects/cobradroid/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9342-F40F-4AF8-B4E2-68EC4BFA9534}" type="datetime1">
              <a:rPr lang="en-US" smtClean="0"/>
              <a:t>9/26/2013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http://www.thecobraden.com/projects/cobradroid/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F66F-6124-413E-BBA1-D12B3D3B82A3}" type="datetime1">
              <a:rPr lang="en-US" smtClean="0"/>
              <a:t>9/26/2013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http://www.thecobraden.com/projects/cobradroid/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5EE-7728-4BF9-B0F8-394DBD543905}" type="datetime1">
              <a:rPr lang="en-US" smtClean="0"/>
              <a:t>9/26/2013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http://www.thecobraden.com/projects/cobradroid/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BAD8-60B3-481A-BA80-F0B78EF60B5B}" type="datetime1">
              <a:rPr lang="en-US" smtClean="0"/>
              <a:t>9/26/2013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http://www.thecobraden.com/projects/cobradroid/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46C0-A9DE-4EF2-8127-DC64E55D7C6C}" type="datetime1">
              <a:rPr lang="en-US" smtClean="0"/>
              <a:t>9/26/2013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http://www.thecobraden.com/projects/cobradroid/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FB85-1B02-43D1-B421-50FB6CF6F065}" type="datetime1">
              <a:rPr lang="en-US" smtClean="0"/>
              <a:t>9/26/2013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http://www.thecobraden.com/projects/cobradroid/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AD6-2D2D-4486-9BB3-AD4B354DA577}" type="datetime1">
              <a:rPr lang="en-US" smtClean="0"/>
              <a:t>9/26/2013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http://www.thecobraden.com/projects/cobradroid/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14F6-6BCD-4945-8384-C9A5DDAA7A19}" type="datetime1">
              <a:rPr lang="en-US" smtClean="0"/>
              <a:t>9/26/2013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http://www.thecobraden.com/projects/cobradroid/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1380-B47C-4DFA-89EA-194555751B47}" type="datetime1">
              <a:rPr lang="en-US" smtClean="0"/>
              <a:t>9/26/2013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http://www.thecobraden.com/projects/cobradroid/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CobraDroid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Hooking Android Applications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087924"/>
            <a:ext cx="4265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Jake Valletta</a:t>
            </a:r>
          </a:p>
          <a:p>
            <a:pPr algn="ctr"/>
            <a:r>
              <a:rPr lang="en-US" sz="2800" dirty="0" smtClean="0"/>
              <a:t>BruCON 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CobraDroid Features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CobraDroid?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Modified Android build </a:t>
            </a:r>
            <a:r>
              <a:rPr lang="en-US" dirty="0" smtClean="0">
                <a:cs typeface="Arial" panose="020B0604020202020204" pitchFamily="34" charset="0"/>
              </a:rPr>
              <a:t>for the emulator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QEMU emulating ARM code</a:t>
            </a:r>
            <a:endParaRPr lang="en-US" dirty="0">
              <a:cs typeface="Arial" panose="020B0604020202020204" pitchFamily="34" charset="0"/>
            </a:endParaRPr>
          </a:p>
          <a:p>
            <a:pPr lvl="1"/>
            <a:r>
              <a:rPr lang="en-US" dirty="0">
                <a:cs typeface="Arial" panose="020B0604020202020204" pitchFamily="34" charset="0"/>
              </a:rPr>
              <a:t>Android 2.3.7 (“</a:t>
            </a:r>
            <a:r>
              <a:rPr lang="en-US" dirty="0" err="1">
                <a:cs typeface="Arial" panose="020B0604020202020204" pitchFamily="34" charset="0"/>
              </a:rPr>
              <a:t>GingerBread</a:t>
            </a:r>
            <a:r>
              <a:rPr lang="en-US" dirty="0" smtClean="0">
                <a:cs typeface="Arial" panose="020B0604020202020204" pitchFamily="34" charset="0"/>
              </a:rPr>
              <a:t>”)</a:t>
            </a:r>
          </a:p>
          <a:p>
            <a:r>
              <a:rPr lang="en-US" dirty="0" smtClean="0">
                <a:cs typeface="Arial" panose="020B0604020202020204" pitchFamily="34" charset="0"/>
              </a:rPr>
              <a:t>Modified from the lowest point up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Kernel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User-space libraries + tools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Dalvik VM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Android applications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Updated Kernel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CobraKernel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time of development, latest “Goldfish” kernel was 2.6.29</a:t>
            </a:r>
          </a:p>
          <a:p>
            <a:pPr lvl="1"/>
            <a:r>
              <a:rPr lang="en-US" dirty="0" smtClean="0"/>
              <a:t>“kernel.org” publish date of April 13, 2008</a:t>
            </a:r>
          </a:p>
          <a:p>
            <a:pPr lvl="1"/>
            <a:r>
              <a:rPr lang="en-US" dirty="0" smtClean="0"/>
              <a:t>Default kernel with Android 1.5 “Donut” (released Sept 19, 2009)</a:t>
            </a:r>
          </a:p>
          <a:p>
            <a:r>
              <a:rPr lang="en-US" dirty="0" smtClean="0"/>
              <a:t>Updated to 2.6.36</a:t>
            </a:r>
          </a:p>
          <a:p>
            <a:pPr lvl="1"/>
            <a:r>
              <a:rPr lang="en-US" dirty="0" smtClean="0"/>
              <a:t>Default kernel with Android 3.0 “</a:t>
            </a:r>
            <a:r>
              <a:rPr lang="en-US" dirty="0" err="1" smtClean="0"/>
              <a:t>HoneyComb</a:t>
            </a:r>
            <a:r>
              <a:rPr lang="en-US" dirty="0" smtClean="0"/>
              <a:t>” (released Feb 22, 2011)</a:t>
            </a:r>
          </a:p>
          <a:p>
            <a:r>
              <a:rPr lang="en-US" dirty="0" smtClean="0"/>
              <a:t>More powerful configuration</a:t>
            </a:r>
          </a:p>
          <a:p>
            <a:pPr lvl="1"/>
            <a:r>
              <a:rPr lang="en-US" dirty="0" smtClean="0"/>
              <a:t>Full </a:t>
            </a:r>
            <a:r>
              <a:rPr lang="en-US" dirty="0" err="1" smtClean="0"/>
              <a:t>netfilters</a:t>
            </a:r>
            <a:endParaRPr lang="en-US" dirty="0" smtClean="0"/>
          </a:p>
          <a:p>
            <a:pPr lvl="1"/>
            <a:r>
              <a:rPr lang="en-US" dirty="0" smtClean="0"/>
              <a:t>Loadable kernel modules</a:t>
            </a:r>
          </a:p>
        </p:txBody>
      </p:sp>
    </p:spTree>
    <p:extLst>
      <p:ext uri="{BB962C8B-B14F-4D97-AF65-F5344CB8AC3E}">
        <p14:creationId xmlns:p14="http://schemas.microsoft.com/office/powerpoint/2010/main" val="8241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Bash &amp;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BusyBox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2.3 shell is terrible. </a:t>
            </a:r>
            <a:r>
              <a:rPr lang="en-US" u="sng" dirty="0" smtClean="0"/>
              <a:t>Terrible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 autocomplete</a:t>
            </a:r>
          </a:p>
          <a:p>
            <a:pPr lvl="1"/>
            <a:r>
              <a:rPr lang="en-US" dirty="0" smtClean="0"/>
              <a:t>No coloring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pipes</a:t>
            </a:r>
          </a:p>
          <a:p>
            <a:r>
              <a:rPr lang="en-US" dirty="0" smtClean="0"/>
              <a:t>Lack of tools/utilities</a:t>
            </a:r>
          </a:p>
          <a:p>
            <a:pPr lvl="1"/>
            <a:r>
              <a:rPr lang="en-US" dirty="0" smtClean="0"/>
              <a:t>No editors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[insert your favorite Unix tool]</a:t>
            </a:r>
          </a:p>
        </p:txBody>
      </p:sp>
    </p:spTree>
    <p:extLst>
      <p:ext uri="{BB962C8B-B14F-4D97-AF65-F5344CB8AC3E}">
        <p14:creationId xmlns:p14="http://schemas.microsoft.com/office/powerpoint/2010/main" val="27964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Bash &amp;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BusyBox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1524000"/>
            <a:ext cx="7245057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3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Forensics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 Memory Extractor by Joe </a:t>
            </a:r>
            <a:r>
              <a:rPr lang="en-US" dirty="0" err="1" smtClean="0"/>
              <a:t>Sylve</a:t>
            </a:r>
            <a:r>
              <a:rPr lang="en-US" dirty="0" smtClean="0"/>
              <a:t> (504ensics)</a:t>
            </a:r>
          </a:p>
          <a:p>
            <a:pPr lvl="1"/>
            <a:r>
              <a:rPr lang="en-US" dirty="0"/>
              <a:t>http://code.google.com/p/lime-forensics</a:t>
            </a:r>
            <a:r>
              <a:rPr lang="en-US" dirty="0" smtClean="0"/>
              <a:t>/</a:t>
            </a:r>
          </a:p>
          <a:p>
            <a:r>
              <a:rPr lang="en-US" dirty="0" smtClean="0"/>
              <a:t>Allows for live memory acquisition</a:t>
            </a:r>
            <a:r>
              <a:rPr lang="en-US" dirty="0"/>
              <a:t> </a:t>
            </a:r>
            <a:r>
              <a:rPr lang="en-US" dirty="0" smtClean="0"/>
              <a:t>via Loadable Kernel Module</a:t>
            </a:r>
          </a:p>
          <a:p>
            <a:pPr lvl="1"/>
            <a:r>
              <a:rPr lang="en-US" dirty="0" smtClean="0"/>
              <a:t>Open saved files with Volatility or Dalvik Inspector</a:t>
            </a:r>
          </a:p>
          <a:p>
            <a:r>
              <a:rPr lang="en-US" dirty="0" smtClean="0"/>
              <a:t>Modified to fit CobraDroid as device driver + user-space API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github.com/jakev/lime-forensics-jakev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643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Forensics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“lime” command line utility</a:t>
            </a:r>
          </a:p>
          <a:p>
            <a:pPr lvl="1"/>
            <a:r>
              <a:rPr lang="en-US" dirty="0" smtClean="0"/>
              <a:t>Links against “liblime.so”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android.jakev.Lime</a:t>
            </a:r>
            <a:r>
              <a:rPr lang="en-US" dirty="0" smtClean="0"/>
              <a:t>” class for Android applications</a:t>
            </a:r>
          </a:p>
          <a:p>
            <a:pPr lvl="1"/>
            <a:r>
              <a:rPr lang="en-US" dirty="0" smtClean="0"/>
              <a:t>NOT SAFE  - Currently implementing safer solution</a:t>
            </a:r>
          </a:p>
          <a:p>
            <a:pPr lvl="1"/>
            <a:r>
              <a:rPr lang="en-US" dirty="0" smtClean="0"/>
              <a:t>Gives Android application access to kernel driver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4343400"/>
            <a:ext cx="7002517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27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Editable Radio &amp; Device Identifiers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you make the phone look like anything you want!</a:t>
            </a:r>
          </a:p>
          <a:p>
            <a:r>
              <a:rPr lang="en-US" dirty="0" smtClean="0"/>
              <a:t>Helps with application whitelisting/blacklisting</a:t>
            </a:r>
          </a:p>
          <a:p>
            <a:pPr lvl="1"/>
            <a:r>
              <a:rPr lang="en-US" dirty="0" smtClean="0"/>
              <a:t>Is this a Vodafone</a:t>
            </a:r>
            <a:r>
              <a:rPr lang="en-US" dirty="0"/>
              <a:t>? </a:t>
            </a:r>
            <a:r>
              <a:rPr lang="en-US" dirty="0" err="1"/>
              <a:t>Telefónica</a:t>
            </a:r>
            <a:r>
              <a:rPr lang="en-US" dirty="0" smtClean="0"/>
              <a:t>? Is it a Nokia? Motorola?</a:t>
            </a:r>
          </a:p>
          <a:p>
            <a:r>
              <a:rPr lang="en-US" dirty="0" smtClean="0"/>
              <a:t>Previously very tedious to change on emulator</a:t>
            </a:r>
          </a:p>
          <a:p>
            <a:pPr lvl="1"/>
            <a:r>
              <a:rPr lang="en-US" dirty="0" smtClean="0"/>
              <a:t>Radio properties: Modify “emulator-arm” binary</a:t>
            </a:r>
          </a:p>
          <a:p>
            <a:pPr lvl="1"/>
            <a:r>
              <a:rPr lang="en-US" dirty="0" smtClean="0"/>
              <a:t>Device properties: Modify :“/etc/</a:t>
            </a:r>
            <a:r>
              <a:rPr lang="en-US" dirty="0" err="1" smtClean="0"/>
              <a:t>build.prop</a:t>
            </a:r>
            <a:r>
              <a:rPr lang="en-US" dirty="0" smtClean="0"/>
              <a:t>” and reconstruct the “</a:t>
            </a:r>
            <a:r>
              <a:rPr lang="en-US" dirty="0" err="1" smtClean="0"/>
              <a:t>system.img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4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Editable Radio &amp; Device Identifiers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Re-written “</a:t>
            </a:r>
            <a:r>
              <a:rPr lang="en-US" dirty="0" err="1" smtClean="0"/>
              <a:t>TelephonyManager</a:t>
            </a:r>
            <a:r>
              <a:rPr lang="en-US" dirty="0" smtClean="0"/>
              <a:t>” class</a:t>
            </a:r>
          </a:p>
          <a:p>
            <a:pPr lvl="1"/>
            <a:r>
              <a:rPr lang="en-US" dirty="0" smtClean="0"/>
              <a:t>Queries a custom file instead</a:t>
            </a:r>
          </a:p>
          <a:p>
            <a:r>
              <a:rPr lang="en-US" dirty="0" smtClean="0"/>
              <a:t>Removed “</a:t>
            </a:r>
            <a:r>
              <a:rPr lang="en-US" dirty="0" err="1" smtClean="0"/>
              <a:t>android.os.Build</a:t>
            </a:r>
            <a:r>
              <a:rPr lang="en-US" dirty="0" smtClean="0"/>
              <a:t>” class initialization in Zygote</a:t>
            </a:r>
          </a:p>
          <a:p>
            <a:pPr lvl="1"/>
            <a:r>
              <a:rPr lang="en-US" dirty="0" smtClean="0"/>
              <a:t>Hooked “</a:t>
            </a:r>
            <a:r>
              <a:rPr lang="en-US" dirty="0" err="1" smtClean="0"/>
              <a:t>SystemProperties</a:t>
            </a:r>
            <a:r>
              <a:rPr lang="en-US" dirty="0" smtClean="0"/>
              <a:t>” class</a:t>
            </a:r>
          </a:p>
          <a:p>
            <a:pPr lvl="1"/>
            <a:r>
              <a:rPr lang="en-US" dirty="0" smtClean="0"/>
              <a:t>Queries a custom file instead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2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Editable Radio &amp; Device Identifiers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1600200"/>
            <a:ext cx="3702901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1628775"/>
            <a:ext cx="3505200" cy="5000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1647825"/>
            <a:ext cx="3332694" cy="498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3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About 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Consultant at Mandiant</a:t>
            </a:r>
          </a:p>
          <a:p>
            <a:r>
              <a:rPr lang="en-US" dirty="0" smtClean="0">
                <a:cs typeface="Arial" panose="020B0604020202020204" pitchFamily="34" charset="0"/>
              </a:rPr>
              <a:t>Pen-testing</a:t>
            </a:r>
            <a:r>
              <a:rPr lang="en-US" dirty="0">
                <a:cs typeface="Arial" panose="020B0604020202020204" pitchFamily="34" charset="0"/>
              </a:rPr>
              <a:t>, IR, forensics, application </a:t>
            </a:r>
            <a:r>
              <a:rPr lang="en-US" dirty="0" smtClean="0">
                <a:cs typeface="Arial" panose="020B0604020202020204" pitchFamily="34" charset="0"/>
              </a:rPr>
              <a:t>security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Strong interests in mobile security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Mobile security blog and research: “The </a:t>
            </a:r>
            <a:r>
              <a:rPr lang="en-US" dirty="0">
                <a:cs typeface="Arial" panose="020B0604020202020204" pitchFamily="34" charset="0"/>
              </a:rPr>
              <a:t>Cobra Den</a:t>
            </a:r>
            <a:r>
              <a:rPr lang="en-US" dirty="0" smtClean="0">
                <a:cs typeface="Arial" panose="020B0604020202020204" pitchFamily="34" charset="0"/>
              </a:rPr>
              <a:t>”</a:t>
            </a:r>
            <a:endParaRPr lang="en-US" dirty="0">
              <a:cs typeface="Arial" panose="020B0604020202020204" pitchFamily="34" charset="0"/>
            </a:endParaRPr>
          </a:p>
          <a:p>
            <a:pPr lvl="1"/>
            <a:r>
              <a:rPr lang="en-US" dirty="0">
                <a:cs typeface="Arial" panose="020B0604020202020204" pitchFamily="34" charset="0"/>
              </a:rPr>
              <a:t>http://blog.thecobraden.com/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http://www.thecobraden.com</a:t>
            </a:r>
            <a:r>
              <a:rPr lang="en-US" dirty="0" smtClean="0">
                <a:cs typeface="Arial" panose="020B0604020202020204" pitchFamily="34" charset="0"/>
              </a:rPr>
              <a:t>/</a:t>
            </a:r>
          </a:p>
          <a:p>
            <a:r>
              <a:rPr lang="en-US" dirty="0" smtClean="0">
                <a:cs typeface="Arial" panose="020B0604020202020204" pitchFamily="34" charset="0"/>
              </a:rPr>
              <a:t>@</a:t>
            </a:r>
            <a:r>
              <a:rPr lang="en-US" dirty="0" err="1" smtClean="0">
                <a:cs typeface="Arial" panose="020B0604020202020204" pitchFamily="34" charset="0"/>
              </a:rPr>
              <a:t>jake_valletta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SSL Validation Bypass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you to man-in-the-middle any SSL connection</a:t>
            </a:r>
          </a:p>
          <a:p>
            <a:pPr lvl="1"/>
            <a:r>
              <a:rPr lang="en-US" dirty="0" smtClean="0"/>
              <a:t>Disables certificate pinning and CA validation silently</a:t>
            </a:r>
          </a:p>
          <a:p>
            <a:r>
              <a:rPr lang="en-US" dirty="0"/>
              <a:t>Re-written constructors and </a:t>
            </a:r>
            <a:r>
              <a:rPr lang="en-US" dirty="0" smtClean="0"/>
              <a:t>getter/setters</a:t>
            </a:r>
          </a:p>
          <a:p>
            <a:r>
              <a:rPr lang="en-US" dirty="0" smtClean="0"/>
              <a:t>Works for all default SSL libraries on Android 2.3</a:t>
            </a:r>
          </a:p>
          <a:p>
            <a:pPr lvl="1"/>
            <a:r>
              <a:rPr lang="en-US" dirty="0" err="1" smtClean="0"/>
              <a:t>HttpsURLConnection</a:t>
            </a:r>
            <a:r>
              <a:rPr lang="en-US" dirty="0" smtClean="0"/>
              <a:t> (core.jar)</a:t>
            </a:r>
          </a:p>
          <a:p>
            <a:pPr lvl="1"/>
            <a:r>
              <a:rPr lang="en-US" dirty="0" err="1" smtClean="0"/>
              <a:t>DefaultHttpClient</a:t>
            </a:r>
            <a:r>
              <a:rPr lang="en-US" dirty="0" smtClean="0"/>
              <a:t> (ext.jar)</a:t>
            </a:r>
          </a:p>
          <a:p>
            <a:pPr lvl="1"/>
            <a:r>
              <a:rPr lang="en-US" dirty="0" err="1" smtClean="0"/>
              <a:t>SSLSocketFactory</a:t>
            </a:r>
            <a:r>
              <a:rPr lang="en-US" dirty="0" smtClean="0"/>
              <a:t> (ext.jar)</a:t>
            </a:r>
          </a:p>
        </p:txBody>
      </p:sp>
    </p:spTree>
    <p:extLst>
      <p:ext uri="{BB962C8B-B14F-4D97-AF65-F5344CB8AC3E}">
        <p14:creationId xmlns:p14="http://schemas.microsoft.com/office/powerpoint/2010/main" val="37556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Specific Packet Capture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Show me only traffic for application X (and application Y)</a:t>
            </a:r>
          </a:p>
          <a:p>
            <a:pPr lvl="1"/>
            <a:r>
              <a:rPr lang="en-US" dirty="0" smtClean="0"/>
              <a:t>Focus on only the traffic you actually care about</a:t>
            </a:r>
          </a:p>
          <a:p>
            <a:r>
              <a:rPr lang="en-US" dirty="0" smtClean="0"/>
              <a:t>Uses Custom “</a:t>
            </a:r>
            <a:r>
              <a:rPr lang="en-US" dirty="0" err="1" smtClean="0"/>
              <a:t>iptables</a:t>
            </a:r>
            <a:r>
              <a:rPr lang="en-US" dirty="0" smtClean="0"/>
              <a:t>” rules to redirect traffic</a:t>
            </a:r>
          </a:p>
          <a:p>
            <a:r>
              <a:rPr lang="en-US" dirty="0" smtClean="0"/>
              <a:t>View in Wireshark afterwards</a:t>
            </a:r>
          </a:p>
          <a:p>
            <a:pPr lvl="1"/>
            <a:r>
              <a:rPr lang="en-US" dirty="0" smtClean="0"/>
              <a:t>Tested on 1.8.5 Stable, 1.11.0 Dev. (incompatible with older versions)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8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 Specific Packet Capture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1600200"/>
            <a:ext cx="3064519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00" y="1600200"/>
            <a:ext cx="4103598" cy="3709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00" y="5638800"/>
            <a:ext cx="7258050" cy="71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65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 Hooking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CobraDroid uses it to alert on method calls</a:t>
            </a:r>
          </a:p>
          <a:p>
            <a:pPr lvl="1"/>
            <a:r>
              <a:rPr lang="en-US" dirty="0"/>
              <a:t>Much more to come</a:t>
            </a:r>
          </a:p>
          <a:p>
            <a:r>
              <a:rPr lang="en-US" dirty="0" smtClean="0"/>
              <a:t>Could </a:t>
            </a:r>
            <a:r>
              <a:rPr lang="en-US" dirty="0"/>
              <a:t>have an entire 45 minute talk on hooking the DVM</a:t>
            </a:r>
          </a:p>
          <a:p>
            <a:pPr lvl="1"/>
            <a:r>
              <a:rPr lang="en-US" dirty="0"/>
              <a:t>I’m going to try and do it in about 7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b="1" dirty="0"/>
              <a:t>TL;DR – Instrumenting method byte-code during Class </a:t>
            </a:r>
            <a:r>
              <a:rPr lang="en-US" b="1" dirty="0" smtClean="0"/>
              <a:t>loading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44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 Hooking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584203"/>
          </a:xfrm>
        </p:spPr>
        <p:txBody>
          <a:bodyPr/>
          <a:lstStyle/>
          <a:p>
            <a:r>
              <a:rPr lang="en-US" dirty="0" smtClean="0"/>
              <a:t>Configuration file: “/etc/</a:t>
            </a:r>
            <a:r>
              <a:rPr lang="en-US" dirty="0" err="1" smtClean="0"/>
              <a:t>hooks.conf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2286000"/>
            <a:ext cx="7381875" cy="4349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1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 Hooking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584203"/>
          </a:xfrm>
        </p:spPr>
        <p:txBody>
          <a:bodyPr/>
          <a:lstStyle/>
          <a:p>
            <a:r>
              <a:rPr lang="en-US" dirty="0" smtClean="0"/>
              <a:t>Configuration file: “/etc/</a:t>
            </a:r>
            <a:r>
              <a:rPr lang="en-US" dirty="0" err="1" smtClean="0"/>
              <a:t>hooks.conf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2286000"/>
            <a:ext cx="7381875" cy="4349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2412" y="3581400"/>
            <a:ext cx="3690937" cy="22860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6" y="2286000"/>
            <a:ext cx="7381875" cy="4349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3186" y="3063240"/>
            <a:ext cx="9826626" cy="185166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1386838" y="5295900"/>
            <a:ext cx="9826626" cy="1339112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9523412" y="26625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System JARs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0012" y="488218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Application APKs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 Hooking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584203"/>
          </a:xfrm>
        </p:spPr>
        <p:txBody>
          <a:bodyPr/>
          <a:lstStyle/>
          <a:p>
            <a:r>
              <a:rPr lang="en-US" dirty="0" smtClean="0"/>
              <a:t>Configuration file: “/etc/</a:t>
            </a:r>
            <a:r>
              <a:rPr lang="en-US" dirty="0" err="1" smtClean="0"/>
              <a:t>hooks.conf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2286000"/>
            <a:ext cx="7381875" cy="4349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2412" y="3581400"/>
            <a:ext cx="3690937" cy="22860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6" y="2286000"/>
            <a:ext cx="7381875" cy="4349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3186" y="3063240"/>
            <a:ext cx="9826626" cy="185166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1386838" y="5295900"/>
            <a:ext cx="9826626" cy="1339112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9523412" y="26625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System JARs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0012" y="488218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Application APKs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064124" y="3429000"/>
            <a:ext cx="3690937" cy="266700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741612" y="3989070"/>
            <a:ext cx="3352800" cy="735330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960812" y="3989070"/>
            <a:ext cx="3581400" cy="506730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770687" y="3989070"/>
            <a:ext cx="1981200" cy="253365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85213" y="3198167"/>
            <a:ext cx="80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Class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85212" y="401160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Message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6012" y="4262735"/>
            <a:ext cx="113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Action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8212" y="4495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Method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 Hooking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584203"/>
          </a:xfrm>
        </p:spPr>
        <p:txBody>
          <a:bodyPr/>
          <a:lstStyle/>
          <a:p>
            <a:r>
              <a:rPr lang="en-US" dirty="0" smtClean="0"/>
              <a:t>It’s magic! (Right?)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2286001"/>
            <a:ext cx="11138775" cy="1402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2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Hook Step #1 – DVM Startup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configuration file and parse hooks into global DVM memory</a:t>
            </a:r>
          </a:p>
          <a:p>
            <a:pPr lvl="1"/>
            <a:r>
              <a:rPr lang="en-US" dirty="0" smtClean="0"/>
              <a:t>Utilize the “</a:t>
            </a:r>
            <a:r>
              <a:rPr lang="en-US" dirty="0" err="1" smtClean="0"/>
              <a:t>gDvm</a:t>
            </a:r>
            <a:r>
              <a:rPr lang="en-US" dirty="0" smtClean="0"/>
              <a:t>” variable (</a:t>
            </a:r>
            <a:r>
              <a:rPr lang="en-US" dirty="0" err="1" smtClean="0"/>
              <a:t>DvmGlobals</a:t>
            </a:r>
            <a:r>
              <a:rPr lang="en-US" dirty="0"/>
              <a:t> </a:t>
            </a:r>
            <a:r>
              <a:rPr lang="en-US" dirty="0" err="1" smtClean="0"/>
              <a:t>struct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For each JAR/DEX file, over-allocate strings, methods, etc. based on configuration</a:t>
            </a:r>
          </a:p>
          <a:p>
            <a:pPr lvl="1"/>
            <a:r>
              <a:rPr lang="en-US" dirty="0" smtClean="0"/>
              <a:t>Modify </a:t>
            </a:r>
            <a:r>
              <a:rPr lang="en-US" dirty="0" err="1" smtClean="0"/>
              <a:t>calloc</a:t>
            </a:r>
            <a:r>
              <a:rPr lang="en-US" dirty="0" smtClean="0"/>
              <a:t>() calls when initializing “</a:t>
            </a:r>
            <a:r>
              <a:rPr lang="en-US" dirty="0" err="1" smtClean="0"/>
              <a:t>pDvmDex</a:t>
            </a:r>
            <a:r>
              <a:rPr lang="en-US" dirty="0" smtClean="0"/>
              <a:t>” (</a:t>
            </a:r>
            <a:r>
              <a:rPr lang="en-US" dirty="0" err="1" smtClean="0"/>
              <a:t>DvmDex</a:t>
            </a:r>
            <a:r>
              <a:rPr lang="en-US" dirty="0" smtClean="0"/>
              <a:t> </a:t>
            </a:r>
            <a:r>
              <a:rPr lang="en-US" dirty="0" err="1" smtClean="0"/>
              <a:t>struct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Structure used to hold resolved classes, methods, etc.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2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Hook Step #2 – Class/Method Loading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global memory to determine if loaded class and method should be hooked</a:t>
            </a:r>
          </a:p>
          <a:p>
            <a:r>
              <a:rPr lang="en-US" dirty="0" smtClean="0"/>
              <a:t>For the given method, allocate </a:t>
            </a:r>
            <a:r>
              <a:rPr lang="en-US" i="1" dirty="0" smtClean="0"/>
              <a:t>n </a:t>
            </a:r>
            <a:r>
              <a:rPr lang="en-US" dirty="0" smtClean="0"/>
              <a:t>bytes for new </a:t>
            </a:r>
            <a:r>
              <a:rPr lang="en-US" dirty="0" err="1" smtClean="0"/>
              <a:t>DexCode</a:t>
            </a:r>
            <a:r>
              <a:rPr lang="en-US" dirty="0" smtClean="0"/>
              <a:t> </a:t>
            </a:r>
            <a:r>
              <a:rPr lang="en-US" dirty="0" err="1" smtClean="0"/>
              <a:t>struct</a:t>
            </a:r>
            <a:endParaRPr lang="en-US" dirty="0" smtClean="0"/>
          </a:p>
          <a:p>
            <a:pPr lvl="1"/>
            <a:r>
              <a:rPr lang="en-US" dirty="0" smtClean="0"/>
              <a:t>The original </a:t>
            </a:r>
            <a:r>
              <a:rPr lang="en-US" dirty="0" err="1" smtClean="0"/>
              <a:t>DexCode</a:t>
            </a:r>
            <a:r>
              <a:rPr lang="en-US" dirty="0" smtClean="0"/>
              <a:t> </a:t>
            </a:r>
            <a:r>
              <a:rPr lang="en-US" dirty="0" err="1" smtClean="0"/>
              <a:t>struct</a:t>
            </a:r>
            <a:r>
              <a:rPr lang="en-US" dirty="0" smtClean="0"/>
              <a:t> is read-only mapped directly from the DEX file</a:t>
            </a:r>
          </a:p>
          <a:p>
            <a:pPr marL="0" indent="0">
              <a:buNone/>
            </a:pPr>
            <a:endParaRPr lang="en-US" i="1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Background &amp; Overview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CobraDroid </a:t>
            </a:r>
            <a:r>
              <a:rPr lang="en-US" dirty="0" smtClean="0">
                <a:cs typeface="Arial" panose="020B0604020202020204" pitchFamily="34" charset="0"/>
              </a:rPr>
              <a:t>Features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Demo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Future </a:t>
            </a:r>
            <a:r>
              <a:rPr lang="en-US" dirty="0" smtClean="0">
                <a:cs typeface="Arial" panose="020B0604020202020204" pitchFamily="34" charset="0"/>
              </a:rPr>
              <a:t>Plans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Questions &amp; </a:t>
            </a:r>
            <a:r>
              <a:rPr lang="en-US" dirty="0" smtClean="0">
                <a:cs typeface="Arial" panose="020B0604020202020204" pitchFamily="34" charset="0"/>
              </a:rPr>
              <a:t>Answers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DexCode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Structure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32879"/>
              </p:ext>
            </p:extLst>
          </p:nvPr>
        </p:nvGraphicFramePr>
        <p:xfrm>
          <a:off x="1370012" y="1676400"/>
          <a:ext cx="4267200" cy="4800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563"/>
                <a:gridCol w="2774637"/>
              </a:tblGrid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Format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err="1">
                          <a:effectLst/>
                        </a:rPr>
                        <a:t>registers_size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u2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err="1">
                          <a:effectLst/>
                        </a:rPr>
                        <a:t>ins_size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u2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err="1">
                          <a:effectLst/>
                        </a:rPr>
                        <a:t>outs_size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u2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err="1">
                          <a:effectLst/>
                        </a:rPr>
                        <a:t>tries_size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u2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effectLst/>
                        </a:rPr>
                        <a:t>debug_info_off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u4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effectLst/>
                        </a:rPr>
                        <a:t>insns_size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u4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effectLst/>
                        </a:rPr>
                        <a:t>insns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u2[</a:t>
                      </a:r>
                      <a:r>
                        <a:rPr lang="en-US" sz="1800" b="0" u="none" strike="noStrike" dirty="0" err="1">
                          <a:effectLst/>
                        </a:rPr>
                        <a:t>insns_size</a:t>
                      </a:r>
                      <a:r>
                        <a:rPr lang="en-US" sz="1800" b="0" u="none" strike="noStrike" dirty="0">
                          <a:effectLst/>
                        </a:rPr>
                        <a:t>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effectLst/>
                        </a:rPr>
                        <a:t>padding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u2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effectLst/>
                        </a:rPr>
                        <a:t>tries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err="1">
                          <a:effectLst/>
                        </a:rPr>
                        <a:t>try_item</a:t>
                      </a:r>
                      <a:r>
                        <a:rPr lang="en-US" sz="1800" b="0" u="none" strike="noStrike" dirty="0">
                          <a:effectLst/>
                        </a:rPr>
                        <a:t>[</a:t>
                      </a:r>
                      <a:r>
                        <a:rPr lang="en-US" sz="1800" b="0" u="none" strike="noStrike" dirty="0" err="1">
                          <a:effectLst/>
                        </a:rPr>
                        <a:t>tries_size</a:t>
                      </a:r>
                      <a:r>
                        <a:rPr lang="en-US" sz="1800" b="0" u="none" strike="noStrike" dirty="0">
                          <a:effectLst/>
                        </a:rPr>
                        <a:t>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effectLst/>
                        </a:rPr>
                        <a:t>handlers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err="1">
                          <a:effectLst/>
                        </a:rPr>
                        <a:t>encoded_catch_handler_list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5861537" y="1676400"/>
            <a:ext cx="625267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Contains all declaration details for a method</a:t>
            </a:r>
          </a:p>
          <a:p>
            <a:pPr marL="0" indent="0">
              <a:buNone/>
            </a:pPr>
            <a:endParaRPr lang="en-US" i="1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9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DexCode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Structure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066978"/>
              </p:ext>
            </p:extLst>
          </p:nvPr>
        </p:nvGraphicFramePr>
        <p:xfrm>
          <a:off x="1370012" y="1676400"/>
          <a:ext cx="4267200" cy="4800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563"/>
                <a:gridCol w="2774637"/>
              </a:tblGrid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Format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err="1">
                          <a:effectLst/>
                        </a:rPr>
                        <a:t>registers_size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u2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err="1">
                          <a:effectLst/>
                        </a:rPr>
                        <a:t>ins_size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u2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err="1">
                          <a:effectLst/>
                        </a:rPr>
                        <a:t>outs_size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u2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err="1">
                          <a:effectLst/>
                        </a:rPr>
                        <a:t>tries_size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u2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effectLst/>
                        </a:rPr>
                        <a:t>debug_info_off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u4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effectLst/>
                        </a:rPr>
                        <a:t>insns_size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u4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effectLst/>
                        </a:rPr>
                        <a:t>insns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u2[</a:t>
                      </a:r>
                      <a:r>
                        <a:rPr lang="en-US" sz="1800" b="0" u="none" strike="noStrike" dirty="0" err="1">
                          <a:effectLst/>
                        </a:rPr>
                        <a:t>insns_size</a:t>
                      </a:r>
                      <a:r>
                        <a:rPr lang="en-US" sz="1800" b="0" u="none" strike="noStrike" dirty="0">
                          <a:effectLst/>
                        </a:rPr>
                        <a:t>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effectLst/>
                        </a:rPr>
                        <a:t>padding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u2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effectLst/>
                        </a:rPr>
                        <a:t>tries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err="1">
                          <a:effectLst/>
                        </a:rPr>
                        <a:t>try_item</a:t>
                      </a:r>
                      <a:r>
                        <a:rPr lang="en-US" sz="1800" b="0" u="none" strike="noStrike" dirty="0">
                          <a:effectLst/>
                        </a:rPr>
                        <a:t>[</a:t>
                      </a:r>
                      <a:r>
                        <a:rPr lang="en-US" sz="1800" b="0" u="none" strike="noStrike" dirty="0" err="1">
                          <a:effectLst/>
                        </a:rPr>
                        <a:t>tries_size</a:t>
                      </a:r>
                      <a:r>
                        <a:rPr lang="en-US" sz="1800" b="0" u="none" strike="noStrike" dirty="0">
                          <a:effectLst/>
                        </a:rPr>
                        <a:t>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effectLst/>
                        </a:rPr>
                        <a:t>handlers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err="1">
                          <a:effectLst/>
                        </a:rPr>
                        <a:t>encoded_catch_handler_list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1" y="2592028"/>
            <a:ext cx="6214241" cy="130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217612" y="4800600"/>
            <a:ext cx="3352800" cy="457200"/>
          </a:xfrm>
          <a:prstGeom prst="ellips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5865811" y="2593740"/>
            <a:ext cx="6226871" cy="1248795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a:endParaRPr>
          </a:p>
        </p:txBody>
      </p:sp>
      <p:cxnSp>
        <p:nvCxnSpPr>
          <p:cNvPr id="6" name="Straight Arrow Connector 5"/>
          <p:cNvCxnSpPr>
            <a:stCxn id="1026" idx="1"/>
            <a:endCxn id="2" idx="6"/>
          </p:cNvCxnSpPr>
          <p:nvPr/>
        </p:nvCxnSpPr>
        <p:spPr>
          <a:xfrm flipH="1">
            <a:off x="4570412" y="3242967"/>
            <a:ext cx="1295399" cy="1786233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3"/>
          <p:cNvSpPr>
            <a:spLocks noGrp="1"/>
          </p:cNvSpPr>
          <p:nvPr>
            <p:ph idx="1"/>
          </p:nvPr>
        </p:nvSpPr>
        <p:spPr>
          <a:xfrm>
            <a:off x="5865812" y="4089618"/>
            <a:ext cx="6252675" cy="2336363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insns</a:t>
            </a:r>
            <a:r>
              <a:rPr lang="en-US" dirty="0" smtClean="0"/>
              <a:t>” is what we actually want to modify!</a:t>
            </a:r>
          </a:p>
          <a:p>
            <a:pPr lvl="1"/>
            <a:r>
              <a:rPr lang="en-US" dirty="0" smtClean="0"/>
              <a:t>Add new instructions to do </a:t>
            </a:r>
            <a:r>
              <a:rPr lang="en-US" i="1" dirty="0" smtClean="0"/>
              <a:t>X</a:t>
            </a:r>
          </a:p>
          <a:p>
            <a:r>
              <a:rPr lang="en-US" dirty="0" smtClean="0"/>
              <a:t>Need to repair structure after</a:t>
            </a:r>
          </a:p>
          <a:p>
            <a:pPr marL="0" indent="0">
              <a:buNone/>
            </a:pPr>
            <a:endParaRPr lang="en-US" i="1" dirty="0" smtClean="0"/>
          </a:p>
          <a:p>
            <a:pPr lvl="2"/>
            <a:endParaRPr lang="en-US" dirty="0"/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5861537" y="1676400"/>
            <a:ext cx="6252675" cy="1143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Contains all declaration details for a method</a:t>
            </a:r>
          </a:p>
          <a:p>
            <a:pPr marL="0" indent="0">
              <a:buFont typeface="Arial" pitchFamily="34" charset="0"/>
              <a:buNone/>
            </a:pPr>
            <a:endParaRPr lang="en-US" i="1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2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Hook Step #2 – Class/Method Loading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new instructions to “</a:t>
            </a:r>
            <a:r>
              <a:rPr lang="en-US" dirty="0" err="1" smtClean="0"/>
              <a:t>insns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In this case, we call:  </a:t>
            </a:r>
            <a:r>
              <a:rPr lang="en-US" dirty="0" err="1" smtClean="0"/>
              <a:t>Landroid</a:t>
            </a:r>
            <a:r>
              <a:rPr lang="en-US" dirty="0" smtClean="0"/>
              <a:t>/</a:t>
            </a:r>
            <a:r>
              <a:rPr lang="en-US" dirty="0" err="1" smtClean="0"/>
              <a:t>jakev</a:t>
            </a:r>
            <a:r>
              <a:rPr lang="en-US" dirty="0" smtClean="0"/>
              <a:t>/</a:t>
            </a:r>
            <a:r>
              <a:rPr lang="en-US" dirty="0" err="1" smtClean="0"/>
              <a:t>EventNotifier</a:t>
            </a:r>
            <a:r>
              <a:rPr lang="en-US" dirty="0" smtClean="0"/>
              <a:t>;.</a:t>
            </a:r>
            <a:r>
              <a:rPr lang="en-US" dirty="0" err="1" smtClean="0"/>
              <a:t>notifyEvent</a:t>
            </a:r>
            <a:r>
              <a:rPr lang="en-US" dirty="0" smtClean="0"/>
              <a:t>();</a:t>
            </a:r>
          </a:p>
          <a:p>
            <a:pPr lvl="2"/>
            <a:r>
              <a:rPr lang="en-US" dirty="0" smtClean="0"/>
              <a:t>Responsible for printing to </a:t>
            </a:r>
            <a:r>
              <a:rPr lang="en-US" dirty="0" smtClean="0"/>
              <a:t>logs</a:t>
            </a:r>
          </a:p>
          <a:p>
            <a:pPr lvl="2"/>
            <a:r>
              <a:rPr lang="en-US" dirty="0" smtClean="0"/>
              <a:t>Optionally add our payload message</a:t>
            </a:r>
            <a:endParaRPr lang="en-US" dirty="0"/>
          </a:p>
          <a:p>
            <a:r>
              <a:rPr lang="en-US" dirty="0" smtClean="0"/>
              <a:t>Re-align the remaining </a:t>
            </a:r>
            <a:r>
              <a:rPr lang="en-US" dirty="0" err="1" smtClean="0"/>
              <a:t>DexCode</a:t>
            </a:r>
            <a:r>
              <a:rPr lang="en-US" dirty="0" smtClean="0"/>
              <a:t> structure</a:t>
            </a:r>
          </a:p>
          <a:p>
            <a:pPr lvl="1"/>
            <a:r>
              <a:rPr lang="en-US" dirty="0" smtClean="0"/>
              <a:t>Repair “tries”</a:t>
            </a:r>
          </a:p>
          <a:p>
            <a:pPr lvl="1"/>
            <a:r>
              <a:rPr lang="en-US" dirty="0" smtClean="0"/>
              <a:t>Repair “handlers”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Hook Step #3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– Resolving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Resolving occurs at runtime, when the DVM must determine what code to run and where it is located</a:t>
            </a:r>
          </a:p>
          <a:p>
            <a:pPr lvl="1"/>
            <a:r>
              <a:rPr lang="en-US" dirty="0" err="1" smtClean="0"/>
              <a:t>Log.d</a:t>
            </a:r>
            <a:r>
              <a:rPr lang="en-US" dirty="0" smtClean="0"/>
              <a:t>(“here”, “</a:t>
            </a:r>
            <a:r>
              <a:rPr lang="en-US" dirty="0" err="1" smtClean="0"/>
              <a:t>i</a:t>
            </a:r>
            <a:r>
              <a:rPr lang="en-US" dirty="0" smtClean="0"/>
              <a:t> am a snake”);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33" y="3124199"/>
            <a:ext cx="1050637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0305961" y="4409326"/>
            <a:ext cx="1524000" cy="3810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Oval 6"/>
          <p:cNvSpPr/>
          <p:nvPr/>
        </p:nvSpPr>
        <p:spPr>
          <a:xfrm>
            <a:off x="7770812" y="3927295"/>
            <a:ext cx="1524000" cy="3810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Oval 7"/>
          <p:cNvSpPr/>
          <p:nvPr/>
        </p:nvSpPr>
        <p:spPr>
          <a:xfrm>
            <a:off x="8701480" y="3400747"/>
            <a:ext cx="1524000" cy="3810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6132512" y="5638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 our app’s DEX file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67661" y="616202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 another DEX file!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>
            <a:stCxn id="7" idx="4"/>
          </p:cNvCxnSpPr>
          <p:nvPr/>
        </p:nvCxnSpPr>
        <p:spPr>
          <a:xfrm>
            <a:off x="8532812" y="4308295"/>
            <a:ext cx="304800" cy="1330505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4"/>
          </p:cNvCxnSpPr>
          <p:nvPr/>
        </p:nvCxnSpPr>
        <p:spPr>
          <a:xfrm flipH="1">
            <a:off x="8837612" y="3781747"/>
            <a:ext cx="625868" cy="1857053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" idx="4"/>
            <a:endCxn id="10" idx="0"/>
          </p:cNvCxnSpPr>
          <p:nvPr/>
        </p:nvCxnSpPr>
        <p:spPr>
          <a:xfrm flipH="1">
            <a:off x="10305961" y="4790326"/>
            <a:ext cx="762000" cy="1371694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6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Hook Step #3 – Resolving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Question</a:t>
            </a:r>
            <a:r>
              <a:rPr lang="en-US" dirty="0" smtClean="0"/>
              <a:t>: How do we call a method or use a string that a </a:t>
            </a:r>
            <a:r>
              <a:rPr lang="en-US" dirty="0" err="1" smtClean="0"/>
              <a:t>DexFile</a:t>
            </a:r>
            <a:r>
              <a:rPr lang="en-US" dirty="0" smtClean="0"/>
              <a:t> </a:t>
            </a:r>
            <a:r>
              <a:rPr lang="en-US" dirty="0" err="1" smtClean="0"/>
              <a:t>struct</a:t>
            </a:r>
            <a:r>
              <a:rPr lang="en-US" dirty="0" smtClean="0"/>
              <a:t> does not know about?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Instrument the code with </a:t>
            </a:r>
            <a:r>
              <a:rPr lang="en-US" dirty="0" smtClean="0"/>
              <a:t>an index beyond the max,  then add </a:t>
            </a:r>
            <a:r>
              <a:rPr lang="en-US" dirty="0" smtClean="0"/>
              <a:t>checks to </a:t>
            </a:r>
            <a:r>
              <a:rPr lang="en-US" dirty="0" err="1" smtClean="0"/>
              <a:t>dvm</a:t>
            </a:r>
            <a:r>
              <a:rPr lang="en-US" dirty="0" smtClean="0"/>
              <a:t>.*Resolver() function calls!</a:t>
            </a:r>
          </a:p>
          <a:p>
            <a:pPr lvl="1"/>
            <a:r>
              <a:rPr lang="en-US" dirty="0" smtClean="0"/>
              <a:t>i.e. attempting to resolve string 33 out 32</a:t>
            </a:r>
            <a:endParaRPr lang="en-US" dirty="0" smtClean="0"/>
          </a:p>
          <a:p>
            <a:pPr lvl="1"/>
            <a:r>
              <a:rPr lang="en-US" dirty="0" smtClean="0"/>
              <a:t>Usually </a:t>
            </a:r>
            <a:r>
              <a:rPr lang="en-US" dirty="0" smtClean="0"/>
              <a:t>this </a:t>
            </a:r>
            <a:r>
              <a:rPr lang="en-US" dirty="0" smtClean="0"/>
              <a:t>indicates an error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Packages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ProxyDroid</a:t>
            </a:r>
            <a:endParaRPr lang="en-US" dirty="0" smtClean="0"/>
          </a:p>
          <a:p>
            <a:pPr lvl="1"/>
            <a:r>
              <a:rPr lang="en-US" dirty="0" smtClean="0"/>
              <a:t>Makes it painless to proxy traffic on the emulator</a:t>
            </a:r>
          </a:p>
          <a:p>
            <a:r>
              <a:rPr lang="en-US" dirty="0" err="1" smtClean="0"/>
              <a:t>Superuser</a:t>
            </a:r>
            <a:r>
              <a:rPr lang="en-US" dirty="0" smtClean="0"/>
              <a:t>/“</a:t>
            </a:r>
            <a:r>
              <a:rPr lang="en-US" dirty="0" err="1" smtClean="0"/>
              <a:t>su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Provides root level access to the device</a:t>
            </a:r>
          </a:p>
          <a:p>
            <a:r>
              <a:rPr lang="en-US" dirty="0" err="1" smtClean="0"/>
              <a:t>Drozer</a:t>
            </a:r>
            <a:endParaRPr lang="en-US" dirty="0" smtClean="0"/>
          </a:p>
          <a:p>
            <a:pPr lvl="1"/>
            <a:r>
              <a:rPr lang="en-US" dirty="0" smtClean="0"/>
              <a:t>Allows you to assume the role of an Android application at a command line</a:t>
            </a:r>
          </a:p>
          <a:p>
            <a:r>
              <a:rPr lang="en-US" dirty="0" err="1" smtClean="0"/>
              <a:t>EmuCoreTools</a:t>
            </a:r>
            <a:endParaRPr lang="en-US" dirty="0" smtClean="0"/>
          </a:p>
          <a:p>
            <a:pPr lvl="1"/>
            <a:r>
              <a:rPr lang="en-US" dirty="0" smtClean="0"/>
              <a:t>Front-end interface to CobraDroid features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Demo!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Future Research &amp;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to Ice Cream Sandwich (4.0.0+)</a:t>
            </a:r>
          </a:p>
          <a:p>
            <a:r>
              <a:rPr lang="en-US" dirty="0"/>
              <a:t>Expand hooking capabilities</a:t>
            </a:r>
          </a:p>
          <a:p>
            <a:pPr lvl="1"/>
            <a:r>
              <a:rPr lang="en-US" dirty="0"/>
              <a:t>Add “payload” action handler</a:t>
            </a:r>
          </a:p>
          <a:p>
            <a:r>
              <a:rPr lang="en-US" dirty="0" smtClean="0"/>
              <a:t>More </a:t>
            </a:r>
            <a:r>
              <a:rPr lang="en-US" dirty="0"/>
              <a:t>“man in the middle” capabilities</a:t>
            </a:r>
          </a:p>
          <a:p>
            <a:pPr lvl="1"/>
            <a:r>
              <a:rPr lang="en-US" dirty="0"/>
              <a:t>SQL database queries</a:t>
            </a:r>
          </a:p>
          <a:p>
            <a:pPr lvl="1"/>
            <a:r>
              <a:rPr lang="en-US" dirty="0"/>
              <a:t>Intents (broadcast &amp; directed)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Getting More Information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my website &amp; blog for updates, technical material, etc.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www.thecobraden.com</a:t>
            </a:r>
          </a:p>
          <a:p>
            <a:pPr lvl="1"/>
            <a:r>
              <a:rPr lang="en-US" dirty="0" smtClean="0"/>
              <a:t>http://blog.thecobraden.com</a:t>
            </a:r>
            <a:endParaRPr lang="en-US" dirty="0"/>
          </a:p>
          <a:p>
            <a:r>
              <a:rPr lang="en-US" dirty="0" smtClean="0"/>
              <a:t>Getting CobraDroid (beta)</a:t>
            </a:r>
          </a:p>
          <a:p>
            <a:pPr lvl="1"/>
            <a:r>
              <a:rPr lang="en-US" dirty="0" smtClean="0"/>
              <a:t>http://www.thecobraden.com/projects/cobradroid</a:t>
            </a:r>
          </a:p>
          <a:p>
            <a:pPr lvl="1"/>
            <a:r>
              <a:rPr lang="en-US" dirty="0" smtClean="0"/>
              <a:t>https://github.com/jakev/CobraDroidBeta (source)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&amp; Answers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&amp; Overview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– Background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People want/need to analyze Android applications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Companies pay to be told they are “safe”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Analyzing malware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General curiosity (</a:t>
            </a:r>
            <a:r>
              <a:rPr lang="en-US" i="1" dirty="0" smtClean="0">
                <a:cs typeface="Arial" panose="020B0604020202020204" pitchFamily="34" charset="0"/>
              </a:rPr>
              <a:t>why is Angry Birds asking to use my camera?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Situation – Static Analysis?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Lots of tools!</a:t>
            </a:r>
          </a:p>
          <a:p>
            <a:pPr lvl="1"/>
            <a:r>
              <a:rPr lang="en-US" dirty="0" err="1" smtClean="0">
                <a:cs typeface="Arial" panose="020B0604020202020204" pitchFamily="34" charset="0"/>
              </a:rPr>
              <a:t>Smali</a:t>
            </a:r>
            <a:r>
              <a:rPr lang="en-US" dirty="0" smtClean="0">
                <a:cs typeface="Arial" panose="020B0604020202020204" pitchFamily="34" charset="0"/>
              </a:rPr>
              <a:t>/</a:t>
            </a:r>
            <a:r>
              <a:rPr lang="en-US" dirty="0" err="1" smtClean="0">
                <a:cs typeface="Arial" panose="020B0604020202020204" pitchFamily="34" charset="0"/>
              </a:rPr>
              <a:t>Baksmali</a:t>
            </a:r>
            <a:endParaRPr lang="en-US" dirty="0" smtClean="0"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Dex2jar</a:t>
            </a:r>
          </a:p>
          <a:p>
            <a:pPr lvl="1"/>
            <a:r>
              <a:rPr lang="en-US" dirty="0" err="1" smtClean="0">
                <a:cs typeface="Arial" panose="020B0604020202020204" pitchFamily="34" charset="0"/>
              </a:rPr>
              <a:t>Apktool</a:t>
            </a:r>
            <a:endParaRPr lang="en-US" dirty="0" smtClean="0"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Dexter by </a:t>
            </a:r>
            <a:r>
              <a:rPr lang="en-US" dirty="0" err="1" smtClean="0">
                <a:cs typeface="Arial" panose="020B0604020202020204" pitchFamily="34" charset="0"/>
              </a:rPr>
              <a:t>BlueBox</a:t>
            </a:r>
            <a:endParaRPr lang="en-US" dirty="0" smtClean="0"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IDA Pro </a:t>
            </a:r>
          </a:p>
          <a:p>
            <a:r>
              <a:rPr lang="en-US" dirty="0" smtClean="0">
                <a:cs typeface="Arial" panose="020B0604020202020204" pitchFamily="34" charset="0"/>
              </a:rPr>
              <a:t>Lots of information on how to tear applications apart…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…And modify and repackage! </a:t>
            </a:r>
          </a:p>
        </p:txBody>
      </p:sp>
    </p:spTree>
    <p:extLst>
      <p:ext uri="{BB962C8B-B14F-4D97-AF65-F5344CB8AC3E}">
        <p14:creationId xmlns:p14="http://schemas.microsoft.com/office/powerpoint/2010/main" val="30922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Situation – Dynamic Analysis?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Less common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“</a:t>
            </a:r>
            <a:r>
              <a:rPr lang="en-US" dirty="0" err="1" smtClean="0">
                <a:cs typeface="Arial" panose="020B0604020202020204" pitchFamily="34" charset="0"/>
              </a:rPr>
              <a:t>AppUse</a:t>
            </a:r>
            <a:r>
              <a:rPr lang="en-US" dirty="0" smtClean="0">
                <a:cs typeface="Arial" panose="020B0604020202020204" pitchFamily="34" charset="0"/>
              </a:rPr>
              <a:t>” by </a:t>
            </a:r>
            <a:r>
              <a:rPr lang="en-US" dirty="0" err="1" smtClean="0">
                <a:cs typeface="Arial" panose="020B0604020202020204" pitchFamily="34" charset="0"/>
              </a:rPr>
              <a:t>AppSecLabs</a:t>
            </a:r>
            <a:r>
              <a:rPr lang="en-US" dirty="0" smtClean="0">
                <a:cs typeface="Arial" panose="020B0604020202020204" pitchFamily="34" charset="0"/>
              </a:rPr>
              <a:t> (closed-source)</a:t>
            </a:r>
          </a:p>
          <a:p>
            <a:r>
              <a:rPr lang="en-US" dirty="0" smtClean="0">
                <a:cs typeface="Arial" panose="020B0604020202020204" pitchFamily="34" charset="0"/>
              </a:rPr>
              <a:t>There are plenty of services that will analyze your application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Upload to website, get results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NOT ideal for client related work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“</a:t>
            </a:r>
            <a:r>
              <a:rPr lang="en-US" dirty="0" err="1" smtClean="0">
                <a:cs typeface="Arial" panose="020B0604020202020204" pitchFamily="34" charset="0"/>
              </a:rPr>
              <a:t>Blackbox</a:t>
            </a:r>
            <a:r>
              <a:rPr lang="en-US" dirty="0" smtClean="0"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36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Goals of CobraDroid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Create a free and open dynamic analysis platform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Needs to be easy to install, setup, and use</a:t>
            </a:r>
          </a:p>
          <a:p>
            <a:r>
              <a:rPr lang="en-US" dirty="0" smtClean="0">
                <a:cs typeface="Arial" panose="020B0604020202020204" pitchFamily="34" charset="0"/>
              </a:rPr>
              <a:t>Give the tester as much control and visibility as possible</a:t>
            </a:r>
          </a:p>
          <a:p>
            <a:pPr lvl="1"/>
            <a:r>
              <a:rPr lang="en-US" dirty="0" smtClean="0">
                <a:cs typeface="Arial" panose="020B0604020202020204" pitchFamily="34" charset="0"/>
              </a:rPr>
              <a:t>Make their job easier and successful</a:t>
            </a:r>
          </a:p>
          <a:p>
            <a:r>
              <a:rPr lang="en-US" dirty="0" smtClean="0">
                <a:cs typeface="Arial" panose="020B0604020202020204" pitchFamily="34" charset="0"/>
              </a:rPr>
              <a:t>Learn about Android internals </a:t>
            </a:r>
            <a:r>
              <a:rPr lang="en-US" dirty="0" smtClean="0"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CobraDroid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1600200"/>
            <a:ext cx="5657850" cy="508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7162483" y="1600200"/>
            <a:ext cx="4723129" cy="508635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Setup Android SDK</a:t>
            </a:r>
          </a:p>
          <a:p>
            <a:r>
              <a:rPr lang="en-US" dirty="0" smtClean="0">
                <a:cs typeface="Arial" panose="020B0604020202020204" pitchFamily="34" charset="0"/>
              </a:rPr>
              <a:t>Download archive from my website</a:t>
            </a:r>
          </a:p>
          <a:p>
            <a:r>
              <a:rPr lang="en-US" dirty="0" smtClean="0">
                <a:cs typeface="Arial" panose="020B0604020202020204" pitchFamily="34" charset="0"/>
              </a:rPr>
              <a:t>Unzip to “add-ons” directory (SDK)</a:t>
            </a:r>
          </a:p>
          <a:p>
            <a:r>
              <a:rPr lang="en-US" dirty="0" smtClean="0">
                <a:cs typeface="Arial" panose="020B0604020202020204" pitchFamily="34" charset="0"/>
              </a:rPr>
              <a:t>Create new AVD</a:t>
            </a:r>
          </a:p>
        </p:txBody>
      </p:sp>
    </p:spTree>
    <p:extLst>
      <p:ext uri="{BB962C8B-B14F-4D97-AF65-F5344CB8AC3E}">
        <p14:creationId xmlns:p14="http://schemas.microsoft.com/office/powerpoint/2010/main" val="12521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1223</Words>
  <Application>Microsoft Office PowerPoint</Application>
  <PresentationFormat>Custom</PresentationFormat>
  <Paragraphs>249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template</vt:lpstr>
      <vt:lpstr>CobraDroid</vt:lpstr>
      <vt:lpstr>About Me</vt:lpstr>
      <vt:lpstr>Agenda</vt:lpstr>
      <vt:lpstr>Background &amp; Overview</vt:lpstr>
      <vt:lpstr>Current Situation – Background </vt:lpstr>
      <vt:lpstr>Current Situation – Static Analysis?</vt:lpstr>
      <vt:lpstr>Current Situation – Dynamic Analysis?</vt:lpstr>
      <vt:lpstr>Goals of CobraDroid</vt:lpstr>
      <vt:lpstr>Using CobraDroid</vt:lpstr>
      <vt:lpstr>CobraDroid Features</vt:lpstr>
      <vt:lpstr>What is CobraDroid?</vt:lpstr>
      <vt:lpstr>Updated Kernel (CobraKernel)</vt:lpstr>
      <vt:lpstr>Bash &amp; BusyBox</vt:lpstr>
      <vt:lpstr>Bash &amp; BusyBox</vt:lpstr>
      <vt:lpstr>LiME Forensics</vt:lpstr>
      <vt:lpstr>LiME Forensics</vt:lpstr>
      <vt:lpstr>Editable Radio &amp; Device Identifiers</vt:lpstr>
      <vt:lpstr>Editable Radio &amp; Device Identifiers</vt:lpstr>
      <vt:lpstr>Editable Radio &amp; Device Identifiers</vt:lpstr>
      <vt:lpstr>SSL Validation Bypass</vt:lpstr>
      <vt:lpstr>Application Specific Packet Capture</vt:lpstr>
      <vt:lpstr>Application Specific Packet Capture</vt:lpstr>
      <vt:lpstr>Method Hooking</vt:lpstr>
      <vt:lpstr>Method Hooking</vt:lpstr>
      <vt:lpstr>Method Hooking</vt:lpstr>
      <vt:lpstr>Method Hooking</vt:lpstr>
      <vt:lpstr>Method Hooking</vt:lpstr>
      <vt:lpstr>Hook Step #1 – DVM Startup</vt:lpstr>
      <vt:lpstr>Hook Step #2 – Class/Method Loading</vt:lpstr>
      <vt:lpstr>“DexCode” Structure</vt:lpstr>
      <vt:lpstr>“DexCode” Structure</vt:lpstr>
      <vt:lpstr>Hook Step #2 – Class/Method Loading</vt:lpstr>
      <vt:lpstr>Hook Step #3 – Resolving</vt:lpstr>
      <vt:lpstr>Hook Step #3 – Resolving</vt:lpstr>
      <vt:lpstr>Additional Packages</vt:lpstr>
      <vt:lpstr>Demo!</vt:lpstr>
      <vt:lpstr>Future Research &amp; Plans</vt:lpstr>
      <vt:lpstr>Getting More Information</vt:lpstr>
      <vt:lpstr>Questions &amp; 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2013-09-17T22:58:08Z</dcterms:created>
  <dcterms:modified xsi:type="dcterms:W3CDTF">2013-09-26T09:28:43Z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