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2"/>
  </p:notesMasterIdLst>
  <p:handoutMasterIdLst>
    <p:handoutMasterId r:id="rId23"/>
  </p:handoutMasterIdLst>
  <p:sldIdLst>
    <p:sldId id="256" r:id="rId3"/>
    <p:sldId id="277" r:id="rId4"/>
    <p:sldId id="257" r:id="rId5"/>
    <p:sldId id="275" r:id="rId6"/>
    <p:sldId id="258" r:id="rId7"/>
    <p:sldId id="266" r:id="rId8"/>
    <p:sldId id="259" r:id="rId9"/>
    <p:sldId id="262" r:id="rId10"/>
    <p:sldId id="260" r:id="rId11"/>
    <p:sldId id="267" r:id="rId12"/>
    <p:sldId id="268" r:id="rId13"/>
    <p:sldId id="269" r:id="rId14"/>
    <p:sldId id="270" r:id="rId15"/>
    <p:sldId id="271" r:id="rId16"/>
    <p:sldId id="278" r:id="rId17"/>
    <p:sldId id="279" r:id="rId18"/>
    <p:sldId id="272" r:id="rId19"/>
    <p:sldId id="273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  <a:srgbClr val="FF5050"/>
    <a:srgbClr val="1AD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335" autoAdjust="0"/>
    <p:restoredTop sz="94674"/>
  </p:normalViewPr>
  <p:slideViewPr>
    <p:cSldViewPr snapToGrid="0" snapToObjects="1">
      <p:cViewPr varScale="1">
        <p:scale>
          <a:sx n="66" d="100"/>
          <a:sy n="66" d="100"/>
        </p:scale>
        <p:origin x="72" y="5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B864F-2F15-4223-8427-796E36F1EC2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A8573-D504-4C56-92FA-FBF64D683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33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63BB5-51B9-405C-A6B3-847CAB0A237F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C2656-FAF8-463D-B13D-389875519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81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F998-5F87-6E42-8922-48408A16CBB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091E-1BE9-D048-802F-264F52FB2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57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F998-5F87-6E42-8922-48408A16CBB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091E-1BE9-D048-802F-264F52FB2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90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F998-5F87-6E42-8922-48408A16CBB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091E-1BE9-D048-802F-264F52FB2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93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12A07-6110-4039-AC91-9286471D48E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EB84A-57E0-47AA-9618-CA254606F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10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12A07-6110-4039-AC91-9286471D48E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EB84A-57E0-47AA-9618-CA254606F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47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12A07-6110-4039-AC91-9286471D48E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EB84A-57E0-47AA-9618-CA254606F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80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12A07-6110-4039-AC91-9286471D48E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EB84A-57E0-47AA-9618-CA254606F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3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12A07-6110-4039-AC91-9286471D48E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EB84A-57E0-47AA-9618-CA254606F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94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12A07-6110-4039-AC91-9286471D48E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EB84A-57E0-47AA-9618-CA254606F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72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12A07-6110-4039-AC91-9286471D48E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EB84A-57E0-47AA-9618-CA254606F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95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12A07-6110-4039-AC91-9286471D48E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EB84A-57E0-47AA-9618-CA254606F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77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F998-5F87-6E42-8922-48408A16CBB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091E-1BE9-D048-802F-264F52FB2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1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12A07-6110-4039-AC91-9286471D48E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EB84A-57E0-47AA-9618-CA254606F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01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12A07-6110-4039-AC91-9286471D48E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EB84A-57E0-47AA-9618-CA254606F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95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12A07-6110-4039-AC91-9286471D48E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EB84A-57E0-47AA-9618-CA254606F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65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F998-5F87-6E42-8922-48408A16CBB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091E-1BE9-D048-802F-264F52FB2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17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F998-5F87-6E42-8922-48408A16CBB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091E-1BE9-D048-802F-264F52FB2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39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F998-5F87-6E42-8922-48408A16CBB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091E-1BE9-D048-802F-264F52FB2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81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F998-5F87-6E42-8922-48408A16CBB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091E-1BE9-D048-802F-264F52FB2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48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F998-5F87-6E42-8922-48408A16CBB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091E-1BE9-D048-802F-264F52FB2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14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F998-5F87-6E42-8922-48408A16CBB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091E-1BE9-D048-802F-264F52FB2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6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5F998-5F87-6E42-8922-48408A16CBB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091E-1BE9-D048-802F-264F52FB2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16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5F998-5F87-6E42-8922-48408A16CBB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091E-1BE9-D048-802F-264F52FB2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9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12A07-6110-4039-AC91-9286471D48E5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EB84A-57E0-47AA-9618-CA254606F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8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1.tiff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492698D-73EB-8345-8AD1-84257563A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98269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B4997E-CC38-DF40-98DC-F057C59E6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397"/>
          <a:stretch/>
        </p:blipFill>
        <p:spPr>
          <a:xfrm>
            <a:off x="6982691" y="0"/>
            <a:ext cx="520931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4421" y="4699292"/>
            <a:ext cx="7983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/>
                <a:latin typeface="Rockwell" panose="02060603020205020403" pitchFamily="18" charset="0"/>
              </a:rPr>
              <a:t>Ido Naor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onsolas" panose="020B0609020204030204" pitchFamily="49" charset="0"/>
              </a:rPr>
              <a:t>(@idonaor1)</a:t>
            </a:r>
            <a:r>
              <a:rPr lang="en-US" sz="2800" b="1" dirty="0">
                <a:solidFill>
                  <a:schemeClr val="bg1"/>
                </a:solidFill>
                <a:effectLst/>
                <a:latin typeface="Rockwell" panose="02060603020205020403" pitchFamily="18" charset="0"/>
              </a:rPr>
              <a:t> </a:t>
            </a:r>
            <a:r>
              <a:rPr lang="en-US" sz="2800" b="1" dirty="0">
                <a:effectLst/>
                <a:latin typeface="Rockwell" panose="02060603020205020403" pitchFamily="18" charset="0"/>
              </a:rPr>
              <a:t>&amp; Dani Goland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onsolas" panose="020B0609020204030204" pitchFamily="49" charset="0"/>
              </a:rPr>
              <a:t>(@danigoland)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058" y="3044056"/>
            <a:ext cx="102151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Dissecting Non-malicious Artifacts: </a:t>
            </a:r>
          </a:p>
          <a:p>
            <a:pPr algn="ctr"/>
            <a:r>
              <a:rPr lang="en-US" sz="4400" b="1" dirty="0"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One IP At A Time</a:t>
            </a:r>
          </a:p>
        </p:txBody>
      </p:sp>
      <p:pic>
        <p:nvPicPr>
          <p:cNvPr id="1026" name="Picture 2" descr="https://www.brucon.org/2018/wp-content/uploads/sites/16/2018/06/10th_edition_logo-1024x5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887" y="356324"/>
            <a:ext cx="5629510" cy="28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81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7B6CF0-7520-AB4B-BC40-614C3737B8C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1" y="0"/>
            <a:ext cx="698269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6D9244-6EA7-7F4D-8E67-CCCBE299D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rcRect r="25397"/>
          <a:stretch/>
        </p:blipFill>
        <p:spPr>
          <a:xfrm>
            <a:off x="6982691" y="0"/>
            <a:ext cx="52093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4296"/>
            <a:ext cx="6428935" cy="493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240" y="536410"/>
            <a:ext cx="568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Step 1: Possible Feeds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2401557" y="1952183"/>
            <a:ext cx="7830345" cy="40582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Rockwell" panose="02060603020205020403" pitchFamily="18" charset="0"/>
              </a:rPr>
              <a:t>Code repositories / Open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Rockwell" panose="02060603020205020403" pitchFamily="18" charset="0"/>
              </a:rPr>
              <a:t>Script/Paste repositories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Rockwell" panose="02060603020205020403" pitchFamily="18" charset="0"/>
              </a:rPr>
              <a:t>Malware repositories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Rockwell" panose="02060603020205020403" pitchFamily="18" charset="0"/>
              </a:rPr>
              <a:t>Multi-scanners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Rockwell" panose="02060603020205020403" pitchFamily="18" charset="0"/>
              </a:rPr>
              <a:t>Online sandboxes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Rockwell" panose="02060603020205020403" pitchFamily="18" charset="0"/>
              </a:rPr>
              <a:t>Forums / Social platforms</a:t>
            </a:r>
          </a:p>
        </p:txBody>
      </p:sp>
      <p:pic>
        <p:nvPicPr>
          <p:cNvPr id="11" name="Picture 2" descr="https://www.brucon.org/2018/wp-content/uploads/sites/16/thegem-logos/logo_5a3d7e1dec21625622bbe3517abf7ca4_1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75" y="5832475"/>
            <a:ext cx="1025525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22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C06425-3DB2-0D43-92A3-0A456875453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1" y="0"/>
            <a:ext cx="698269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001C87-4AC0-3848-8ACD-D2218B7BA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rcRect r="25397"/>
          <a:stretch/>
        </p:blipFill>
        <p:spPr>
          <a:xfrm>
            <a:off x="6982691" y="0"/>
            <a:ext cx="52093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296"/>
            <a:ext cx="5410200" cy="493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240" y="536410"/>
            <a:ext cx="568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Step 2:  Yara rules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1858" y="1518957"/>
            <a:ext cx="10844182" cy="2862322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FA00"/>
                </a:solidFill>
                <a:latin typeface="Consolas" panose="020B0609020204030204" pitchFamily="49" charset="0"/>
              </a:rPr>
              <a:t>rule </a:t>
            </a:r>
            <a:r>
              <a:rPr lang="en-US" dirty="0" err="1">
                <a:solidFill>
                  <a:srgbClr val="00FA00"/>
                </a:solidFill>
                <a:latin typeface="Consolas" panose="020B0609020204030204" pitchFamily="49" charset="0"/>
              </a:rPr>
              <a:t>filter_interesting_eml</a:t>
            </a:r>
            <a:r>
              <a:rPr lang="en-US" dirty="0">
                <a:solidFill>
                  <a:srgbClr val="00FA00"/>
                </a:solidFill>
                <a:latin typeface="Consolas" panose="020B0609020204030204" pitchFamily="49" charset="0"/>
              </a:rPr>
              <a:t> {	</a:t>
            </a:r>
          </a:p>
          <a:p>
            <a:r>
              <a:rPr lang="en-US" dirty="0">
                <a:solidFill>
                  <a:srgbClr val="00FA00"/>
                </a:solidFill>
                <a:latin typeface="Consolas" panose="020B0609020204030204" pitchFamily="49" charset="0"/>
              </a:rPr>
              <a:t>	strings:    	</a:t>
            </a:r>
          </a:p>
          <a:p>
            <a:r>
              <a:rPr lang="en-US" dirty="0">
                <a:solidFill>
                  <a:srgbClr val="00FA00"/>
                </a:solidFill>
                <a:latin typeface="Consolas" panose="020B0609020204030204" pitchFamily="49" charset="0"/>
              </a:rPr>
              <a:t>		$eml_01 = "From:”</a:t>
            </a:r>
          </a:p>
          <a:p>
            <a:r>
              <a:rPr lang="en-US" dirty="0">
                <a:solidFill>
                  <a:srgbClr val="00FA00"/>
                </a:solidFill>
                <a:latin typeface="Consolas" panose="020B0609020204030204" pitchFamily="49" charset="0"/>
              </a:rPr>
              <a:t>		$eml_02 = "To:"        		</a:t>
            </a:r>
          </a:p>
          <a:p>
            <a:r>
              <a:rPr lang="en-US" dirty="0">
                <a:solidFill>
                  <a:srgbClr val="00FA00"/>
                </a:solidFill>
                <a:latin typeface="Consolas" panose="020B0609020204030204" pitchFamily="49" charset="0"/>
              </a:rPr>
              <a:t>		$eml_03 = "Subject:"        		</a:t>
            </a:r>
          </a:p>
          <a:p>
            <a:r>
              <a:rPr lang="en-US" dirty="0">
                <a:solidFill>
                  <a:srgbClr val="00FA00"/>
                </a:solidFill>
                <a:latin typeface="Consolas" panose="020B0609020204030204" pitchFamily="49" charset="0"/>
              </a:rPr>
              <a:t>		$</a:t>
            </a:r>
            <a:r>
              <a:rPr lang="en-US" dirty="0" err="1">
                <a:solidFill>
                  <a:srgbClr val="00FA00"/>
                </a:solidFill>
                <a:latin typeface="Consolas" panose="020B0609020204030204" pitchFamily="49" charset="0"/>
              </a:rPr>
              <a:t>attachment_id</a:t>
            </a:r>
            <a:r>
              <a:rPr lang="en-US" dirty="0">
                <a:solidFill>
                  <a:srgbClr val="00FA00"/>
                </a:solidFill>
                <a:latin typeface="Consolas" panose="020B0609020204030204" pitchFamily="49" charset="0"/>
              </a:rPr>
              <a:t> = "X-Attachment-Id"        </a:t>
            </a:r>
          </a:p>
          <a:p>
            <a:r>
              <a:rPr lang="en-US" dirty="0">
                <a:solidFill>
                  <a:srgbClr val="00FA00"/>
                </a:solidFill>
                <a:latin typeface="Consolas" panose="020B0609020204030204" pitchFamily="49" charset="0"/>
              </a:rPr>
              <a:t>		$</a:t>
            </a:r>
            <a:r>
              <a:rPr lang="en-US" dirty="0" err="1">
                <a:solidFill>
                  <a:srgbClr val="00FA00"/>
                </a:solidFill>
                <a:latin typeface="Consolas" panose="020B0609020204030204" pitchFamily="49" charset="0"/>
              </a:rPr>
              <a:t>mime_type</a:t>
            </a:r>
            <a:r>
              <a:rPr lang="en-US" dirty="0">
                <a:solidFill>
                  <a:srgbClr val="00FA00"/>
                </a:solidFill>
                <a:latin typeface="Consolas" panose="020B0609020204030204" pitchFamily="49" charset="0"/>
              </a:rPr>
              <a:t> = "Content-Type: multipart/mixed"	</a:t>
            </a:r>
          </a:p>
          <a:p>
            <a:r>
              <a:rPr lang="en-US" dirty="0">
                <a:solidFill>
                  <a:srgbClr val="00FA00"/>
                </a:solidFill>
                <a:latin typeface="Consolas" panose="020B0609020204030204" pitchFamily="49" charset="0"/>
              </a:rPr>
              <a:t>	condition:        </a:t>
            </a:r>
          </a:p>
          <a:p>
            <a:r>
              <a:rPr lang="en-US" dirty="0">
                <a:solidFill>
                  <a:srgbClr val="00FA00"/>
                </a:solidFill>
                <a:latin typeface="Consolas" panose="020B0609020204030204" pitchFamily="49" charset="0"/>
              </a:rPr>
              <a:t>		all of ($</a:t>
            </a:r>
            <a:r>
              <a:rPr lang="en-US" dirty="0" err="1">
                <a:solidFill>
                  <a:srgbClr val="00FA00"/>
                </a:solidFill>
                <a:latin typeface="Consolas" panose="020B0609020204030204" pitchFamily="49" charset="0"/>
              </a:rPr>
              <a:t>eml</a:t>
            </a:r>
            <a:r>
              <a:rPr lang="en-US" dirty="0">
                <a:solidFill>
                  <a:srgbClr val="00FA00"/>
                </a:solidFill>
                <a:latin typeface="Consolas" panose="020B0609020204030204" pitchFamily="49" charset="0"/>
              </a:rPr>
              <a:t>_*) and $</a:t>
            </a:r>
            <a:r>
              <a:rPr lang="en-US" dirty="0" err="1">
                <a:solidFill>
                  <a:srgbClr val="00FA00"/>
                </a:solidFill>
                <a:latin typeface="Consolas" panose="020B0609020204030204" pitchFamily="49" charset="0"/>
              </a:rPr>
              <a:t>attachment_id</a:t>
            </a:r>
            <a:r>
              <a:rPr lang="en-US" dirty="0">
                <a:solidFill>
                  <a:srgbClr val="00FA00"/>
                </a:solidFill>
                <a:latin typeface="Consolas" panose="020B0609020204030204" pitchFamily="49" charset="0"/>
              </a:rPr>
              <a:t> and $</a:t>
            </a:r>
            <a:r>
              <a:rPr lang="en-US" dirty="0" err="1">
                <a:solidFill>
                  <a:srgbClr val="00FA00"/>
                </a:solidFill>
                <a:latin typeface="Consolas" panose="020B0609020204030204" pitchFamily="49" charset="0"/>
              </a:rPr>
              <a:t>mime_type</a:t>
            </a:r>
            <a:r>
              <a:rPr lang="en-US" dirty="0">
                <a:solidFill>
                  <a:srgbClr val="00FA00"/>
                </a:solidFill>
                <a:latin typeface="Consolas" panose="020B0609020204030204" pitchFamily="49" charset="0"/>
              </a:rPr>
              <a:t> and </a:t>
            </a:r>
            <a:r>
              <a:rPr lang="en-US" dirty="0" err="1">
                <a:solidFill>
                  <a:srgbClr val="00FA00"/>
                </a:solidFill>
                <a:latin typeface="Consolas" panose="020B0609020204030204" pitchFamily="49" charset="0"/>
              </a:rPr>
              <a:t>filesize</a:t>
            </a:r>
            <a:r>
              <a:rPr lang="en-US" dirty="0">
                <a:solidFill>
                  <a:srgbClr val="00FA00"/>
                </a:solidFill>
                <a:latin typeface="Consolas" panose="020B0609020204030204" pitchFamily="49" charset="0"/>
              </a:rPr>
              <a:t> &gt; 300KB</a:t>
            </a:r>
          </a:p>
          <a:p>
            <a:r>
              <a:rPr lang="en-US" dirty="0">
                <a:solidFill>
                  <a:srgbClr val="00FA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749040" y="3185978"/>
            <a:ext cx="5186369" cy="3160916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FA00"/>
                </a:solidFill>
                <a:latin typeface="Consolas" panose="020B0609020204030204" pitchFamily="49" charset="0"/>
              </a:rPr>
              <a:t>rule </a:t>
            </a:r>
            <a:r>
              <a:rPr lang="en-US" sz="1800" dirty="0" err="1">
                <a:solidFill>
                  <a:srgbClr val="00FA00"/>
                </a:solidFill>
                <a:latin typeface="Consolas" panose="020B0609020204030204" pitchFamily="49" charset="0"/>
              </a:rPr>
              <a:t>filter_interesting_outlook</a:t>
            </a:r>
            <a:r>
              <a:rPr lang="en-US" sz="1800" dirty="0">
                <a:solidFill>
                  <a:srgbClr val="00FA00"/>
                </a:solidFill>
                <a:latin typeface="Consolas" panose="020B0609020204030204" pitchFamily="49" charset="0"/>
              </a:rPr>
              <a:t> {	</a:t>
            </a:r>
          </a:p>
          <a:p>
            <a:r>
              <a:rPr lang="en-US" sz="1800" dirty="0">
                <a:solidFill>
                  <a:srgbClr val="00FA00"/>
                </a:solidFill>
                <a:latin typeface="Consolas" panose="020B0609020204030204" pitchFamily="49" charset="0"/>
              </a:rPr>
              <a:t>	strings:        		</a:t>
            </a:r>
          </a:p>
          <a:p>
            <a:r>
              <a:rPr lang="en-US" sz="1800" dirty="0">
                <a:solidFill>
                  <a:srgbClr val="00FA00"/>
                </a:solidFill>
                <a:latin typeface="Consolas" panose="020B0609020204030204" pitchFamily="49" charset="0"/>
              </a:rPr>
              <a:t>		$a1 = {D0 CF 11 E0 A1 B1 1A E1}</a:t>
            </a:r>
          </a:p>
          <a:p>
            <a:r>
              <a:rPr lang="en-US" sz="1800" dirty="0">
                <a:solidFill>
                  <a:srgbClr val="00FA00"/>
                </a:solidFill>
                <a:latin typeface="Consolas" panose="020B0609020204030204" pitchFamily="49" charset="0"/>
              </a:rPr>
              <a:t>		$a2 = "FROM:" </a:t>
            </a:r>
            <a:r>
              <a:rPr lang="en-US" sz="1800" dirty="0" err="1">
                <a:solidFill>
                  <a:srgbClr val="00FA00"/>
                </a:solidFill>
                <a:latin typeface="Consolas" panose="020B0609020204030204" pitchFamily="49" charset="0"/>
              </a:rPr>
              <a:t>nocase</a:t>
            </a:r>
            <a:r>
              <a:rPr lang="en-US" sz="1800" dirty="0">
                <a:solidFill>
                  <a:srgbClr val="00FA00"/>
                </a:solidFill>
                <a:latin typeface="Consolas" panose="020B0609020204030204" pitchFamily="49" charset="0"/>
              </a:rPr>
              <a:t/>
            </a:r>
            <a:br>
              <a:rPr lang="en-US" sz="1800" dirty="0">
                <a:solidFill>
                  <a:srgbClr val="00FA00"/>
                </a:solidFill>
                <a:latin typeface="Consolas" panose="020B0609020204030204" pitchFamily="49" charset="0"/>
              </a:rPr>
            </a:br>
            <a:r>
              <a:rPr lang="en-US" sz="1800" dirty="0">
                <a:solidFill>
                  <a:srgbClr val="00FA00"/>
                </a:solidFill>
                <a:latin typeface="Consolas" panose="020B0609020204030204" pitchFamily="49" charset="0"/>
              </a:rPr>
              <a:t>		$a3 = "TO:" </a:t>
            </a:r>
            <a:r>
              <a:rPr lang="en-US" sz="1800" dirty="0" err="1">
                <a:solidFill>
                  <a:srgbClr val="00FA00"/>
                </a:solidFill>
                <a:latin typeface="Consolas" panose="020B0609020204030204" pitchFamily="49" charset="0"/>
              </a:rPr>
              <a:t>nocase</a:t>
            </a:r>
            <a:r>
              <a:rPr lang="en-US" sz="1800" dirty="0">
                <a:solidFill>
                  <a:srgbClr val="00FA00"/>
                </a:solidFill>
                <a:latin typeface="Consolas" panose="020B0609020204030204" pitchFamily="49" charset="0"/>
              </a:rPr>
              <a:t>    </a:t>
            </a:r>
          </a:p>
          <a:p>
            <a:r>
              <a:rPr lang="en-US" sz="1800" dirty="0">
                <a:solidFill>
                  <a:srgbClr val="00FA00"/>
                </a:solidFill>
                <a:latin typeface="Consolas" panose="020B0609020204030204" pitchFamily="49" charset="0"/>
              </a:rPr>
              <a:t>condition:</a:t>
            </a:r>
          </a:p>
          <a:p>
            <a:r>
              <a:rPr lang="en-US" sz="1800" dirty="0">
                <a:solidFill>
                  <a:srgbClr val="00FA00"/>
                </a:solidFill>
                <a:latin typeface="Consolas" panose="020B0609020204030204" pitchFamily="49" charset="0"/>
              </a:rPr>
              <a:t>	all of them and </a:t>
            </a:r>
            <a:r>
              <a:rPr lang="en-US" sz="1800" dirty="0" err="1">
                <a:solidFill>
                  <a:srgbClr val="00FA00"/>
                </a:solidFill>
                <a:latin typeface="Consolas" panose="020B0609020204030204" pitchFamily="49" charset="0"/>
              </a:rPr>
              <a:t>filesize</a:t>
            </a:r>
            <a:r>
              <a:rPr lang="en-US" sz="1800" dirty="0">
                <a:solidFill>
                  <a:srgbClr val="00FA00"/>
                </a:solidFill>
                <a:latin typeface="Consolas" panose="020B0609020204030204" pitchFamily="49" charset="0"/>
              </a:rPr>
              <a:t> &gt; 300KB</a:t>
            </a:r>
          </a:p>
          <a:p>
            <a:r>
              <a:rPr lang="en-US" sz="1800" dirty="0">
                <a:solidFill>
                  <a:srgbClr val="00FA00"/>
                </a:solidFill>
                <a:latin typeface="Consolas" panose="020B0609020204030204" pitchFamily="49" charset="0"/>
              </a:rPr>
              <a:t>}</a:t>
            </a:r>
          </a:p>
        </p:txBody>
      </p:sp>
      <p:pic>
        <p:nvPicPr>
          <p:cNvPr id="12" name="Picture 2" descr="https://www.brucon.org/2018/wp-content/uploads/sites/16/thegem-logos/logo_5a3d7e1dec21625622bbe3517abf7ca4_1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75" y="5832475"/>
            <a:ext cx="1025525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85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302C4D-7F83-F740-BF91-7E840C0208A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1" y="0"/>
            <a:ext cx="698269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6C6313-13AE-6E47-B259-8693ABF713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rcRect r="25397"/>
          <a:stretch/>
        </p:blipFill>
        <p:spPr>
          <a:xfrm>
            <a:off x="6982691" y="0"/>
            <a:ext cx="52093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296"/>
            <a:ext cx="5457825" cy="493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240" y="536410"/>
            <a:ext cx="568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Step 3: Collection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4240" y="2091251"/>
            <a:ext cx="52782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ckwell" panose="02060603020205020403" pitchFamily="18" charset="0"/>
              </a:rPr>
              <a:t>Searched feeds for undetected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ckwell" panose="02060603020205020403" pitchFamily="18" charset="0"/>
              </a:rPr>
              <a:t>List hashes from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ckwell" panose="02060603020205020403" pitchFamily="18" charset="0"/>
              </a:rPr>
              <a:t>Downloaded undetected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ckwell" panose="02060603020205020403" pitchFamily="18" charset="0"/>
              </a:rPr>
              <a:t>Filtered emails using Yara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Rockwell" panose="02060603020205020403" pitchFamily="18" charset="0"/>
              </a:rPr>
              <a:t>Sent matches to pipeline</a:t>
            </a:r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6771966" y="671889"/>
            <a:ext cx="4190786" cy="5047536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/>
              <a:buNone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8650" indent="-17145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Helvetica"/>
              </a:defRPr>
            </a:lvl2pPr>
            <a:lvl3pPr marL="1085850" indent="-17145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Helvetica"/>
              </a:defRPr>
            </a:lvl3pPr>
            <a:lvl4pPr marL="1543050" indent="-17145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Helvetica"/>
              </a:defRPr>
            </a:lvl4pPr>
            <a:lvl5pPr marL="2000250" indent="-17145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Helvetica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 err="1">
                <a:solidFill>
                  <a:srgbClr val="00FA00"/>
                </a:solidFill>
                <a:latin typeface="Consolas" panose="020B0609020204030204" pitchFamily="49" charset="0"/>
              </a:rPr>
              <a:t>var</a:t>
            </a: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 https = require('https');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 err="1">
                <a:solidFill>
                  <a:srgbClr val="00FA00"/>
                </a:solidFill>
                <a:latin typeface="Consolas" panose="020B0609020204030204" pitchFamily="49" charset="0"/>
              </a:rPr>
              <a:t>var</a:t>
            </a: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 AWS = require('</a:t>
            </a:r>
            <a:r>
              <a:rPr lang="en-US" altLang="en-US" sz="1400" dirty="0" err="1">
                <a:solidFill>
                  <a:srgbClr val="00FA00"/>
                </a:solidFill>
                <a:latin typeface="Consolas" panose="020B0609020204030204" pitchFamily="49" charset="0"/>
              </a:rPr>
              <a:t>aws-sdk</a:t>
            </a: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');  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 err="1">
                <a:solidFill>
                  <a:srgbClr val="00FA00"/>
                </a:solidFill>
                <a:latin typeface="Consolas" panose="020B0609020204030204" pitchFamily="49" charset="0"/>
              </a:rPr>
              <a:t>AWS.config.region</a:t>
            </a: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 = 'us-west-2';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 err="1">
                <a:solidFill>
                  <a:srgbClr val="00FA00"/>
                </a:solidFill>
                <a:latin typeface="Consolas" panose="020B0609020204030204" pitchFamily="49" charset="0"/>
              </a:rPr>
              <a:t>var</a:t>
            </a: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 s3 = new AWS.S3();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let </a:t>
            </a:r>
            <a:r>
              <a:rPr lang="en-US" altLang="en-US" sz="1400" dirty="0" err="1">
                <a:solidFill>
                  <a:srgbClr val="00FA00"/>
                </a:solidFill>
                <a:latin typeface="Consolas" panose="020B0609020204030204" pitchFamily="49" charset="0"/>
              </a:rPr>
              <a:t>url</a:t>
            </a: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 = "https://&lt;</a:t>
            </a:r>
            <a:r>
              <a:rPr lang="en-US" altLang="en-US" sz="1400" dirty="0" err="1">
                <a:solidFill>
                  <a:srgbClr val="00FA00"/>
                </a:solidFill>
                <a:latin typeface="Consolas" panose="020B0609020204030204" pitchFamily="49" charset="0"/>
              </a:rPr>
              <a:t>datasource</a:t>
            </a: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&gt;/...";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 err="1">
                <a:solidFill>
                  <a:srgbClr val="00FA00"/>
                </a:solidFill>
                <a:latin typeface="Consolas" panose="020B0609020204030204" pitchFamily="49" charset="0"/>
              </a:rPr>
              <a:t>exports.handler</a:t>
            </a: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 = function (event, </a:t>
            </a:r>
            <a:r>
              <a:rPr lang="en-US" altLang="en-US" sz="1400" dirty="0" err="1">
                <a:solidFill>
                  <a:srgbClr val="00FA00"/>
                </a:solidFill>
                <a:latin typeface="Consolas" panose="020B0609020204030204" pitchFamily="49" charset="0"/>
              </a:rPr>
              <a:t>context,callback</a:t>
            </a: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) {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  </a:t>
            </a:r>
            <a:r>
              <a:rPr lang="en-US" altLang="en-US" sz="1400" dirty="0" err="1">
                <a:solidFill>
                  <a:srgbClr val="00FA00"/>
                </a:solidFill>
                <a:latin typeface="Consolas" panose="020B0609020204030204" pitchFamily="49" charset="0"/>
              </a:rPr>
              <a:t>https.get</a:t>
            </a: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(</a:t>
            </a:r>
            <a:r>
              <a:rPr lang="en-US" altLang="en-US" sz="1400" dirty="0" err="1">
                <a:solidFill>
                  <a:srgbClr val="00FA00"/>
                </a:solidFill>
                <a:latin typeface="Consolas" panose="020B0609020204030204" pitchFamily="49" charset="0"/>
              </a:rPr>
              <a:t>url</a:t>
            </a: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, res =&gt; {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  </a:t>
            </a:r>
            <a:r>
              <a:rPr lang="en-US" altLang="en-US" sz="1400" dirty="0" err="1">
                <a:solidFill>
                  <a:srgbClr val="00FA00"/>
                </a:solidFill>
                <a:latin typeface="Consolas" panose="020B0609020204030204" pitchFamily="49" charset="0"/>
              </a:rPr>
              <a:t>res.setEncoding</a:t>
            </a: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("utf8");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  let body = "";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  </a:t>
            </a:r>
            <a:r>
              <a:rPr lang="en-US" altLang="en-US" sz="1400" dirty="0" err="1">
                <a:solidFill>
                  <a:srgbClr val="00FA00"/>
                </a:solidFill>
                <a:latin typeface="Consolas" panose="020B0609020204030204" pitchFamily="49" charset="0"/>
              </a:rPr>
              <a:t>res.on</a:t>
            </a: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("data", data =&gt; {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    body += data;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  });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  let ids = []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  </a:t>
            </a:r>
            <a:r>
              <a:rPr lang="en-US" altLang="en-US" sz="1400" dirty="0" err="1">
                <a:solidFill>
                  <a:srgbClr val="00FA00"/>
                </a:solidFill>
                <a:latin typeface="Consolas" panose="020B0609020204030204" pitchFamily="49" charset="0"/>
              </a:rPr>
              <a:t>res.on</a:t>
            </a: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("end", () =&gt; {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    body = </a:t>
            </a:r>
            <a:r>
              <a:rPr lang="en-US" altLang="en-US" sz="1400" dirty="0" err="1">
                <a:solidFill>
                  <a:srgbClr val="00FA00"/>
                </a:solidFill>
                <a:latin typeface="Consolas" panose="020B0609020204030204" pitchFamily="49" charset="0"/>
              </a:rPr>
              <a:t>JSON.parse</a:t>
            </a: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(body);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    let </a:t>
            </a:r>
            <a:r>
              <a:rPr lang="en-US" altLang="en-US" sz="1400" dirty="0" err="1">
                <a:solidFill>
                  <a:srgbClr val="00FA00"/>
                </a:solidFill>
                <a:latin typeface="Consolas" panose="020B0609020204030204" pitchFamily="49" charset="0"/>
              </a:rPr>
              <a:t>notifs</a:t>
            </a: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 = body[‘</a:t>
            </a:r>
            <a:r>
              <a:rPr lang="en-US" altLang="en-US" sz="1400" dirty="0" err="1">
                <a:solidFill>
                  <a:srgbClr val="00FA00"/>
                </a:solidFill>
                <a:latin typeface="Consolas" panose="020B0609020204030204" pitchFamily="49" charset="0"/>
              </a:rPr>
              <a:t>notifs</a:t>
            </a: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’];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    let filtered = {alerts:[]};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    for(let i = 0; i&lt;</a:t>
            </a:r>
            <a:r>
              <a:rPr lang="en-US" altLang="en-US" sz="1400" dirty="0" err="1">
                <a:solidFill>
                  <a:srgbClr val="00FA00"/>
                </a:solidFill>
                <a:latin typeface="Consolas" panose="020B0609020204030204" pitchFamily="49" charset="0"/>
              </a:rPr>
              <a:t>notifs.length;i</a:t>
            </a: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++)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    {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       …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        }</a:t>
            </a:r>
          </a:p>
          <a:p>
            <a:pPr defTabSz="914400">
              <a:lnSpc>
                <a:spcPct val="100000"/>
              </a:lnSpc>
              <a:buFontTx/>
              <a:buNone/>
            </a:pPr>
            <a:r>
              <a:rPr lang="en-US" altLang="en-US" sz="1400" dirty="0">
                <a:solidFill>
                  <a:srgbClr val="00FA00"/>
                </a:solidFill>
                <a:latin typeface="Consolas" panose="020B0609020204030204" pitchFamily="49" charset="0"/>
              </a:rPr>
              <a:t>    }</a:t>
            </a:r>
          </a:p>
        </p:txBody>
      </p:sp>
      <p:pic>
        <p:nvPicPr>
          <p:cNvPr id="11" name="Picture 2" descr="https://www.brucon.org/2018/wp-content/uploads/sites/16/thegem-logos/logo_5a3d7e1dec21625622bbe3517abf7ca4_1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75" y="5832475"/>
            <a:ext cx="1025525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31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E2658B43-0561-EC49-99A3-C87C1701A70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1" y="0"/>
            <a:ext cx="6982691" cy="6858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515D8E6-3144-CF48-95D5-F36B7526F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rcRect r="25397"/>
          <a:stretch/>
        </p:blipFill>
        <p:spPr>
          <a:xfrm>
            <a:off x="6982691" y="0"/>
            <a:ext cx="52093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296"/>
            <a:ext cx="6400800" cy="493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240" y="536410"/>
            <a:ext cx="568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General Architecture</a:t>
            </a:r>
          </a:p>
        </p:txBody>
      </p:sp>
      <p:pic>
        <p:nvPicPr>
          <p:cNvPr id="3074" name="Picture 2" descr="×ª××¦××ª ×ª××× × ×¢×××¨ âªrss iconâ¬â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" y="1748708"/>
            <a:ext cx="587375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×ª××¦××ª ×ª××× × ×¢×××¨ âªrss iconâ¬â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38" y="1748708"/>
            <a:ext cx="587375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×ª××¦××ª ×ª××× × ×¢×××¨ âªrss iconâ¬â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77" y="1743444"/>
            <a:ext cx="587375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552825" y="2037131"/>
            <a:ext cx="206692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×ª××¦××ª ×ª××× × ×¢×××¨ âªaws lambdaâ¬â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9" r="25770"/>
          <a:stretch/>
        </p:blipFill>
        <p:spPr bwMode="auto">
          <a:xfrm>
            <a:off x="5837524" y="1436896"/>
            <a:ext cx="1025040" cy="106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×ª××¦××ª ×ª××× × ×¢×××¨ âªsns iconâ¬â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15734" r="16499" b="16989"/>
          <a:stretch/>
        </p:blipFill>
        <p:spPr bwMode="auto">
          <a:xfrm>
            <a:off x="9184570" y="1323975"/>
            <a:ext cx="14001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7013236" y="2024062"/>
            <a:ext cx="2066925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064072" y="2879244"/>
            <a:ext cx="0" cy="921231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4063" t="26562" r="14844" b="26172"/>
          <a:stretch/>
        </p:blipFill>
        <p:spPr>
          <a:xfrm>
            <a:off x="9419363" y="3924301"/>
            <a:ext cx="1289417" cy="85725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-1522393" y="-1026917"/>
            <a:ext cx="37884" cy="266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2" name="Picture 10" descr="×ª××¦××ª ×ª××× × ×¢×××¨ âªec2 iconâ¬â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90" y="2980299"/>
            <a:ext cx="935501" cy="93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>
            <a:off x="6872089" y="3705225"/>
            <a:ext cx="2414786" cy="627432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33" y="2714625"/>
            <a:ext cx="1239309" cy="1239309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2405538" y="3398110"/>
            <a:ext cx="3033237" cy="12012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219325" y="3903392"/>
            <a:ext cx="3371850" cy="792434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6910" y="4132182"/>
            <a:ext cx="1389061" cy="1389061"/>
          </a:xfrm>
          <a:prstGeom prst="rect">
            <a:avLst/>
          </a:prstGeom>
        </p:spPr>
      </p:pic>
      <p:pic>
        <p:nvPicPr>
          <p:cNvPr id="3088" name="Picture 16" descr="×ª××¦××ª ×ª××× × ×¢×××¨ âªaws emr iconâ¬â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339" y="5080980"/>
            <a:ext cx="1444468" cy="144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×ª××× × ×§×©××¨×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325" y="4609301"/>
            <a:ext cx="1692696" cy="1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×ª××× × ×§×©××¨×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341" y="5140243"/>
            <a:ext cx="1153639" cy="115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Straight Arrow Connector 51"/>
          <p:cNvCxnSpPr/>
          <p:nvPr/>
        </p:nvCxnSpPr>
        <p:spPr>
          <a:xfrm>
            <a:off x="2219325" y="5178988"/>
            <a:ext cx="1037014" cy="50528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4640874" y="5455649"/>
            <a:ext cx="1033463" cy="36910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3092" idx="1"/>
          </p:cNvCxnSpPr>
          <p:nvPr/>
        </p:nvCxnSpPr>
        <p:spPr>
          <a:xfrm>
            <a:off x="6872089" y="5391220"/>
            <a:ext cx="1631252" cy="32584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D8D5D4DF-6DD0-4628-B200-843D40DCC20A}"/>
              </a:ext>
            </a:extLst>
          </p:cNvPr>
          <p:cNvSpPr/>
          <p:nvPr/>
        </p:nvSpPr>
        <p:spPr>
          <a:xfrm>
            <a:off x="1122743" y="1401305"/>
            <a:ext cx="1835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Rockwell" panose="02060603020205020403" pitchFamily="18" charset="0"/>
              </a:rPr>
              <a:t>RSS feeds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8D5D4DF-6DD0-4628-B200-843D40DCC20A}"/>
              </a:ext>
            </a:extLst>
          </p:cNvPr>
          <p:cNvSpPr/>
          <p:nvPr/>
        </p:nvSpPr>
        <p:spPr>
          <a:xfrm>
            <a:off x="3651604" y="1706227"/>
            <a:ext cx="1835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0"/>
              </a:rPr>
              <a:t>Pull Hashes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8D5D4DF-6DD0-4628-B200-843D40DCC20A}"/>
              </a:ext>
            </a:extLst>
          </p:cNvPr>
          <p:cNvSpPr/>
          <p:nvPr/>
        </p:nvSpPr>
        <p:spPr>
          <a:xfrm>
            <a:off x="5433814" y="2507931"/>
            <a:ext cx="1835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Rockwell" panose="02060603020205020403" pitchFamily="18" charset="0"/>
              </a:rPr>
              <a:t>AWS Lambda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8D5D4DF-6DD0-4628-B200-843D40DCC20A}"/>
              </a:ext>
            </a:extLst>
          </p:cNvPr>
          <p:cNvSpPr/>
          <p:nvPr/>
        </p:nvSpPr>
        <p:spPr>
          <a:xfrm>
            <a:off x="8966796" y="1071700"/>
            <a:ext cx="1835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Rockwell" panose="02060603020205020403" pitchFamily="18" charset="0"/>
              </a:rPr>
              <a:t>SNS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8D5D4DF-6DD0-4628-B200-843D40DCC20A}"/>
              </a:ext>
            </a:extLst>
          </p:cNvPr>
          <p:cNvSpPr/>
          <p:nvPr/>
        </p:nvSpPr>
        <p:spPr>
          <a:xfrm>
            <a:off x="7080338" y="1691181"/>
            <a:ext cx="1835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0"/>
              </a:rPr>
              <a:t>Send SNS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8D5D4DF-6DD0-4628-B200-843D40DCC20A}"/>
              </a:ext>
            </a:extLst>
          </p:cNvPr>
          <p:cNvSpPr/>
          <p:nvPr/>
        </p:nvSpPr>
        <p:spPr>
          <a:xfrm>
            <a:off x="9419363" y="3159189"/>
            <a:ext cx="1835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0"/>
              </a:rPr>
              <a:t>Push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8D5D4DF-6DD0-4628-B200-843D40DCC20A}"/>
              </a:ext>
            </a:extLst>
          </p:cNvPr>
          <p:cNvSpPr/>
          <p:nvPr/>
        </p:nvSpPr>
        <p:spPr>
          <a:xfrm>
            <a:off x="9184570" y="4798525"/>
            <a:ext cx="1835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Rockwell" panose="02060603020205020403" pitchFamily="18" charset="0"/>
              </a:rPr>
              <a:t>Queue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8D5D4DF-6DD0-4628-B200-843D40DCC20A}"/>
              </a:ext>
            </a:extLst>
          </p:cNvPr>
          <p:cNvSpPr/>
          <p:nvPr/>
        </p:nvSpPr>
        <p:spPr>
          <a:xfrm rot="889210">
            <a:off x="7161622" y="3665104"/>
            <a:ext cx="1835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0"/>
              </a:rPr>
              <a:t>Get Tasks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8D5D4DF-6DD0-4628-B200-843D40DCC20A}"/>
              </a:ext>
            </a:extLst>
          </p:cNvPr>
          <p:cNvSpPr/>
          <p:nvPr/>
        </p:nvSpPr>
        <p:spPr>
          <a:xfrm rot="172946">
            <a:off x="2895482" y="3127670"/>
            <a:ext cx="1835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0"/>
              </a:rPr>
              <a:t>Download Samples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6280541" y="4132182"/>
            <a:ext cx="0" cy="66634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D8D5D4DF-6DD0-4628-B200-843D40DCC20A}"/>
              </a:ext>
            </a:extLst>
          </p:cNvPr>
          <p:cNvSpPr/>
          <p:nvPr/>
        </p:nvSpPr>
        <p:spPr>
          <a:xfrm>
            <a:off x="6215394" y="4239469"/>
            <a:ext cx="1835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0"/>
              </a:rPr>
              <a:t>Headers + Parsed Body + Metadata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8D5D4DF-6DD0-4628-B200-843D40DCC20A}"/>
              </a:ext>
            </a:extLst>
          </p:cNvPr>
          <p:cNvSpPr/>
          <p:nvPr/>
        </p:nvSpPr>
        <p:spPr>
          <a:xfrm>
            <a:off x="5433814" y="3849330"/>
            <a:ext cx="1835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  <a:latin typeface="Rockwell" panose="02060603020205020403" pitchFamily="18" charset="0"/>
              </a:rPr>
              <a:t>ec2 instances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8D5D4DF-6DD0-4628-B200-843D40DCC20A}"/>
              </a:ext>
            </a:extLst>
          </p:cNvPr>
          <p:cNvSpPr/>
          <p:nvPr/>
        </p:nvSpPr>
        <p:spPr>
          <a:xfrm rot="20793030">
            <a:off x="2743028" y="4048651"/>
            <a:ext cx="1835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0"/>
              </a:rPr>
              <a:t>Samples &amp; Attach.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8D5D4DF-6DD0-4628-B200-843D40DCC20A}"/>
              </a:ext>
            </a:extLst>
          </p:cNvPr>
          <p:cNvSpPr/>
          <p:nvPr/>
        </p:nvSpPr>
        <p:spPr>
          <a:xfrm>
            <a:off x="783226" y="5176808"/>
            <a:ext cx="1835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5050"/>
                </a:solidFill>
                <a:latin typeface="Rockwell" panose="02060603020205020403" pitchFamily="18" charset="0"/>
              </a:rPr>
              <a:t>Bucket (S3)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8D5D4DF-6DD0-4628-B200-843D40DCC20A}"/>
              </a:ext>
            </a:extLst>
          </p:cNvPr>
          <p:cNvSpPr/>
          <p:nvPr/>
        </p:nvSpPr>
        <p:spPr>
          <a:xfrm>
            <a:off x="3060712" y="6315679"/>
            <a:ext cx="1835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Rockwell" panose="02060603020205020403" pitchFamily="18" charset="0"/>
              </a:rPr>
              <a:t>EMR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8D5D4DF-6DD0-4628-B200-843D40DCC20A}"/>
              </a:ext>
            </a:extLst>
          </p:cNvPr>
          <p:cNvSpPr/>
          <p:nvPr/>
        </p:nvSpPr>
        <p:spPr>
          <a:xfrm>
            <a:off x="5415812" y="5899966"/>
            <a:ext cx="1835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0"/>
              </a:rPr>
              <a:t>Postgres DB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8D5D4DF-6DD0-4628-B200-843D40DCC20A}"/>
              </a:ext>
            </a:extLst>
          </p:cNvPr>
          <p:cNvSpPr/>
          <p:nvPr/>
        </p:nvSpPr>
        <p:spPr>
          <a:xfrm>
            <a:off x="8266709" y="6207957"/>
            <a:ext cx="1835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Rockwell" panose="02060603020205020403" pitchFamily="18" charset="0"/>
              </a:rPr>
              <a:t>Elastic Search &amp; Kibana</a:t>
            </a:r>
          </a:p>
        </p:txBody>
      </p:sp>
      <p:pic>
        <p:nvPicPr>
          <p:cNvPr id="47" name="Picture 2" descr="https://www.brucon.org/2018/wp-content/uploads/sites/16/thegem-logos/logo_5a3d7e1dec21625622bbe3517abf7ca4_1x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75" y="5832475"/>
            <a:ext cx="1025525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10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7" grpId="0"/>
      <p:bldP spid="78" grpId="0"/>
      <p:bldP spid="79" grpId="0"/>
      <p:bldP spid="80" grpId="0"/>
      <p:bldP spid="81" grpId="0"/>
      <p:bldP spid="82" grpId="0"/>
      <p:bldP spid="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AE1E07CB-4C0E-C340-B1E4-D5ECCB3A097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1" y="0"/>
            <a:ext cx="6982691" cy="6858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5212AE1-24EA-8B4A-BAAE-07905EA49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rcRect r="25397"/>
          <a:stretch/>
        </p:blipFill>
        <p:spPr>
          <a:xfrm>
            <a:off x="6982691" y="0"/>
            <a:ext cx="52093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296"/>
            <a:ext cx="5463540" cy="493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240" y="536410"/>
            <a:ext cx="568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Analysis Pipeline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CEE09F-05E1-4A6B-97B1-A1F5E0296BCF}"/>
              </a:ext>
            </a:extLst>
          </p:cNvPr>
          <p:cNvSpPr/>
          <p:nvPr/>
        </p:nvSpPr>
        <p:spPr>
          <a:xfrm>
            <a:off x="294468" y="3220159"/>
            <a:ext cx="2332495" cy="387458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Rockwell" panose="02060603020205020403" pitchFamily="18" charset="0"/>
              </a:rPr>
              <a:t>Email Queue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1288B7-54CF-41AF-A1EE-751FEFC07E27}"/>
              </a:ext>
            </a:extLst>
          </p:cNvPr>
          <p:cNvSpPr/>
          <p:nvPr/>
        </p:nvSpPr>
        <p:spPr>
          <a:xfrm>
            <a:off x="271223" y="4710710"/>
            <a:ext cx="2332495" cy="387458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Rockwell" panose="02060603020205020403" pitchFamily="18" charset="0"/>
              </a:rPr>
              <a:t>Attachment Queue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7D55FF-F1A6-4F5E-9E5E-9767FF917C1F}"/>
              </a:ext>
            </a:extLst>
          </p:cNvPr>
          <p:cNvSpPr/>
          <p:nvPr/>
        </p:nvSpPr>
        <p:spPr>
          <a:xfrm>
            <a:off x="3749039" y="2711596"/>
            <a:ext cx="2566519" cy="1403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Rockwell" panose="02060603020205020403" pitchFamily="18" charset="0"/>
              </a:rPr>
              <a:t>Custom Parser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ckwell" panose="02060603020205020403" pitchFamily="18" charset="0"/>
              </a:rPr>
              <a:t>Subject &amp; Body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ckwell" panose="02060603020205020403" pitchFamily="18" charset="0"/>
              </a:rPr>
              <a:t>Language Detection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ckwell" panose="02060603020205020403" pitchFamily="18" charset="0"/>
              </a:rPr>
              <a:t>Domain Names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ckwell" panose="02060603020205020403" pitchFamily="18" charset="0"/>
              </a:rPr>
              <a:t>Geo lookup on domains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ckwell" panose="02060603020205020403" pitchFamily="18" charset="0"/>
              </a:rPr>
              <a:t>Extract Attachments</a:t>
            </a:r>
          </a:p>
        </p:txBody>
      </p:sp>
      <p:cxnSp>
        <p:nvCxnSpPr>
          <p:cNvPr id="9" name="Curved Connector 20">
            <a:extLst>
              <a:ext uri="{FF2B5EF4-FFF2-40B4-BE49-F238E27FC236}">
                <a16:creationId xmlns:a16="http://schemas.microsoft.com/office/drawing/2014/main" id="{8F28D8F4-75FF-46F4-88AB-A7B61E821526}"/>
              </a:ext>
            </a:extLst>
          </p:cNvPr>
          <p:cNvCxnSpPr>
            <a:cxnSpLocks/>
            <a:stCxn id="4" idx="2"/>
            <a:endCxn id="8" idx="1"/>
          </p:cNvCxnSpPr>
          <p:nvPr/>
        </p:nvCxnSpPr>
        <p:spPr>
          <a:xfrm rot="5400000">
            <a:off x="2256940" y="2129079"/>
            <a:ext cx="789643" cy="4761076"/>
          </a:xfrm>
          <a:prstGeom prst="curvedConnector4">
            <a:avLst>
              <a:gd name="adj1" fmla="val 37733"/>
              <a:gd name="adj2" fmla="val 104801"/>
            </a:avLst>
          </a:prstGeom>
          <a:ln w="38100">
            <a:solidFill>
              <a:schemeClr val="accent6"/>
            </a:solidFill>
            <a:tailEnd type="triangle"/>
          </a:ln>
          <a:effectLst>
            <a:glow rad="139700">
              <a:srgbClr val="00FA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20">
            <a:extLst>
              <a:ext uri="{FF2B5EF4-FFF2-40B4-BE49-F238E27FC236}">
                <a16:creationId xmlns:a16="http://schemas.microsoft.com/office/drawing/2014/main" id="{B7C26E1C-F9D3-41CE-8666-CE756E125FFB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 flipV="1">
            <a:off x="2626963" y="3413196"/>
            <a:ext cx="1122076" cy="692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/>
            </a:solidFill>
            <a:tailEnd type="triangle"/>
          </a:ln>
          <a:effectLst>
            <a:glow rad="139700">
              <a:srgbClr val="00FA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20">
            <a:extLst>
              <a:ext uri="{FF2B5EF4-FFF2-40B4-BE49-F238E27FC236}">
                <a16:creationId xmlns:a16="http://schemas.microsoft.com/office/drawing/2014/main" id="{AC46934F-02E2-43FE-A0C1-377181BB90E6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4448014" y="2711596"/>
            <a:ext cx="584285" cy="12700"/>
          </a:xfrm>
          <a:prstGeom prst="curvedConnector4">
            <a:avLst>
              <a:gd name="adj1" fmla="val 5968"/>
              <a:gd name="adj2" fmla="val -3508472"/>
            </a:avLst>
          </a:prstGeom>
          <a:ln w="38100">
            <a:solidFill>
              <a:schemeClr val="accent6"/>
            </a:solidFill>
            <a:tailEnd type="triangle"/>
          </a:ln>
          <a:effectLst>
            <a:glow rad="139700">
              <a:srgbClr val="00FA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180F8F0-609B-42E1-B23B-E0CBB0F212BD}"/>
              </a:ext>
            </a:extLst>
          </p:cNvPr>
          <p:cNvSpPr/>
          <p:nvPr/>
        </p:nvSpPr>
        <p:spPr>
          <a:xfrm>
            <a:off x="3618334" y="1553586"/>
            <a:ext cx="2243643" cy="6234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Rockwell" panose="02060603020205020403" pitchFamily="18" charset="0"/>
              </a:rPr>
              <a:t>Spam Or Ham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Rockwell" panose="02060603020205020403" pitchFamily="18" charset="0"/>
              </a:rPr>
              <a:t>TF-IDF </a:t>
            </a:r>
            <a:r>
              <a:rPr lang="en-US" sz="1050" dirty="0">
                <a:solidFill>
                  <a:schemeClr val="bg1"/>
                </a:solidFill>
                <a:latin typeface="Rockwell" panose="02060603020205020403" pitchFamily="18" charset="0"/>
                <a:sym typeface="Wingdings" panose="05000000000000000000" pitchFamily="2" charset="2"/>
              </a:rPr>
              <a:t> </a:t>
            </a:r>
            <a:r>
              <a:rPr lang="en-US" sz="1050" dirty="0">
                <a:solidFill>
                  <a:schemeClr val="bg1"/>
                </a:solidFill>
                <a:latin typeface="Rockwell" panose="02060603020205020403" pitchFamily="18" charset="0"/>
              </a:rPr>
              <a:t>Naïve Bayes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Rockwell" panose="02060603020205020403" pitchFamily="18" charset="0"/>
              </a:rPr>
              <a:t>Open Source Dataset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EF0F3AB-0BBC-4EB0-AB8F-A6C85DC74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188" y="1470021"/>
            <a:ext cx="948646" cy="73876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B0B0317-C212-46EC-8A4E-508BE5BC6CEE}"/>
              </a:ext>
            </a:extLst>
          </p:cNvPr>
          <p:cNvSpPr/>
          <p:nvPr/>
        </p:nvSpPr>
        <p:spPr>
          <a:xfrm>
            <a:off x="2448170" y="2154897"/>
            <a:ext cx="1300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Rockwell" panose="02060603020205020403" pitchFamily="18" charset="0"/>
              </a:rPr>
              <a:t>#1 Feature</a:t>
            </a:r>
          </a:p>
        </p:txBody>
      </p:sp>
      <p:pic>
        <p:nvPicPr>
          <p:cNvPr id="1026" name="Picture 2" descr="×ª××¦××ª ×ª××× × ×¢×××¨ âªapache tikaâ¬â">
            <a:extLst>
              <a:ext uri="{FF2B5EF4-FFF2-40B4-BE49-F238E27FC236}">
                <a16:creationId xmlns:a16="http://schemas.microsoft.com/office/drawing/2014/main" id="{2B8BC582-FD1D-4A02-9954-45B7DDA02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4634807"/>
            <a:ext cx="1506887" cy="51605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8" name="Picture 4" descr="http://icons.iconarchive.com/icons/treetog/file-type/128/eml-icon.png">
            <a:extLst>
              <a:ext uri="{FF2B5EF4-FFF2-40B4-BE49-F238E27FC236}">
                <a16:creationId xmlns:a16="http://schemas.microsoft.com/office/drawing/2014/main" id="{2E546414-1CD7-4996-809D-3D5F6A47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432" y="3310371"/>
            <a:ext cx="339172" cy="33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cons.iconarchive.com/icons/treetog/file-type/128/pst-icon.png">
            <a:extLst>
              <a:ext uri="{FF2B5EF4-FFF2-40B4-BE49-F238E27FC236}">
                <a16:creationId xmlns:a16="http://schemas.microsoft.com/office/drawing/2014/main" id="{6404CDCE-01CA-43E6-8FDB-257108101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717" y="3178638"/>
            <a:ext cx="339172" cy="33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Curved Connector 20">
            <a:extLst>
              <a:ext uri="{FF2B5EF4-FFF2-40B4-BE49-F238E27FC236}">
                <a16:creationId xmlns:a16="http://schemas.microsoft.com/office/drawing/2014/main" id="{6F1B1A9A-B4C0-4352-A874-4EF1D723A557}"/>
              </a:ext>
            </a:extLst>
          </p:cNvPr>
          <p:cNvCxnSpPr>
            <a:cxnSpLocks/>
            <a:stCxn id="8" idx="3"/>
            <a:endCxn id="1026" idx="1"/>
          </p:cNvCxnSpPr>
          <p:nvPr/>
        </p:nvCxnSpPr>
        <p:spPr>
          <a:xfrm flipV="1">
            <a:off x="2603718" y="4892836"/>
            <a:ext cx="2406432" cy="11603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/>
            </a:solidFill>
            <a:tailEnd type="triangle"/>
          </a:ln>
          <a:effectLst>
            <a:glow rad="139700">
              <a:srgbClr val="00FA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http://icons.iconarchive.com/icons/treetog/file-type/128/xlsx-win-icon.png">
            <a:extLst>
              <a:ext uri="{FF2B5EF4-FFF2-40B4-BE49-F238E27FC236}">
                <a16:creationId xmlns:a16="http://schemas.microsoft.com/office/drawing/2014/main" id="{F017F2E3-C627-4ABD-95CD-D947E48D2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962" y="4632323"/>
            <a:ext cx="356422" cy="35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icons.iconarchive.com/icons/treetog/file-type/128/pptx-win-icon.png">
            <a:extLst>
              <a:ext uri="{FF2B5EF4-FFF2-40B4-BE49-F238E27FC236}">
                <a16:creationId xmlns:a16="http://schemas.microsoft.com/office/drawing/2014/main" id="{A14A1C85-63C7-4CFD-A111-DFABF2B2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72" y="4634807"/>
            <a:ext cx="356422" cy="35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icons.iconarchive.com/icons/treetog/file-type/128/pdf-icon.png">
            <a:extLst>
              <a:ext uri="{FF2B5EF4-FFF2-40B4-BE49-F238E27FC236}">
                <a16:creationId xmlns:a16="http://schemas.microsoft.com/office/drawing/2014/main" id="{85A0B9D0-FC0A-446F-9914-27AA5F5BE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57" y="4813018"/>
            <a:ext cx="356422" cy="35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icons.iconarchive.com/icons/treetog/file-type/128/docx-win-icon.png">
            <a:extLst>
              <a:ext uri="{FF2B5EF4-FFF2-40B4-BE49-F238E27FC236}">
                <a16:creationId xmlns:a16="http://schemas.microsoft.com/office/drawing/2014/main" id="{9319132E-0A27-43DE-AD63-43728F75C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77" y="4782025"/>
            <a:ext cx="356422" cy="35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icons.iconarchive.com/icons/treetog/file-type/128/jpeg-icon.png">
            <a:extLst>
              <a:ext uri="{FF2B5EF4-FFF2-40B4-BE49-F238E27FC236}">
                <a16:creationId xmlns:a16="http://schemas.microsoft.com/office/drawing/2014/main" id="{2843F6E9-D184-42E6-83C4-2392C5BA6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867" y="4782025"/>
            <a:ext cx="356422" cy="35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8D5D4DF-6DD0-4628-B200-843D40DCC20A}"/>
              </a:ext>
            </a:extLst>
          </p:cNvPr>
          <p:cNvSpPr/>
          <p:nvPr/>
        </p:nvSpPr>
        <p:spPr>
          <a:xfrm>
            <a:off x="4835012" y="5106346"/>
            <a:ext cx="18357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Rockwell" panose="02060603020205020403" pitchFamily="18" charset="0"/>
              </a:rPr>
              <a:t>Content &amp; Metadata Extraction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36" name="Cylinder 35">
            <a:extLst>
              <a:ext uri="{FF2B5EF4-FFF2-40B4-BE49-F238E27FC236}">
                <a16:creationId xmlns:a16="http://schemas.microsoft.com/office/drawing/2014/main" id="{77A7E91E-A88C-4234-9934-C0E445DC14D9}"/>
              </a:ext>
            </a:extLst>
          </p:cNvPr>
          <p:cNvSpPr/>
          <p:nvPr/>
        </p:nvSpPr>
        <p:spPr>
          <a:xfrm>
            <a:off x="7049636" y="3037833"/>
            <a:ext cx="767166" cy="813943"/>
          </a:xfrm>
          <a:prstGeom prst="can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Postgres</a:t>
            </a:r>
          </a:p>
        </p:txBody>
      </p:sp>
      <p:cxnSp>
        <p:nvCxnSpPr>
          <p:cNvPr id="47" name="Curved Connector 20">
            <a:extLst>
              <a:ext uri="{FF2B5EF4-FFF2-40B4-BE49-F238E27FC236}">
                <a16:creationId xmlns:a16="http://schemas.microsoft.com/office/drawing/2014/main" id="{8771294C-12D0-4C18-A8C7-A3713A171940}"/>
              </a:ext>
            </a:extLst>
          </p:cNvPr>
          <p:cNvCxnSpPr>
            <a:cxnSpLocks/>
            <a:stCxn id="1026" idx="3"/>
            <a:endCxn id="36" idx="2"/>
          </p:cNvCxnSpPr>
          <p:nvPr/>
        </p:nvCxnSpPr>
        <p:spPr>
          <a:xfrm flipV="1">
            <a:off x="6517037" y="3444805"/>
            <a:ext cx="532599" cy="1448031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/>
            </a:solidFill>
            <a:tailEnd type="triangle"/>
          </a:ln>
          <a:effectLst>
            <a:glow rad="139700">
              <a:srgbClr val="00FA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20">
            <a:extLst>
              <a:ext uri="{FF2B5EF4-FFF2-40B4-BE49-F238E27FC236}">
                <a16:creationId xmlns:a16="http://schemas.microsoft.com/office/drawing/2014/main" id="{20088158-E11A-45DB-8587-0C2BABE9BB6D}"/>
              </a:ext>
            </a:extLst>
          </p:cNvPr>
          <p:cNvCxnSpPr>
            <a:cxnSpLocks/>
            <a:stCxn id="4" idx="3"/>
            <a:endCxn id="36" idx="2"/>
          </p:cNvCxnSpPr>
          <p:nvPr/>
        </p:nvCxnSpPr>
        <p:spPr>
          <a:xfrm>
            <a:off x="6315558" y="3413196"/>
            <a:ext cx="734078" cy="31609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/>
            </a:solidFill>
            <a:tailEnd type="triangle"/>
          </a:ln>
          <a:effectLst>
            <a:glow rad="139700">
              <a:srgbClr val="00FA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7561559-540F-4693-B0B8-F9FE668DE656}"/>
              </a:ext>
            </a:extLst>
          </p:cNvPr>
          <p:cNvSpPr/>
          <p:nvPr/>
        </p:nvSpPr>
        <p:spPr>
          <a:xfrm>
            <a:off x="8069123" y="1363119"/>
            <a:ext cx="3730820" cy="44952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92BF215-BC6A-4270-B969-656AE919BC55}"/>
              </a:ext>
            </a:extLst>
          </p:cNvPr>
          <p:cNvSpPr/>
          <p:nvPr/>
        </p:nvSpPr>
        <p:spPr>
          <a:xfrm>
            <a:off x="8454325" y="1542083"/>
            <a:ext cx="2983425" cy="9608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/>
                </a:solidFill>
                <a:latin typeface="Rockwell" panose="02060603020205020403" pitchFamily="18" charset="0"/>
              </a:rPr>
              <a:t>Preprocessing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Rockwell" panose="02060603020205020403" pitchFamily="18" charset="0"/>
              </a:rPr>
              <a:t>Stemming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Rockwell" panose="02060603020205020403" pitchFamily="18" charset="0"/>
              </a:rPr>
              <a:t>Stop word Removal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Rockwell" panose="02060603020205020403" pitchFamily="18" charset="0"/>
              </a:rPr>
              <a:t>Tokenization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Rockwell" panose="02060603020205020403" pitchFamily="18" charset="0"/>
              </a:rPr>
              <a:t>POS Tagging</a:t>
            </a:r>
          </a:p>
        </p:txBody>
      </p:sp>
      <p:pic>
        <p:nvPicPr>
          <p:cNvPr id="1044" name="Picture 20" descr="×ª××¦××ª ×ª××× × ×¢×××¨ âªgensimâ¬â">
            <a:extLst>
              <a:ext uri="{FF2B5EF4-FFF2-40B4-BE49-F238E27FC236}">
                <a16:creationId xmlns:a16="http://schemas.microsoft.com/office/drawing/2014/main" id="{C07A749F-2F06-433A-8D98-7003B47E0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015" y="2271134"/>
            <a:ext cx="749556" cy="20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4495C5D-D28B-49CB-8D21-5C9EEA736622}"/>
              </a:ext>
            </a:extLst>
          </p:cNvPr>
          <p:cNvSpPr/>
          <p:nvPr/>
        </p:nvSpPr>
        <p:spPr>
          <a:xfrm>
            <a:off x="8196908" y="2870797"/>
            <a:ext cx="1686001" cy="132618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>
                <a:solidFill>
                  <a:schemeClr val="bg1"/>
                </a:solidFill>
                <a:latin typeface="Rockwell" panose="02060603020205020403" pitchFamily="18" charset="0"/>
              </a:rPr>
              <a:t>Named Entity Recognition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Rockwell" panose="02060603020205020403" pitchFamily="18" charset="0"/>
              </a:rPr>
              <a:t>Names Of Persons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Rockwell" panose="02060603020205020403" pitchFamily="18" charset="0"/>
              </a:rPr>
              <a:t>Organizations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Rockwell" panose="02060603020205020403" pitchFamily="18" charset="0"/>
              </a:rPr>
              <a:t>Roles(CXO,VP)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Rockwell" panose="02060603020205020403" pitchFamily="18" charset="0"/>
              </a:rPr>
              <a:t>Locations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Rockwell" panose="02060603020205020403" pitchFamily="18" charset="0"/>
              </a:rPr>
              <a:t>Monetary Values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pic>
        <p:nvPicPr>
          <p:cNvPr id="1046" name="Picture 22" descr="×ª××¦××ª ×ª××× × ×¢×××¨ âªspacyâ¬â">
            <a:extLst>
              <a:ext uri="{FF2B5EF4-FFF2-40B4-BE49-F238E27FC236}">
                <a16:creationId xmlns:a16="http://schemas.microsoft.com/office/drawing/2014/main" id="{65464C84-28DC-4841-9395-DAD716FD0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808" y="2024856"/>
            <a:ext cx="697971" cy="24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1D65B25-AA54-45CE-A5CF-4445052BF392}"/>
              </a:ext>
            </a:extLst>
          </p:cNvPr>
          <p:cNvSpPr/>
          <p:nvPr/>
        </p:nvSpPr>
        <p:spPr>
          <a:xfrm>
            <a:off x="10035309" y="2870797"/>
            <a:ext cx="1686001" cy="6470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>
                <a:solidFill>
                  <a:schemeClr val="bg1"/>
                </a:solidFill>
                <a:latin typeface="Rockwell" panose="02060603020205020403" pitchFamily="18" charset="0"/>
              </a:rPr>
              <a:t>Topic Modeling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Rockwell" panose="02060603020205020403" pitchFamily="18" charset="0"/>
              </a:rPr>
              <a:t>10 Topics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Rockwell" panose="02060603020205020403" pitchFamily="18" charset="0"/>
              </a:rPr>
              <a:t>Top 10 words/topic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117CA12-0EAA-4D48-9C2C-598E42922F48}"/>
              </a:ext>
            </a:extLst>
          </p:cNvPr>
          <p:cNvSpPr/>
          <p:nvPr/>
        </p:nvSpPr>
        <p:spPr>
          <a:xfrm>
            <a:off x="10086461" y="3857364"/>
            <a:ext cx="646194" cy="3812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chemeClr val="bg1"/>
                </a:solidFill>
                <a:latin typeface="Rockwell" panose="02060603020205020403" pitchFamily="18" charset="0"/>
              </a:rPr>
              <a:t>*NMF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DBB889A-414B-4D3F-868E-60D28ACF9B14}"/>
              </a:ext>
            </a:extLst>
          </p:cNvPr>
          <p:cNvSpPr/>
          <p:nvPr/>
        </p:nvSpPr>
        <p:spPr>
          <a:xfrm>
            <a:off x="10932428" y="3857364"/>
            <a:ext cx="646194" cy="3812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chemeClr val="bg1"/>
                </a:solidFill>
                <a:latin typeface="Rockwell" panose="02060603020205020403" pitchFamily="18" charset="0"/>
              </a:rPr>
              <a:t>*LDA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89F4E74-966E-4B3F-96E8-7C8D312ED469}"/>
              </a:ext>
            </a:extLst>
          </p:cNvPr>
          <p:cNvSpPr/>
          <p:nvPr/>
        </p:nvSpPr>
        <p:spPr>
          <a:xfrm>
            <a:off x="110838" y="6405526"/>
            <a:ext cx="564203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Rockwell" panose="02060603020205020403" pitchFamily="18" charset="0"/>
              </a:rPr>
              <a:t>NMF = Non-Negative Matrix Factorization</a:t>
            </a:r>
          </a:p>
          <a:p>
            <a:r>
              <a:rPr lang="en-US" sz="1100" dirty="0">
                <a:solidFill>
                  <a:schemeClr val="bg1"/>
                </a:solidFill>
                <a:latin typeface="Rockwell" panose="02060603020205020403" pitchFamily="18" charset="0"/>
              </a:rPr>
              <a:t>LDA = Latent Dirichlet Allocation</a:t>
            </a:r>
          </a:p>
          <a:p>
            <a:endParaRPr lang="en-US" sz="11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cxnSp>
        <p:nvCxnSpPr>
          <p:cNvPr id="64" name="Curved Connector 20">
            <a:extLst>
              <a:ext uri="{FF2B5EF4-FFF2-40B4-BE49-F238E27FC236}">
                <a16:creationId xmlns:a16="http://schemas.microsoft.com/office/drawing/2014/main" id="{4954CC13-73EA-40CB-B83F-CB5040691476}"/>
              </a:ext>
            </a:extLst>
          </p:cNvPr>
          <p:cNvCxnSpPr>
            <a:cxnSpLocks/>
            <a:stCxn id="60" idx="2"/>
            <a:endCxn id="61" idx="0"/>
          </p:cNvCxnSpPr>
          <p:nvPr/>
        </p:nvCxnSpPr>
        <p:spPr>
          <a:xfrm rot="5400000">
            <a:off x="10474158" y="3453211"/>
            <a:ext cx="339553" cy="468752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/>
            </a:solidFill>
            <a:tailEnd type="triangle"/>
          </a:ln>
          <a:effectLst>
            <a:glow rad="139700">
              <a:srgbClr val="00FA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20">
            <a:extLst>
              <a:ext uri="{FF2B5EF4-FFF2-40B4-BE49-F238E27FC236}">
                <a16:creationId xmlns:a16="http://schemas.microsoft.com/office/drawing/2014/main" id="{82C20A70-A1F8-44B1-AE89-5E3E97919F94}"/>
              </a:ext>
            </a:extLst>
          </p:cNvPr>
          <p:cNvCxnSpPr>
            <a:cxnSpLocks/>
            <a:stCxn id="60" idx="2"/>
            <a:endCxn id="62" idx="0"/>
          </p:cNvCxnSpPr>
          <p:nvPr/>
        </p:nvCxnSpPr>
        <p:spPr>
          <a:xfrm rot="16200000" flipH="1">
            <a:off x="10897141" y="3498979"/>
            <a:ext cx="339553" cy="377215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/>
            </a:solidFill>
            <a:tailEnd type="triangle"/>
          </a:ln>
          <a:effectLst>
            <a:glow rad="139700">
              <a:srgbClr val="00FA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7170AB93-FD33-4E35-A0B4-9C3658D4B075}"/>
              </a:ext>
            </a:extLst>
          </p:cNvPr>
          <p:cNvSpPr/>
          <p:nvPr/>
        </p:nvSpPr>
        <p:spPr>
          <a:xfrm>
            <a:off x="8183836" y="4774218"/>
            <a:ext cx="3524402" cy="2786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900" b="1" dirty="0">
                <a:solidFill>
                  <a:schemeClr val="accent6"/>
                </a:solidFill>
                <a:latin typeface="Rockwell" panose="02060603020205020403" pitchFamily="18" charset="0"/>
              </a:rPr>
              <a:t>1(Casual Email) </a:t>
            </a:r>
            <a:r>
              <a:rPr lang="en-US" sz="900" b="1" dirty="0">
                <a:solidFill>
                  <a:schemeClr val="bg1"/>
                </a:solidFill>
                <a:latin typeface="Rockwell" panose="02060603020205020403" pitchFamily="18" charset="0"/>
              </a:rPr>
              <a:t>- </a:t>
            </a:r>
            <a:r>
              <a:rPr lang="en-US" sz="900" b="1" dirty="0">
                <a:solidFill>
                  <a:srgbClr val="FF0000"/>
                </a:solidFill>
                <a:latin typeface="Rockwell" panose="02060603020205020403" pitchFamily="18" charset="0"/>
              </a:rPr>
              <a:t>4(Critical/Highly Confidential) </a:t>
            </a:r>
          </a:p>
        </p:txBody>
      </p:sp>
      <p:cxnSp>
        <p:nvCxnSpPr>
          <p:cNvPr id="73" name="Curved Connector 20">
            <a:extLst>
              <a:ext uri="{FF2B5EF4-FFF2-40B4-BE49-F238E27FC236}">
                <a16:creationId xmlns:a16="http://schemas.microsoft.com/office/drawing/2014/main" id="{4589A9FB-6231-4A95-8E78-2B61629BD82E}"/>
              </a:ext>
            </a:extLst>
          </p:cNvPr>
          <p:cNvCxnSpPr>
            <a:cxnSpLocks/>
            <a:stCxn id="56" idx="2"/>
            <a:endCxn id="58" idx="0"/>
          </p:cNvCxnSpPr>
          <p:nvPr/>
        </p:nvCxnSpPr>
        <p:spPr>
          <a:xfrm rot="5400000">
            <a:off x="9309065" y="2233823"/>
            <a:ext cx="367819" cy="906129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/>
            </a:solidFill>
            <a:tailEnd type="triangle"/>
          </a:ln>
          <a:effectLst>
            <a:glow rad="139700">
              <a:srgbClr val="00FA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20">
            <a:extLst>
              <a:ext uri="{FF2B5EF4-FFF2-40B4-BE49-F238E27FC236}">
                <a16:creationId xmlns:a16="http://schemas.microsoft.com/office/drawing/2014/main" id="{C3891818-ACD6-41D6-A24E-E9FCF3B2B678}"/>
              </a:ext>
            </a:extLst>
          </p:cNvPr>
          <p:cNvCxnSpPr>
            <a:cxnSpLocks/>
            <a:stCxn id="56" idx="2"/>
            <a:endCxn id="60" idx="0"/>
          </p:cNvCxnSpPr>
          <p:nvPr/>
        </p:nvCxnSpPr>
        <p:spPr>
          <a:xfrm rot="16200000" flipH="1">
            <a:off x="10228265" y="2220751"/>
            <a:ext cx="367819" cy="932272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/>
            </a:solidFill>
            <a:tailEnd type="triangle"/>
          </a:ln>
          <a:effectLst>
            <a:glow rad="139700">
              <a:srgbClr val="00FA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20">
            <a:extLst>
              <a:ext uri="{FF2B5EF4-FFF2-40B4-BE49-F238E27FC236}">
                <a16:creationId xmlns:a16="http://schemas.microsoft.com/office/drawing/2014/main" id="{6344D1E7-D3E3-4502-B736-2636ED20B0BA}"/>
              </a:ext>
            </a:extLst>
          </p:cNvPr>
          <p:cNvCxnSpPr>
            <a:cxnSpLocks/>
            <a:stCxn id="58" idx="2"/>
            <a:endCxn id="72" idx="0"/>
          </p:cNvCxnSpPr>
          <p:nvPr/>
        </p:nvCxnSpPr>
        <p:spPr>
          <a:xfrm rot="16200000" flipH="1">
            <a:off x="9204355" y="4032536"/>
            <a:ext cx="577236" cy="906128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/>
            </a:solidFill>
            <a:tailEnd type="triangle"/>
          </a:ln>
          <a:effectLst>
            <a:glow rad="139700">
              <a:srgbClr val="00FA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20">
            <a:extLst>
              <a:ext uri="{FF2B5EF4-FFF2-40B4-BE49-F238E27FC236}">
                <a16:creationId xmlns:a16="http://schemas.microsoft.com/office/drawing/2014/main" id="{215D7B48-84C5-4528-A90A-9A902292875E}"/>
              </a:ext>
            </a:extLst>
          </p:cNvPr>
          <p:cNvCxnSpPr>
            <a:cxnSpLocks/>
            <a:stCxn id="61" idx="3"/>
          </p:cNvCxnSpPr>
          <p:nvPr/>
        </p:nvCxnSpPr>
        <p:spPr>
          <a:xfrm flipV="1">
            <a:off x="10732655" y="4038579"/>
            <a:ext cx="99886" cy="9415"/>
          </a:xfrm>
          <a:prstGeom prst="curvedConnector3">
            <a:avLst>
              <a:gd name="adj1" fmla="val 50000"/>
            </a:avLst>
          </a:prstGeom>
          <a:ln w="38100">
            <a:tailEnd type="oval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urved Connector 20">
            <a:extLst>
              <a:ext uri="{FF2B5EF4-FFF2-40B4-BE49-F238E27FC236}">
                <a16:creationId xmlns:a16="http://schemas.microsoft.com/office/drawing/2014/main" id="{48447E36-F0B0-42FC-BC78-4954533AA506}"/>
              </a:ext>
            </a:extLst>
          </p:cNvPr>
          <p:cNvCxnSpPr>
            <a:cxnSpLocks/>
            <a:stCxn id="62" idx="1"/>
          </p:cNvCxnSpPr>
          <p:nvPr/>
        </p:nvCxnSpPr>
        <p:spPr>
          <a:xfrm rot="10800000">
            <a:off x="10832544" y="4038580"/>
            <a:ext cx="99885" cy="9414"/>
          </a:xfrm>
          <a:prstGeom prst="curvedConnector3">
            <a:avLst>
              <a:gd name="adj1" fmla="val 50000"/>
            </a:avLst>
          </a:prstGeom>
          <a:ln w="38100">
            <a:tailEnd type="oval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urved Connector 20">
            <a:extLst>
              <a:ext uri="{FF2B5EF4-FFF2-40B4-BE49-F238E27FC236}">
                <a16:creationId xmlns:a16="http://schemas.microsoft.com/office/drawing/2014/main" id="{DDFADD51-F354-4BCC-AB0C-3CA3270376FF}"/>
              </a:ext>
            </a:extLst>
          </p:cNvPr>
          <p:cNvCxnSpPr>
            <a:cxnSpLocks/>
          </p:cNvCxnSpPr>
          <p:nvPr/>
        </p:nvCxnSpPr>
        <p:spPr>
          <a:xfrm rot="5400000">
            <a:off x="10231396" y="4180879"/>
            <a:ext cx="734031" cy="468261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/>
            </a:solidFill>
            <a:headEnd type="oval"/>
            <a:tailEnd type="triangle"/>
          </a:ln>
          <a:effectLst>
            <a:glow rad="139700">
              <a:srgbClr val="00FA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>
            <a:extLst>
              <a:ext uri="{FF2B5EF4-FFF2-40B4-BE49-F238E27FC236}">
                <a16:creationId xmlns:a16="http://schemas.microsoft.com/office/drawing/2014/main" id="{2D9DE447-BB8A-4E67-A71E-FD9AC2622F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53994" y="5163690"/>
            <a:ext cx="3124297" cy="568054"/>
          </a:xfrm>
          <a:prstGeom prst="rect">
            <a:avLst/>
          </a:prstGeom>
        </p:spPr>
      </p:pic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1B688748-A09D-4EAD-94DC-686FF523DF00}"/>
              </a:ext>
            </a:extLst>
          </p:cNvPr>
          <p:cNvSpPr/>
          <p:nvPr/>
        </p:nvSpPr>
        <p:spPr>
          <a:xfrm>
            <a:off x="5463540" y="5953143"/>
            <a:ext cx="2285433" cy="730231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0" name="Picture 26" descr="×ª××¦××ª ×ª××× × ×¢×××¨ âªkibanaâ¬â">
            <a:extLst>
              <a:ext uri="{FF2B5EF4-FFF2-40B4-BE49-F238E27FC236}">
                <a16:creationId xmlns:a16="http://schemas.microsoft.com/office/drawing/2014/main" id="{3013FA7A-86C0-4921-A982-F1F8EFBCE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261" y="5913488"/>
            <a:ext cx="1833158" cy="83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0" name="Curved Connector 20">
            <a:extLst>
              <a:ext uri="{FF2B5EF4-FFF2-40B4-BE49-F238E27FC236}">
                <a16:creationId xmlns:a16="http://schemas.microsoft.com/office/drawing/2014/main" id="{553CBF95-6AC6-4A4B-A25E-6D246D6B0825}"/>
              </a:ext>
            </a:extLst>
          </p:cNvPr>
          <p:cNvCxnSpPr>
            <a:cxnSpLocks/>
            <a:stCxn id="41" idx="2"/>
            <a:endCxn id="106" idx="3"/>
          </p:cNvCxnSpPr>
          <p:nvPr/>
        </p:nvCxnSpPr>
        <p:spPr>
          <a:xfrm rot="5400000">
            <a:off x="8611803" y="4995529"/>
            <a:ext cx="459900" cy="2185560"/>
          </a:xfrm>
          <a:prstGeom prst="curvedConnector2">
            <a:avLst/>
          </a:prstGeom>
          <a:ln w="38100">
            <a:solidFill>
              <a:schemeClr val="accent6"/>
            </a:solidFill>
            <a:tailEnd type="triangle"/>
          </a:ln>
          <a:effectLst>
            <a:glow rad="139700">
              <a:srgbClr val="00FA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urved Connector 20">
            <a:extLst>
              <a:ext uri="{FF2B5EF4-FFF2-40B4-BE49-F238E27FC236}">
                <a16:creationId xmlns:a16="http://schemas.microsoft.com/office/drawing/2014/main" id="{10DF47C8-DB0E-46E8-BAAE-90CBC07354D7}"/>
              </a:ext>
            </a:extLst>
          </p:cNvPr>
          <p:cNvCxnSpPr>
            <a:cxnSpLocks/>
            <a:stCxn id="36" idx="1"/>
            <a:endCxn id="41" idx="0"/>
          </p:cNvCxnSpPr>
          <p:nvPr/>
        </p:nvCxnSpPr>
        <p:spPr>
          <a:xfrm rot="5400000" flipH="1" flipV="1">
            <a:off x="7846519" y="949819"/>
            <a:ext cx="1674714" cy="2501314"/>
          </a:xfrm>
          <a:prstGeom prst="bentConnector3">
            <a:avLst>
              <a:gd name="adj1" fmla="val 113650"/>
            </a:avLst>
          </a:prstGeom>
          <a:ln w="38100" cap="flat">
            <a:solidFill>
              <a:schemeClr val="accent6"/>
            </a:solidFill>
            <a:tailEnd type="triangle"/>
          </a:ln>
          <a:effectLst>
            <a:glow rad="139700">
              <a:srgbClr val="00FA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A163AB7-260B-4043-A51D-9E6935C28231}"/>
              </a:ext>
            </a:extLst>
          </p:cNvPr>
          <p:cNvGrpSpPr/>
          <p:nvPr/>
        </p:nvGrpSpPr>
        <p:grpSpPr>
          <a:xfrm>
            <a:off x="10365040" y="1598078"/>
            <a:ext cx="754112" cy="395801"/>
            <a:chOff x="10907077" y="495784"/>
            <a:chExt cx="671546" cy="407435"/>
          </a:xfrm>
        </p:grpSpPr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877C9025-B7AC-4F01-A498-459EA858AE27}"/>
                </a:ext>
              </a:extLst>
            </p:cNvPr>
            <p:cNvSpPr/>
            <p:nvPr/>
          </p:nvSpPr>
          <p:spPr>
            <a:xfrm>
              <a:off x="10907077" y="495784"/>
              <a:ext cx="671546" cy="40743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2" name="Picture 28" descr="×ª××¦××ª ×ª××× × ×¢×××¨ âªsklearnâ¬â">
              <a:extLst>
                <a:ext uri="{FF2B5EF4-FFF2-40B4-BE49-F238E27FC236}">
                  <a16:creationId xmlns:a16="http://schemas.microsoft.com/office/drawing/2014/main" id="{1DDB5F35-7E84-47A1-8562-BFD64EBF7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2096" y="508728"/>
              <a:ext cx="646195" cy="349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D8D5D4DF-6DD0-4628-B200-843D40DCC20A}"/>
              </a:ext>
            </a:extLst>
          </p:cNvPr>
          <p:cNvSpPr/>
          <p:nvPr/>
        </p:nvSpPr>
        <p:spPr>
          <a:xfrm>
            <a:off x="7814563" y="735989"/>
            <a:ext cx="1835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Rockwell" panose="02060603020205020403" pitchFamily="18" charset="0"/>
              </a:rPr>
              <a:t>NLP Pipeline</a:t>
            </a:r>
          </a:p>
        </p:txBody>
      </p:sp>
      <p:pic>
        <p:nvPicPr>
          <p:cNvPr id="57" name="Picture 2" descr="https://www.brucon.org/2018/wp-content/uploads/sites/16/thegem-logos/logo_5a3d7e1dec21625622bbe3517abf7ca4_1x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75" y="5832475"/>
            <a:ext cx="1025525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47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4" grpId="0" animBg="1"/>
      <p:bldP spid="24" grpId="0" animBg="1"/>
      <p:bldP spid="31" grpId="0"/>
      <p:bldP spid="45" grpId="0"/>
      <p:bldP spid="36" grpId="0" animBg="1"/>
      <p:bldP spid="41" grpId="0" animBg="1"/>
      <p:bldP spid="56" grpId="0" animBg="1"/>
      <p:bldP spid="58" grpId="0" animBg="1"/>
      <p:bldP spid="60" grpId="0" animBg="1"/>
      <p:bldP spid="61" grpId="0" animBg="1"/>
      <p:bldP spid="62" grpId="0" animBg="1"/>
      <p:bldP spid="72" grpId="0" animBg="1"/>
      <p:bldP spid="106" grpId="0" animBg="1"/>
      <p:bldP spid="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302C4D-7F83-F740-BF91-7E840C0208A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1" y="0"/>
            <a:ext cx="698269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6C6313-13AE-6E47-B259-8693ABF713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rcRect r="25397"/>
          <a:stretch/>
        </p:blipFill>
        <p:spPr>
          <a:xfrm>
            <a:off x="6982691" y="0"/>
            <a:ext cx="52093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272" b="-8791"/>
          <a:stretch/>
        </p:blipFill>
        <p:spPr>
          <a:xfrm>
            <a:off x="1" y="1244296"/>
            <a:ext cx="4242216" cy="5364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240" y="536410"/>
            <a:ext cx="568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Graph-based</a:t>
            </a:r>
          </a:p>
        </p:txBody>
      </p:sp>
      <p:pic>
        <p:nvPicPr>
          <p:cNvPr id="13" name="Picture 2" descr="https://lh4.googleusercontent.com/LHYxSMqca3W3zcViSRqCx-ymmGf9df3ulgnqx1XsSYdbWeGYDH04FvHoiMGkVAYLN9mMHTARi9L23fY4zmJgWUajOlwVvd8GmHmvVgcnA831PAdPoW7SZ9V2DC02ni3NEaGVCdGwaQk">
            <a:extLst>
              <a:ext uri="{FF2B5EF4-FFF2-40B4-BE49-F238E27FC236}">
                <a16:creationId xmlns:a16="http://schemas.microsoft.com/office/drawing/2014/main" id="{43982630-ED86-4746-A115-C9A0DCD35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5A6070"/>
              </a:clrFrom>
              <a:clrTo>
                <a:srgbClr val="5A607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13" y="890353"/>
            <a:ext cx="9135290" cy="583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brucon.org/2018/wp-content/uploads/sites/16/thegem-logos/logo_5a3d7e1dec21625622bbe3517abf7ca4_1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75" y="5832475"/>
            <a:ext cx="1025525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695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302C4D-7F83-F740-BF91-7E840C0208A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1" y="0"/>
            <a:ext cx="698269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6C6313-13AE-6E47-B259-8693ABF713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rcRect r="25397"/>
          <a:stretch/>
        </p:blipFill>
        <p:spPr>
          <a:xfrm>
            <a:off x="6982691" y="0"/>
            <a:ext cx="52093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814" b="-8791"/>
          <a:stretch/>
        </p:blipFill>
        <p:spPr>
          <a:xfrm>
            <a:off x="1" y="1244296"/>
            <a:ext cx="4976734" cy="5364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240" y="536410"/>
            <a:ext cx="6246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Global Problem</a:t>
            </a:r>
          </a:p>
        </p:txBody>
      </p:sp>
      <p:pic>
        <p:nvPicPr>
          <p:cNvPr id="13" name="Picture 2" descr="https://lh6.googleusercontent.com/E_foLMvSmJWBNpScp5ETp_3vlR7ZO1yrI2v0_QQMRNgfCvAQaXvjGEot38jpVBJeH0xe61Lz9pxuG8qqYUxVejkXkhK1Q3fxzOjrkEUB9IU3katrLkHqKeHZIPug0TYTUl4zknJx6L0">
            <a:extLst>
              <a:ext uri="{FF2B5EF4-FFF2-40B4-BE49-F238E27FC236}">
                <a16:creationId xmlns:a16="http://schemas.microsoft.com/office/drawing/2014/main" id="{FAED8137-8DC4-D94A-9F53-524E2CFC4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789276"/>
            <a:ext cx="12192000" cy="403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brucon.org/2018/wp-content/uploads/sites/16/thegem-logos/logo_5a3d7e1dec21625622bbe3517abf7ca4_1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75" y="5832475"/>
            <a:ext cx="1025525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12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578BAC2-EDE7-C345-9FB7-0DFD37E35D6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1" y="0"/>
            <a:ext cx="698269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B0F799-EC86-D248-916C-B0FBD2526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rcRect r="25397"/>
          <a:stretch/>
        </p:blipFill>
        <p:spPr>
          <a:xfrm>
            <a:off x="6982691" y="0"/>
            <a:ext cx="520931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72840" y="3743135"/>
            <a:ext cx="37698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DEMO TIME</a:t>
            </a:r>
          </a:p>
        </p:txBody>
      </p:sp>
      <p:pic>
        <p:nvPicPr>
          <p:cNvPr id="1026" name="Picture 2" descr="×ª××¦××ª ×ª××× × ×¢×××¨ âªpopcorn iconâ¬â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04" y="2167858"/>
            <a:ext cx="1695286" cy="16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23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68455D8-2BA4-8B43-BAEF-F18AB7F197B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1" y="0"/>
            <a:ext cx="6982691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084660-982C-A946-BD0F-3CF38E39FB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rcRect r="25397"/>
          <a:stretch/>
        </p:blipFill>
        <p:spPr>
          <a:xfrm>
            <a:off x="6982691" y="0"/>
            <a:ext cx="5209310" cy="6858000"/>
          </a:xfrm>
          <a:prstGeom prst="rect">
            <a:avLst/>
          </a:prstGeom>
        </p:spPr>
      </p:pic>
      <p:pic>
        <p:nvPicPr>
          <p:cNvPr id="10" name="Picture 2" descr="https://www.brucon.org/2018/wp-content/uploads/sites/16/thegem-logos/logo_5a3d7e1dec21625622bbe3517abf7ca4_1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75" y="5832475"/>
            <a:ext cx="1025525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×ª××¦××ª ×ª××× × ×¢×××¨ âªquestions memeâ¬â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736" y="750887"/>
            <a:ext cx="4531158" cy="5339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66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68455D8-2BA4-8B43-BAEF-F18AB7F197B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1" y="0"/>
            <a:ext cx="6982691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084660-982C-A946-BD0F-3CF38E39FB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rcRect r="25397"/>
          <a:stretch/>
        </p:blipFill>
        <p:spPr>
          <a:xfrm>
            <a:off x="6982691" y="0"/>
            <a:ext cx="520931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5461" y="4270620"/>
            <a:ext cx="97910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THANK </a:t>
            </a:r>
            <a:r>
              <a:rPr lang="en-US" sz="6600" b="1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YOU BRUCON!</a:t>
            </a:r>
            <a:endParaRPr lang="en-US" sz="6600" b="1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Rockwell" panose="02060603020205020403" pitchFamily="18" charset="0"/>
            </a:endParaRPr>
          </a:p>
        </p:txBody>
      </p:sp>
      <p:pic>
        <p:nvPicPr>
          <p:cNvPr id="9" name="Picture 2" descr="https://www.brucon.org/2018/wp-content/uploads/sites/16/thegem-logos/logo_5a3d7e1dec21625622bbe3517abf7ca4_1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75" y="5832475"/>
            <a:ext cx="1025525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53317" y="5378616"/>
            <a:ext cx="7983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/>
                <a:latin typeface="Rockwell" panose="02060603020205020403" pitchFamily="18" charset="0"/>
              </a:rPr>
              <a:t>Ido Naor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onsolas" panose="020B0609020204030204" pitchFamily="49" charset="0"/>
              </a:rPr>
              <a:t>(@idonaor1)</a:t>
            </a:r>
            <a:r>
              <a:rPr lang="en-US" sz="2800" b="1" dirty="0">
                <a:solidFill>
                  <a:schemeClr val="bg1"/>
                </a:solidFill>
                <a:effectLst/>
                <a:latin typeface="Rockwell" panose="02060603020205020403" pitchFamily="18" charset="0"/>
              </a:rPr>
              <a:t> </a:t>
            </a:r>
            <a:r>
              <a:rPr lang="en-US" sz="2800" b="1" dirty="0">
                <a:effectLst/>
                <a:latin typeface="Rockwell" panose="02060603020205020403" pitchFamily="18" charset="0"/>
              </a:rPr>
              <a:t>&amp; Dani Goland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onsolas" panose="020B0609020204030204" pitchFamily="49" charset="0"/>
              </a:rPr>
              <a:t>(@danigoland)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3074" name="Picture 2" descr="https://www.brucon.org/2018/wp-content/uploads/sites/16/2018/06/10th_edition_logo-1024x5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155" y="-115746"/>
            <a:ext cx="975360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83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0D9494A0-1CE8-5240-A6AC-7E9663D45F3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1" y="0"/>
            <a:ext cx="6982691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0A8AEF0-DBCC-4441-858C-2C4E006B6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rcRect r="25397"/>
          <a:stretch/>
        </p:blipFill>
        <p:spPr>
          <a:xfrm>
            <a:off x="6982691" y="0"/>
            <a:ext cx="520931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783"/>
          <a:stretch/>
        </p:blipFill>
        <p:spPr>
          <a:xfrm>
            <a:off x="0" y="1244296"/>
            <a:ext cx="3252866" cy="4930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4240" y="536410"/>
            <a:ext cx="2348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About us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1" r="29977"/>
          <a:stretch/>
        </p:blipFill>
        <p:spPr>
          <a:xfrm rot="16200000">
            <a:off x="5889982" y="839712"/>
            <a:ext cx="614072" cy="2262488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3138761" y="2606872"/>
            <a:ext cx="1649071" cy="927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6"/>
          </p:cNvCxnSpPr>
          <p:nvPr/>
        </p:nvCxnSpPr>
        <p:spPr>
          <a:xfrm>
            <a:off x="7571863" y="4052771"/>
            <a:ext cx="19568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7"/>
          </p:cNvCxnSpPr>
          <p:nvPr/>
        </p:nvCxnSpPr>
        <p:spPr>
          <a:xfrm flipV="1">
            <a:off x="7361695" y="2721139"/>
            <a:ext cx="1188602" cy="8242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294188" y="2321390"/>
            <a:ext cx="472254" cy="1003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0"/>
          </p:cNvCxnSpPr>
          <p:nvPr/>
        </p:nvCxnSpPr>
        <p:spPr>
          <a:xfrm flipH="1" flipV="1">
            <a:off x="6609317" y="2362479"/>
            <a:ext cx="244988" cy="972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246808" y="4041987"/>
            <a:ext cx="23312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734359" y="4549377"/>
            <a:ext cx="1053473" cy="1238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294188" y="4759545"/>
            <a:ext cx="335168" cy="927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4"/>
          </p:cNvCxnSpPr>
          <p:nvPr/>
        </p:nvCxnSpPr>
        <p:spPr>
          <a:xfrm flipH="1">
            <a:off x="6391174" y="4770329"/>
            <a:ext cx="463131" cy="916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354" y="5816765"/>
            <a:ext cx="1371288" cy="99587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5188" y="1941582"/>
            <a:ext cx="863544" cy="89887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994" y="2300053"/>
            <a:ext cx="2389321" cy="461682"/>
          </a:xfrm>
          <a:prstGeom prst="rect">
            <a:avLst/>
          </a:prstGeom>
        </p:spPr>
      </p:pic>
      <p:pic>
        <p:nvPicPr>
          <p:cNvPr id="1030" name="Picture 6" descr="×ª××¦××ª ×ª××× × ×¢×××¨ âªbaby girl iconâ¬â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613" y="5534423"/>
            <a:ext cx="748665" cy="74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×ª××¦××ª ×ª××× × ×¢×××¨ âªbaby girl iconâ¬â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13" y="5686823"/>
            <a:ext cx="748665" cy="74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×ª××¦××ª ×ª××× × ×¢×××¨ âªbaby girl iconâ¬â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13" y="5839223"/>
            <a:ext cx="748665" cy="74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×ª××¦××ª ×ª××× × ×¢×××¨ âªberkley iconâ¬â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553" y="3412338"/>
            <a:ext cx="1259296" cy="1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7955970" y="3683439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Student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588106" y="5317491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Origin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591441" y="2500413"/>
            <a:ext cx="13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Founders</a:t>
            </a:r>
          </a:p>
        </p:txBody>
      </p:sp>
      <p:sp>
        <p:nvSpPr>
          <p:cNvPr id="55" name="TextBox 54"/>
          <p:cNvSpPr txBox="1"/>
          <p:nvPr/>
        </p:nvSpPr>
        <p:spPr>
          <a:xfrm rot="1790948">
            <a:off x="3471075" y="2776030"/>
            <a:ext cx="13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Kaspersky</a:t>
            </a:r>
          </a:p>
        </p:txBody>
      </p:sp>
      <p:sp>
        <p:nvSpPr>
          <p:cNvPr id="56" name="TextBox 55"/>
          <p:cNvSpPr txBox="1"/>
          <p:nvPr/>
        </p:nvSpPr>
        <p:spPr>
          <a:xfrm rot="19507955">
            <a:off x="7351061" y="2681495"/>
            <a:ext cx="13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Rockwell" panose="02060603020205020403" pitchFamily="18" charset="0"/>
              </a:rPr>
              <a:t>Undot</a:t>
            </a:r>
            <a:r>
              <a:rPr lang="en-US" dirty="0">
                <a:latin typeface="Rockwell" panose="02060603020205020403" pitchFamily="18" charset="0"/>
              </a:rPr>
              <a:t> Ltd.</a:t>
            </a:r>
          </a:p>
        </p:txBody>
      </p:sp>
      <p:sp>
        <p:nvSpPr>
          <p:cNvPr id="57" name="TextBox 56"/>
          <p:cNvSpPr txBox="1"/>
          <p:nvPr/>
        </p:nvSpPr>
        <p:spPr>
          <a:xfrm rot="18685690">
            <a:off x="3565998" y="4694773"/>
            <a:ext cx="13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Father</a:t>
            </a:r>
          </a:p>
        </p:txBody>
      </p:sp>
      <p:cxnSp>
        <p:nvCxnSpPr>
          <p:cNvPr id="58" name="Straight Arrow Connector 57"/>
          <p:cNvCxnSpPr>
            <a:stCxn id="7" idx="5"/>
          </p:cNvCxnSpPr>
          <p:nvPr/>
        </p:nvCxnSpPr>
        <p:spPr>
          <a:xfrm>
            <a:off x="7361695" y="4560161"/>
            <a:ext cx="1142915" cy="1227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406668" y="3662728"/>
            <a:ext cx="215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Alumni</a:t>
            </a:r>
            <a:r>
              <a:rPr lang="he-IL" dirty="0">
                <a:latin typeface="Rockwell" panose="02060603020205020403" pitchFamily="18" charset="0"/>
              </a:rPr>
              <a:t> </a:t>
            </a:r>
            <a:r>
              <a:rPr lang="en-US" dirty="0">
                <a:latin typeface="Rockwell" panose="02060603020205020403" pitchFamily="18" charset="0"/>
              </a:rPr>
              <a:t> &amp; Lecturer</a:t>
            </a:r>
          </a:p>
        </p:txBody>
      </p:sp>
      <p:pic>
        <p:nvPicPr>
          <p:cNvPr id="1034" name="Picture 10" descr="×ª××¦××ª ×ª××× × ×¢×××¨ ×××××× ××× ××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52" y="3335212"/>
            <a:ext cx="1727750" cy="133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/>
          <p:cNvSpPr txBox="1"/>
          <p:nvPr/>
        </p:nvSpPr>
        <p:spPr>
          <a:xfrm rot="2791103">
            <a:off x="7588113" y="4928495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Active</a:t>
            </a:r>
          </a:p>
        </p:txBody>
      </p:sp>
      <p:pic>
        <p:nvPicPr>
          <p:cNvPr id="1036" name="Picture 12" descr="×ª××× × ×§×©××¨×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089" y="5839223"/>
            <a:ext cx="1162344" cy="43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ani Golan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t="10360" r="9009" b="8618"/>
          <a:stretch/>
        </p:blipFill>
        <p:spPr bwMode="auto">
          <a:xfrm>
            <a:off x="6136746" y="3335212"/>
            <a:ext cx="1435117" cy="1435117"/>
          </a:xfrm>
          <a:prstGeom prst="ellipse">
            <a:avLst/>
          </a:prstGeom>
          <a:ln w="28575" cap="rnd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CA30F9E-2E48-4673-895C-561FF71D5159}"/>
              </a:ext>
            </a:extLst>
          </p:cNvPr>
          <p:cNvSpPr txBox="1"/>
          <p:nvPr/>
        </p:nvSpPr>
        <p:spPr>
          <a:xfrm>
            <a:off x="7239342" y="6372114"/>
            <a:ext cx="2899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“for research purposes”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3" t="10353" r="13532" b="10030"/>
          <a:stretch/>
        </p:blipFill>
        <p:spPr>
          <a:xfrm>
            <a:off x="4569649" y="3330334"/>
            <a:ext cx="1444300" cy="1429212"/>
          </a:xfrm>
          <a:prstGeom prst="ellipse">
            <a:avLst/>
          </a:prstGeom>
          <a:ln w="28575" cap="rnd">
            <a:solidFill>
              <a:schemeClr val="accent1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 descr="https://www.brucon.org/2018/wp-content/uploads/sites/16/thegem-logos/logo_5a3d7e1dec21625622bbe3517abf7ca4_1x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75" y="5832475"/>
            <a:ext cx="1025525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0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3" grpId="0"/>
      <p:bldP spid="54" grpId="0"/>
      <p:bldP spid="55" grpId="0"/>
      <p:bldP spid="56" grpId="0"/>
      <p:bldP spid="57" grpId="0"/>
      <p:bldP spid="61" grpId="0"/>
      <p:bldP spid="66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0D9494A0-1CE8-5240-A6AC-7E9663D45F3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1" y="0"/>
            <a:ext cx="6982691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0A8AEF0-DBCC-4441-858C-2C4E006B6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rcRect r="25397"/>
          <a:stretch/>
        </p:blipFill>
        <p:spPr>
          <a:xfrm>
            <a:off x="6982691" y="0"/>
            <a:ext cx="520931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783"/>
          <a:stretch/>
        </p:blipFill>
        <p:spPr>
          <a:xfrm>
            <a:off x="0" y="1244296"/>
            <a:ext cx="3882452" cy="4930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4240" y="536410"/>
            <a:ext cx="3682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Disclaimer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BA1A68-49FE-414E-AEAD-4814FED23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146" y="0"/>
            <a:ext cx="7873708" cy="6858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28CB5EC-ED9E-934F-991D-540455116C77}"/>
              </a:ext>
            </a:extLst>
          </p:cNvPr>
          <p:cNvSpPr txBox="1"/>
          <p:nvPr/>
        </p:nvSpPr>
        <p:spPr>
          <a:xfrm>
            <a:off x="701069" y="1952182"/>
            <a:ext cx="113018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A few people from companies X,Y &amp; Z </a:t>
            </a:r>
          </a:p>
          <a:p>
            <a:r>
              <a:rPr lang="en-US" sz="4400" b="1" dirty="0">
                <a:solidFill>
                  <a:sysClr val="windowText" lastClr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gave us a “friendly” call to not expose information linking back to them. Hence, we had to redact the juicy content of our presentation</a:t>
            </a:r>
          </a:p>
        </p:txBody>
      </p:sp>
      <p:pic>
        <p:nvPicPr>
          <p:cNvPr id="10" name="Picture 2" descr="https://www.brucon.org/2018/wp-content/uploads/sites/16/thegem-logos/logo_5a3d7e1dec21625622bbe3517abf7ca4_1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75" y="5832475"/>
            <a:ext cx="1025525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51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E304CF-8493-BF48-BE9B-84089A2CED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1" y="0"/>
            <a:ext cx="698269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32EE35-B5B4-B240-88D7-C7E17F4C5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rcRect r="25397"/>
          <a:stretch/>
        </p:blipFill>
        <p:spPr>
          <a:xfrm>
            <a:off x="6982691" y="0"/>
            <a:ext cx="52093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296"/>
            <a:ext cx="5441430" cy="493064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904239" y="536410"/>
            <a:ext cx="6858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Research Motive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180" y="1414626"/>
            <a:ext cx="5324801" cy="310515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3090180" y="3620839"/>
            <a:ext cx="2819400" cy="2095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1376C-D5B3-254B-9856-BC415D544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27" y="4644859"/>
            <a:ext cx="9590314" cy="1573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https://www.brucon.org/2018/wp-content/uploads/sites/16/thegem-logos/logo_5a3d7e1dec21625622bbe3517abf7ca4_1x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75" y="5832475"/>
            <a:ext cx="1025525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63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58DD1FE-7705-D641-9031-0F304A8FC4C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1" y="0"/>
            <a:ext cx="6982691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F9FE48-2141-BE49-9651-6741EA3C4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rcRect r="25397"/>
          <a:stretch/>
        </p:blipFill>
        <p:spPr>
          <a:xfrm>
            <a:off x="6982691" y="0"/>
            <a:ext cx="52093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4296"/>
            <a:ext cx="5562600" cy="493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239" y="536410"/>
            <a:ext cx="6858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ysClr val="windowText" lastClr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Research concept</a:t>
            </a:r>
          </a:p>
        </p:txBody>
      </p:sp>
      <p:pic>
        <p:nvPicPr>
          <p:cNvPr id="8" name="Picture 2" descr="×ª××¦××ª ×ª××× × ×¢×××¨ âªdeveloper iconâ¬â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72" y="207354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×ª××¦××ª ×ª××× × ×¢×××¨ âªsecurity product iconâ¬â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009" y="2307772"/>
            <a:ext cx="1439532" cy="143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×ª××¦××ª ×ª××× × ×¢×××¨ âªvendor iconâ¬â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52" y="2206346"/>
            <a:ext cx="1639389" cy="16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×ª××¦××ª ×ª××× × ×¢×××¨ âªhackers iconâ¬â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478" y="207354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5956" y="3845735"/>
            <a:ext cx="3305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Employees use</a:t>
            </a:r>
          </a:p>
          <a:p>
            <a:pPr algn="ctr"/>
            <a:r>
              <a:rPr lang="en-US" dirty="0"/>
              <a:t>online services</a:t>
            </a:r>
          </a:p>
          <a:p>
            <a:pPr algn="ctr"/>
            <a:r>
              <a:rPr lang="en-US" dirty="0"/>
              <a:t>to educate themselves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27631" y="3845735"/>
            <a:ext cx="2690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Security products</a:t>
            </a:r>
          </a:p>
          <a:p>
            <a:pPr algn="ctr"/>
            <a:r>
              <a:rPr lang="en-US" b="1" dirty="0">
                <a:solidFill>
                  <a:schemeClr val="accent6"/>
                </a:solidFill>
              </a:rPr>
              <a:t>ARE NOT SUPPOSED  TO </a:t>
            </a:r>
            <a:r>
              <a:rPr lang="en-US" dirty="0">
                <a:solidFill>
                  <a:schemeClr val="accent6"/>
                </a:solidFill>
              </a:rPr>
              <a:t>use online services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to enhance detection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63215" y="3845735"/>
            <a:ext cx="3049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vendors use</a:t>
            </a:r>
          </a:p>
          <a:p>
            <a:pPr algn="ctr"/>
            <a:r>
              <a:rPr lang="en-US" dirty="0"/>
              <a:t>data of their clients and later have zero responsibility for 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76447" y="3883646"/>
            <a:ext cx="3049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Hackers steal data and later publish it to online platforms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03371" y="2545420"/>
            <a:ext cx="3346151" cy="1552664"/>
            <a:chOff x="8327902" y="2256599"/>
            <a:chExt cx="3346151" cy="1552664"/>
          </a:xfrm>
        </p:grpSpPr>
        <p:sp>
          <p:nvSpPr>
            <p:cNvPr id="2" name="TextBox 1"/>
            <p:cNvSpPr txBox="1"/>
            <p:nvPr/>
          </p:nvSpPr>
          <p:spPr>
            <a:xfrm>
              <a:off x="8327902" y="2256599"/>
              <a:ext cx="33461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6"/>
                  </a:solidFill>
                  <a:latin typeface="Rockwell" panose="02060603020205020403" pitchFamily="18" charset="0"/>
                </a:rPr>
                <a:t>RESEARCH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27902" y="2655101"/>
              <a:ext cx="3346151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900" dirty="0">
                  <a:solidFill>
                    <a:schemeClr val="accent6">
                      <a:lumMod val="75000"/>
                    </a:schemeClr>
                  </a:solidFill>
                  <a:latin typeface="Rockwell" panose="02060603020205020403" pitchFamily="18" charset="0"/>
                </a:rPr>
                <a:t>FOCUS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3323647" y="1750423"/>
            <a:ext cx="2482981" cy="32787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glow rad="139700">
              <a:srgbClr val="00FA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https://www.brucon.org/2018/wp-content/uploads/sites/16/thegem-logos/logo_5a3d7e1dec21625622bbe3517abf7ca4_1x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75" y="5832475"/>
            <a:ext cx="1025525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49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4" grpId="1"/>
      <p:bldP spid="15" grpId="0"/>
      <p:bldP spid="15" grpId="1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229434E-3481-2148-B07D-97ADB6903E5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1" y="0"/>
            <a:ext cx="6982691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E95C9E-C8AB-AB44-8E25-7FC7E295FE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rcRect r="25397"/>
          <a:stretch/>
        </p:blipFill>
        <p:spPr>
          <a:xfrm>
            <a:off x="6982691" y="0"/>
            <a:ext cx="520931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4296"/>
            <a:ext cx="5019676" cy="4930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4240" y="536410"/>
            <a:ext cx="4115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Research Scope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657349"/>
            <a:ext cx="2495550" cy="895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2814637"/>
            <a:ext cx="5448300" cy="1076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4081461"/>
            <a:ext cx="5143500" cy="1524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1571625" y="1434795"/>
            <a:ext cx="3861903" cy="279430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>
            <a:glow rad="101600">
              <a:srgbClr val="00FA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https://www.brucon.org/2018/wp-content/uploads/sites/16/thegem-logos/logo_5a3d7e1dec21625622bbe3517abf7ca4_1x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75" y="5832475"/>
            <a:ext cx="1025525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×ª××¦××ª ×ª××× × ×¢×××¨ âªgarbage is gold memeâ¬â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t="12800" r="2066" b="6080"/>
          <a:stretch/>
        </p:blipFill>
        <p:spPr bwMode="auto">
          <a:xfrm>
            <a:off x="6025429" y="1434795"/>
            <a:ext cx="4581525" cy="4829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49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16796 -0.004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28125 -0.078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-39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26641 -0.1645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0C64B0-0402-F148-8AD4-63EB7ED0661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1" y="0"/>
            <a:ext cx="698269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0148BC-1FCE-3441-ADFC-D6FD4ADF2B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rcRect r="25397"/>
          <a:stretch/>
        </p:blipFill>
        <p:spPr>
          <a:xfrm>
            <a:off x="6982691" y="0"/>
            <a:ext cx="52093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4296"/>
            <a:ext cx="4819651" cy="493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240" y="536410"/>
            <a:ext cx="568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Research Goal</a:t>
            </a:r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3091543" y="4577421"/>
            <a:ext cx="5791200" cy="168404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 fontScale="92500" lnSpcReduction="20000"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u="sng" dirty="0">
                <a:solidFill>
                  <a:schemeClr val="tx1"/>
                </a:solidFill>
                <a:latin typeface="Rockwell" panose="02060603020205020403" pitchFamily="18" charset="0"/>
              </a:rPr>
              <a:t>Goal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Rockwell" panose="02060603020205020403" pitchFamily="18" charset="0"/>
              </a:rPr>
              <a:t>Prove that data is being unwillingly exfiltrated from organizations, and that with simple tools – it can be exposed.</a:t>
            </a: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2682240" y="1737360"/>
            <a:ext cx="2940412" cy="171869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CE 35 Thin" panose="020003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CE 35 Thin" panose="0200030304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 CE 35 Thin" panose="0200030304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CE 35 Thin" panose="0200030304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CE 35 Thin" panose="020003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u="sng" dirty="0">
                <a:latin typeface="Rockwell" panose="02060603020205020403" pitchFamily="18" charset="0"/>
              </a:rPr>
              <a:t>Starting points</a:t>
            </a:r>
          </a:p>
          <a:p>
            <a:r>
              <a:rPr lang="en-US" sz="1800" dirty="0">
                <a:latin typeface="Rockwell" panose="02060603020205020403" pitchFamily="18" charset="0"/>
              </a:rPr>
              <a:t>Paid/non-paid services</a:t>
            </a:r>
          </a:p>
          <a:p>
            <a:r>
              <a:rPr lang="en-US" sz="1800" dirty="0">
                <a:latin typeface="Rockwell" panose="02060603020205020403" pitchFamily="18" charset="0"/>
              </a:rPr>
              <a:t>Repositories</a:t>
            </a:r>
          </a:p>
          <a:p>
            <a:r>
              <a:rPr lang="en-US" sz="1800" dirty="0">
                <a:latin typeface="Rockwell" panose="02060603020205020403" pitchFamily="18" charset="0"/>
              </a:rPr>
              <a:t>Other</a:t>
            </a:r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6362881" y="1737360"/>
            <a:ext cx="2903039" cy="171869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CE 35 Thin" panose="020003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CE 35 Thin" panose="0200030304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 CE 35 Thin" panose="0200030304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CE 35 Thin" panose="0200030304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CE 35 Thin" panose="020003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u="sng" dirty="0">
                <a:latin typeface="Rockwell" panose="02060603020205020403" pitchFamily="18" charset="0"/>
              </a:rPr>
              <a:t>Building Blocks</a:t>
            </a:r>
          </a:p>
          <a:p>
            <a:r>
              <a:rPr lang="en-US" sz="1800" dirty="0">
                <a:latin typeface="Rockwell" panose="02060603020205020403" pitchFamily="18" charset="0"/>
              </a:rPr>
              <a:t>Malware Research</a:t>
            </a:r>
          </a:p>
          <a:p>
            <a:r>
              <a:rPr lang="en-US" sz="1800" dirty="0">
                <a:latin typeface="Rockwell" panose="02060603020205020403" pitchFamily="18" charset="0"/>
              </a:rPr>
              <a:t>Yara</a:t>
            </a:r>
          </a:p>
          <a:p>
            <a:r>
              <a:rPr lang="en-US" sz="1800" dirty="0">
                <a:latin typeface="Rockwell" panose="02060603020205020403" pitchFamily="18" charset="0"/>
              </a:rPr>
              <a:t>Data Science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5408776" y="119397"/>
            <a:ext cx="1095772" cy="7175863"/>
          </a:xfrm>
          <a:prstGeom prst="rightBrace">
            <a:avLst>
              <a:gd name="adj1" fmla="val 48470"/>
              <a:gd name="adj2" fmla="val 49880"/>
            </a:avLst>
          </a:prstGeom>
          <a:ln w="28575">
            <a:solidFill>
              <a:schemeClr val="accent6">
                <a:lumMod val="75000"/>
              </a:schemeClr>
            </a:solidFill>
          </a:ln>
          <a:effectLst>
            <a:glow rad="101600">
              <a:srgbClr val="00FA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latin typeface="Rockwell" panose="02060603020205020403" pitchFamily="18" charset="0"/>
            </a:endParaRPr>
          </a:p>
        </p:txBody>
      </p:sp>
      <p:pic>
        <p:nvPicPr>
          <p:cNvPr id="11" name="Picture 2" descr="https://www.brucon.org/2018/wp-content/uploads/sites/16/thegem-logos/logo_5a3d7e1dec21625622bbe3517abf7ca4_1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75" y="5832475"/>
            <a:ext cx="1025525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07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94D3EF5-F87A-7F42-85CE-3519A39632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1" y="0"/>
            <a:ext cx="6982691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8A5DD7-4652-944F-9AB8-3065087CF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rcRect r="25397"/>
          <a:stretch/>
        </p:blipFill>
        <p:spPr>
          <a:xfrm>
            <a:off x="6982691" y="0"/>
            <a:ext cx="52093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296"/>
            <a:ext cx="6888480" cy="493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240" y="536410"/>
            <a:ext cx="6837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Proof of Concept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03" y="2194354"/>
            <a:ext cx="3753323" cy="36135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328333" y="2327548"/>
            <a:ext cx="1314994" cy="30480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9" idx="1"/>
            <a:endCxn id="17" idx="1"/>
          </p:cNvCxnSpPr>
          <p:nvPr/>
        </p:nvCxnSpPr>
        <p:spPr>
          <a:xfrm flipH="1">
            <a:off x="7399640" y="2479948"/>
            <a:ext cx="1928693" cy="470061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" idx="3"/>
            <a:endCxn id="17" idx="3"/>
          </p:cNvCxnSpPr>
          <p:nvPr/>
        </p:nvCxnSpPr>
        <p:spPr>
          <a:xfrm flipH="1">
            <a:off x="9761975" y="2479948"/>
            <a:ext cx="881352" cy="470061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418232" y="4671519"/>
            <a:ext cx="1314994" cy="30480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008986" y="3852914"/>
            <a:ext cx="2103842" cy="58524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2" idx="1"/>
          </p:cNvCxnSpPr>
          <p:nvPr/>
        </p:nvCxnSpPr>
        <p:spPr>
          <a:xfrm flipH="1" flipV="1">
            <a:off x="8565157" y="4428305"/>
            <a:ext cx="853075" cy="395614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  <a:stCxn id="12" idx="3"/>
            <a:endCxn id="13" idx="3"/>
          </p:cNvCxnSpPr>
          <p:nvPr/>
        </p:nvCxnSpPr>
        <p:spPr>
          <a:xfrm flipH="1" flipV="1">
            <a:off x="10112828" y="4145536"/>
            <a:ext cx="620398" cy="678383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393036" y="2657387"/>
            <a:ext cx="2436764" cy="585244"/>
            <a:chOff x="7523474" y="1343352"/>
            <a:chExt cx="1877437" cy="585244"/>
          </a:xfrm>
        </p:grpSpPr>
        <p:sp>
          <p:nvSpPr>
            <p:cNvPr id="17" name="Rectangle 16"/>
            <p:cNvSpPr/>
            <p:nvPr/>
          </p:nvSpPr>
          <p:spPr>
            <a:xfrm>
              <a:off x="7528562" y="1343352"/>
              <a:ext cx="1820092" cy="58524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23474" y="1440196"/>
              <a:ext cx="187743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gency FB" panose="020B0503020202020204" pitchFamily="34" charset="0"/>
                </a:rPr>
                <a:t>Personal &amp; Confidential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008986" y="3897755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gency FB" panose="020B0503020202020204" pitchFamily="34" charset="0"/>
              </a:rPr>
              <a:t>May 12, 2018</a:t>
            </a:r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1143091" y="1952182"/>
            <a:ext cx="5469055" cy="40521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Rockwell" panose="02060603020205020403" pitchFamily="18" charset="0"/>
              </a:rPr>
              <a:t>One simple search: “message”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Rockwell" panose="02060603020205020403" pitchFamily="18" charset="0"/>
              </a:rPr>
              <a:t>Mail containing non-malicious artifacts</a:t>
            </a:r>
          </a:p>
          <a:p>
            <a:pPr lvl="1"/>
            <a:r>
              <a:rPr lang="en-US" sz="2000" dirty="0">
                <a:latin typeface="Rockwell" panose="02060603020205020403" pitchFamily="18" charset="0"/>
              </a:rPr>
              <a:t>Options:</a:t>
            </a:r>
          </a:p>
          <a:p>
            <a:pPr lvl="2"/>
            <a:r>
              <a:rPr lang="en-US" sz="1800" dirty="0">
                <a:latin typeface="Rockwell" panose="02060603020205020403" pitchFamily="18" charset="0"/>
              </a:rPr>
              <a:t>Mail uploaded by employee</a:t>
            </a:r>
          </a:p>
          <a:p>
            <a:pPr lvl="2"/>
            <a:r>
              <a:rPr lang="en-US" sz="1800" dirty="0">
                <a:latin typeface="Rockwell" panose="02060603020205020403" pitchFamily="18" charset="0"/>
              </a:rPr>
              <a:t>Mail suspected by security product</a:t>
            </a:r>
          </a:p>
          <a:p>
            <a:pPr lvl="2"/>
            <a:r>
              <a:rPr lang="en-US" sz="1800" dirty="0">
                <a:latin typeface="Rockwell" panose="02060603020205020403" pitchFamily="18" charset="0"/>
              </a:rPr>
              <a:t>Mail uploaded by 3</a:t>
            </a:r>
            <a:r>
              <a:rPr lang="en-US" sz="1800" baseline="30000" dirty="0">
                <a:latin typeface="Rockwell" panose="02060603020205020403" pitchFamily="18" charset="0"/>
              </a:rPr>
              <a:t>rd</a:t>
            </a:r>
            <a:r>
              <a:rPr lang="en-US" sz="1800" dirty="0">
                <a:latin typeface="Rockwell" panose="02060603020205020403" pitchFamily="18" charset="0"/>
              </a:rPr>
              <a:t> party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Rockwell" panose="02060603020205020403" pitchFamily="18" charset="0"/>
              </a:rPr>
              <a:t>Triple by the thousands</a:t>
            </a:r>
            <a:endParaRPr lang="en-US" sz="2400" dirty="0">
              <a:solidFill>
                <a:schemeClr val="tx1"/>
              </a:solidFill>
              <a:latin typeface="Rockwell" panose="02060603020205020403" pitchFamily="18" charset="0"/>
            </a:endParaRPr>
          </a:p>
        </p:txBody>
      </p:sp>
      <p:pic>
        <p:nvPicPr>
          <p:cNvPr id="23" name="Picture 2" descr="https://www.brucon.org/2018/wp-content/uploads/sites/16/thegem-logos/logo_5a3d7e1dec21625622bbe3517abf7ca4_1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75" y="5832475"/>
            <a:ext cx="1025525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17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A63C1E01-F568-5544-956C-FBB029D2C0C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1" y="0"/>
            <a:ext cx="6982691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E0BBB7E-611A-5D4C-AFC6-E0D878D640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0FA00">
                <a:tint val="45000"/>
                <a:satMod val="400000"/>
              </a:srgbClr>
            </a:duotone>
          </a:blip>
          <a:srcRect r="25397"/>
          <a:stretch/>
        </p:blipFill>
        <p:spPr>
          <a:xfrm>
            <a:off x="6982691" y="0"/>
            <a:ext cx="52093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296"/>
            <a:ext cx="6200775" cy="493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240" y="536410"/>
            <a:ext cx="5427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Rockwell" panose="02060603020205020403" pitchFamily="18" charset="0"/>
              </a:rPr>
              <a:t>Linking The Subjects</a:t>
            </a:r>
            <a:endParaRPr lang="en-US" sz="4000" b="1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Rockwell" panose="02060603020205020403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85849" y="2213610"/>
            <a:ext cx="1438276" cy="815340"/>
            <a:chOff x="1085849" y="1737360"/>
            <a:chExt cx="1438276" cy="815340"/>
          </a:xfrm>
        </p:grpSpPr>
        <p:sp>
          <p:nvSpPr>
            <p:cNvPr id="2" name="Rectangle 1"/>
            <p:cNvSpPr/>
            <p:nvPr/>
          </p:nvSpPr>
          <p:spPr>
            <a:xfrm>
              <a:off x="1085850" y="1737360"/>
              <a:ext cx="1438275" cy="8153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Isosceles Triangle 2"/>
            <p:cNvSpPr/>
            <p:nvPr/>
          </p:nvSpPr>
          <p:spPr>
            <a:xfrm>
              <a:off x="1085850" y="2009775"/>
              <a:ext cx="1438275" cy="54292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/>
            <p:cNvSpPr/>
            <p:nvPr/>
          </p:nvSpPr>
          <p:spPr>
            <a:xfrm rot="10800000">
              <a:off x="1085849" y="1737360"/>
              <a:ext cx="1438275" cy="541972"/>
            </a:xfrm>
            <a:prstGeom prst="triangle">
              <a:avLst>
                <a:gd name="adj" fmla="val 5066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olded Corner 11"/>
          <p:cNvSpPr/>
          <p:nvPr/>
        </p:nvSpPr>
        <p:spPr>
          <a:xfrm>
            <a:off x="3676651" y="2127885"/>
            <a:ext cx="847725" cy="108775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&lt;/&gt;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448295" y="2258377"/>
            <a:ext cx="752480" cy="716280"/>
            <a:chOff x="1162045" y="3455670"/>
            <a:chExt cx="752480" cy="716280"/>
          </a:xfrm>
        </p:grpSpPr>
        <p:sp>
          <p:nvSpPr>
            <p:cNvPr id="14" name="Flowchart: Magnetic Disk 13"/>
            <p:cNvSpPr/>
            <p:nvPr/>
          </p:nvSpPr>
          <p:spPr>
            <a:xfrm>
              <a:off x="1162050" y="3867150"/>
              <a:ext cx="752475" cy="304800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Magnetic Disk 15"/>
            <p:cNvSpPr/>
            <p:nvPr/>
          </p:nvSpPr>
          <p:spPr>
            <a:xfrm>
              <a:off x="1162050" y="3659505"/>
              <a:ext cx="752475" cy="304800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Magnetic Disk 14"/>
            <p:cNvSpPr/>
            <p:nvPr/>
          </p:nvSpPr>
          <p:spPr>
            <a:xfrm>
              <a:off x="1162045" y="3455670"/>
              <a:ext cx="752480" cy="304800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215183" y="2076243"/>
            <a:ext cx="1176336" cy="1191038"/>
            <a:chOff x="3342006" y="3387091"/>
            <a:chExt cx="1176336" cy="1191038"/>
          </a:xfrm>
        </p:grpSpPr>
        <p:grpSp>
          <p:nvGrpSpPr>
            <p:cNvPr id="22" name="Group 21"/>
            <p:cNvGrpSpPr/>
            <p:nvPr/>
          </p:nvGrpSpPr>
          <p:grpSpPr>
            <a:xfrm>
              <a:off x="3342006" y="3559078"/>
              <a:ext cx="981074" cy="807717"/>
              <a:chOff x="3497579" y="3640460"/>
              <a:chExt cx="1160146" cy="1011551"/>
            </a:xfrm>
          </p:grpSpPr>
          <p:sp>
            <p:nvSpPr>
              <p:cNvPr id="19" name="Can 18"/>
              <p:cNvSpPr/>
              <p:nvPr/>
            </p:nvSpPr>
            <p:spPr>
              <a:xfrm rot="5400000">
                <a:off x="3925253" y="3212787"/>
                <a:ext cx="304800" cy="1160145"/>
              </a:xfrm>
              <a:prstGeom prst="can">
                <a:avLst>
                  <a:gd name="adj" fmla="val 1061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an 19"/>
              <p:cNvSpPr/>
              <p:nvPr/>
            </p:nvSpPr>
            <p:spPr>
              <a:xfrm rot="5400000">
                <a:off x="3925253" y="3562351"/>
                <a:ext cx="304800" cy="1160145"/>
              </a:xfrm>
              <a:prstGeom prst="can">
                <a:avLst>
                  <a:gd name="adj" fmla="val 1061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an 20"/>
              <p:cNvSpPr/>
              <p:nvPr/>
            </p:nvSpPr>
            <p:spPr>
              <a:xfrm rot="5400000">
                <a:off x="3925252" y="3919538"/>
                <a:ext cx="304800" cy="1160145"/>
              </a:xfrm>
              <a:prstGeom prst="can">
                <a:avLst>
                  <a:gd name="adj" fmla="val 1061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Half Frame 23"/>
            <p:cNvSpPr/>
            <p:nvPr/>
          </p:nvSpPr>
          <p:spPr>
            <a:xfrm rot="10800000">
              <a:off x="3762375" y="3544791"/>
              <a:ext cx="755967" cy="1033338"/>
            </a:xfrm>
            <a:prstGeom prst="halfFrame">
              <a:avLst>
                <a:gd name="adj1" fmla="val 12375"/>
                <a:gd name="adj2" fmla="val 1237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Half Frame 24"/>
            <p:cNvSpPr/>
            <p:nvPr/>
          </p:nvSpPr>
          <p:spPr>
            <a:xfrm rot="5400000">
              <a:off x="3979783" y="3239848"/>
              <a:ext cx="391313" cy="685799"/>
            </a:xfrm>
            <a:prstGeom prst="halfFrame">
              <a:avLst>
                <a:gd name="adj1" fmla="val 24546"/>
                <a:gd name="adj2" fmla="val 1967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7" name="Flowchart: Multidocument 26"/>
          <p:cNvSpPr/>
          <p:nvPr/>
        </p:nvSpPr>
        <p:spPr>
          <a:xfrm>
            <a:off x="9410691" y="2164939"/>
            <a:ext cx="1168085" cy="1009836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Vertical Scroll 27"/>
          <p:cNvSpPr/>
          <p:nvPr/>
        </p:nvSpPr>
        <p:spPr>
          <a:xfrm>
            <a:off x="1285873" y="4191000"/>
            <a:ext cx="1038225" cy="116205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3295650" y="4533900"/>
            <a:ext cx="1571625" cy="581025"/>
            <a:chOff x="3295650" y="3609975"/>
            <a:chExt cx="1571625" cy="581025"/>
          </a:xfrm>
        </p:grpSpPr>
        <p:grpSp>
          <p:nvGrpSpPr>
            <p:cNvPr id="36" name="Group 35"/>
            <p:cNvGrpSpPr/>
            <p:nvPr/>
          </p:nvGrpSpPr>
          <p:grpSpPr>
            <a:xfrm>
              <a:off x="3295650" y="3609975"/>
              <a:ext cx="1571625" cy="581025"/>
              <a:chOff x="3295650" y="3609975"/>
              <a:chExt cx="1571625" cy="581025"/>
            </a:xfrm>
          </p:grpSpPr>
          <p:sp>
            <p:nvSpPr>
              <p:cNvPr id="30" name="Donut 29"/>
              <p:cNvSpPr/>
              <p:nvPr/>
            </p:nvSpPr>
            <p:spPr>
              <a:xfrm>
                <a:off x="3295650" y="3609975"/>
                <a:ext cx="590550" cy="581025"/>
              </a:xfrm>
              <a:prstGeom prst="donut">
                <a:avLst>
                  <a:gd name="adj" fmla="val 1188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2" name="Straight Connector 31"/>
              <p:cNvCxnSpPr>
                <a:stCxn id="30" idx="6"/>
              </p:cNvCxnSpPr>
              <p:nvPr/>
            </p:nvCxnSpPr>
            <p:spPr>
              <a:xfrm flipV="1">
                <a:off x="3886200" y="3900487"/>
                <a:ext cx="981075" cy="1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Rectangle 37"/>
            <p:cNvSpPr/>
            <p:nvPr/>
          </p:nvSpPr>
          <p:spPr>
            <a:xfrm>
              <a:off x="4552950" y="3900488"/>
              <a:ext cx="238125" cy="2905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Oval Callout 39"/>
          <p:cNvSpPr/>
          <p:nvPr/>
        </p:nvSpPr>
        <p:spPr>
          <a:xfrm>
            <a:off x="5795959" y="4487465"/>
            <a:ext cx="1419225" cy="67389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196257" y="4772025"/>
            <a:ext cx="290518" cy="389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639175" y="4487465"/>
            <a:ext cx="290518" cy="673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9082093" y="4191000"/>
            <a:ext cx="290518" cy="970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0010774" y="5038725"/>
            <a:ext cx="182083" cy="133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0274772" y="5038725"/>
            <a:ext cx="182083" cy="133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0550510" y="5038725"/>
            <a:ext cx="182083" cy="133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985843" y="3393850"/>
            <a:ext cx="160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Emails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295650" y="3393850"/>
            <a:ext cx="160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Code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5019669" y="3382197"/>
            <a:ext cx="160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Dumps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6937057" y="3382197"/>
            <a:ext cx="160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Archives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9165907" y="3382197"/>
            <a:ext cx="160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Documents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1000122" y="5408709"/>
            <a:ext cx="160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Certificates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3248025" y="5408709"/>
            <a:ext cx="160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Keys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5605459" y="5408709"/>
            <a:ext cx="160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Secrets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7979571" y="5405873"/>
            <a:ext cx="160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Graphs</a:t>
            </a:r>
            <a:endParaRPr lang="en-US" dirty="0"/>
          </a:p>
        </p:txBody>
      </p:sp>
      <p:pic>
        <p:nvPicPr>
          <p:cNvPr id="59" name="Picture 2" descr="https://www.brucon.org/2018/wp-content/uploads/sites/16/thegem-logos/logo_5a3d7e1dec21625622bbe3517abf7ca4_1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75" y="5832475"/>
            <a:ext cx="1025525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2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28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88411</TotalTime>
  <Words>436</Words>
  <Application>Microsoft Office PowerPoint</Application>
  <PresentationFormat>Widescreen</PresentationFormat>
  <Paragraphs>172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Agency FB</vt:lpstr>
      <vt:lpstr>Arial</vt:lpstr>
      <vt:lpstr>Calibri</vt:lpstr>
      <vt:lpstr>Calibri Light</vt:lpstr>
      <vt:lpstr>Consolas</vt:lpstr>
      <vt:lpstr>Helvetica</vt:lpstr>
      <vt:lpstr>Rockwell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research</cp:lastModifiedBy>
  <cp:revision>205</cp:revision>
  <dcterms:created xsi:type="dcterms:W3CDTF">2016-01-11T21:35:58Z</dcterms:created>
  <dcterms:modified xsi:type="dcterms:W3CDTF">2018-10-05T08:21:26Z</dcterms:modified>
</cp:coreProperties>
</file>