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60" r:id="rId2"/>
    <p:sldId id="262" r:id="rId3"/>
    <p:sldId id="263" r:id="rId4"/>
    <p:sldId id="320" r:id="rId5"/>
    <p:sldId id="264" r:id="rId6"/>
    <p:sldId id="265" r:id="rId7"/>
    <p:sldId id="296" r:id="rId8"/>
    <p:sldId id="267" r:id="rId9"/>
    <p:sldId id="268" r:id="rId10"/>
    <p:sldId id="321" r:id="rId11"/>
    <p:sldId id="269" r:id="rId12"/>
    <p:sldId id="270" r:id="rId13"/>
    <p:sldId id="271" r:id="rId14"/>
    <p:sldId id="272" r:id="rId15"/>
    <p:sldId id="322" r:id="rId16"/>
    <p:sldId id="273" r:id="rId17"/>
    <p:sldId id="274" r:id="rId18"/>
    <p:sldId id="275" r:id="rId19"/>
    <p:sldId id="276" r:id="rId20"/>
    <p:sldId id="277" r:id="rId21"/>
    <p:sldId id="278" r:id="rId22"/>
    <p:sldId id="279" r:id="rId23"/>
    <p:sldId id="280" r:id="rId24"/>
    <p:sldId id="281" r:id="rId25"/>
    <p:sldId id="282" r:id="rId26"/>
    <p:sldId id="283" r:id="rId27"/>
    <p:sldId id="323" r:id="rId28"/>
    <p:sldId id="284" r:id="rId29"/>
    <p:sldId id="285" r:id="rId30"/>
    <p:sldId id="286" r:id="rId31"/>
    <p:sldId id="327" r:id="rId32"/>
    <p:sldId id="287" r:id="rId33"/>
    <p:sldId id="288" r:id="rId34"/>
    <p:sldId id="289" r:id="rId35"/>
    <p:sldId id="290" r:id="rId36"/>
    <p:sldId id="291" r:id="rId37"/>
    <p:sldId id="292" r:id="rId38"/>
    <p:sldId id="293" r:id="rId39"/>
    <p:sldId id="294" r:id="rId40"/>
    <p:sldId id="324" r:id="rId41"/>
    <p:sldId id="295" r:id="rId42"/>
    <p:sldId id="297" r:id="rId43"/>
    <p:sldId id="298" r:id="rId44"/>
    <p:sldId id="299" r:id="rId45"/>
    <p:sldId id="300" r:id="rId46"/>
    <p:sldId id="301" r:id="rId47"/>
    <p:sldId id="302" r:id="rId48"/>
    <p:sldId id="303" r:id="rId49"/>
    <p:sldId id="304" r:id="rId50"/>
    <p:sldId id="325" r:id="rId51"/>
    <p:sldId id="317" r:id="rId52"/>
    <p:sldId id="312" r:id="rId53"/>
    <p:sldId id="318" r:id="rId54"/>
    <p:sldId id="313" r:id="rId55"/>
    <p:sldId id="314" r:id="rId56"/>
    <p:sldId id="315" r:id="rId57"/>
    <p:sldId id="319" r:id="rId58"/>
    <p:sldId id="316" r:id="rId59"/>
    <p:sldId id="307" r:id="rId60"/>
    <p:sldId id="306" r:id="rId61"/>
    <p:sldId id="326" r:id="rId62"/>
    <p:sldId id="309" r:id="rId63"/>
    <p:sldId id="311" r:id="rId64"/>
    <p:sldId id="310" r:id="rId65"/>
    <p:sldId id="259" r:id="rId6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7E7"/>
    <a:srgbClr val="ED6A56"/>
    <a:srgbClr val="E40521"/>
    <a:srgbClr val="AAAAAA"/>
    <a:srgbClr val="D6D6D6"/>
    <a:srgbClr val="929292"/>
    <a:srgbClr val="4A4949"/>
    <a:srgbClr val="333333"/>
    <a:srgbClr val="E1E1E1"/>
    <a:srgbClr val="D823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3" autoAdjust="0"/>
    <p:restoredTop sz="87004" autoAdjust="0"/>
  </p:normalViewPr>
  <p:slideViewPr>
    <p:cSldViewPr showGuides="1">
      <p:cViewPr varScale="1">
        <p:scale>
          <a:sx n="75" d="100"/>
          <a:sy n="75" d="100"/>
        </p:scale>
        <p:origin x="72" y="133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howGuides="1">
      <p:cViewPr varScale="1">
        <p:scale>
          <a:sx n="89" d="100"/>
          <a:sy n="89" d="100"/>
        </p:scale>
        <p:origin x="2632"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280CFE-7CD7-4322-B27B-7DC899B8C91E}" type="datetimeFigureOut">
              <a:rPr lang="en-GB" smtClean="0"/>
              <a:t>09/10/2019</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949C92-26E2-4B16-B144-582B90C448E1}" type="slidenum">
              <a:rPr lang="en-GB" smtClean="0"/>
              <a:t>‹#›</a:t>
            </a:fld>
            <a:endParaRPr lang="en-GB"/>
          </a:p>
        </p:txBody>
      </p:sp>
    </p:spTree>
    <p:extLst>
      <p:ext uri="{BB962C8B-B14F-4D97-AF65-F5344CB8AC3E}">
        <p14:creationId xmlns:p14="http://schemas.microsoft.com/office/powerpoint/2010/main" val="2085478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Bla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7824" y="2427734"/>
            <a:ext cx="2880000" cy="547256"/>
          </a:xfrm>
          <a:prstGeom prst="rect">
            <a:avLst/>
          </a:prstGeom>
        </p:spPr>
      </p:pic>
    </p:spTree>
    <p:extLst>
      <p:ext uri="{BB962C8B-B14F-4D97-AF65-F5344CB8AC3E}">
        <p14:creationId xmlns:p14="http://schemas.microsoft.com/office/powerpoint/2010/main" val="1640090869"/>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Image Only - White">
    <p:bg>
      <p:bgPr>
        <a:solidFill>
          <a:schemeClr val="tx1"/>
        </a:solidFill>
        <a:effectLst/>
      </p:bgPr>
    </p:bg>
    <p:spTree>
      <p:nvGrpSpPr>
        <p:cNvPr id="1" name=""/>
        <p:cNvGrpSpPr/>
        <p:nvPr/>
      </p:nvGrpSpPr>
      <p:grpSpPr>
        <a:xfrm>
          <a:off x="0" y="0"/>
          <a:ext cx="0" cy="0"/>
          <a:chOff x="0" y="0"/>
          <a:chExt cx="0" cy="0"/>
        </a:xfrm>
      </p:grpSpPr>
      <p:sp>
        <p:nvSpPr>
          <p:cNvPr id="12" name="Date Placeholder 3"/>
          <p:cNvSpPr>
            <a:spLocks noGrp="1"/>
          </p:cNvSpPr>
          <p:nvPr>
            <p:ph type="dt" sz="half" idx="10"/>
          </p:nvPr>
        </p:nvSpPr>
        <p:spPr>
          <a:xfrm>
            <a:off x="457200" y="4587974"/>
            <a:ext cx="802432" cy="288032"/>
          </a:xfrm>
        </p:spPr>
        <p:txBody>
          <a:bodyPr lIns="0" tIns="0" rIns="0" bIns="0"/>
          <a:lstStyle>
            <a:lvl1pPr>
              <a:defRPr b="0" i="0">
                <a:solidFill>
                  <a:srgbClr val="AAAAAA"/>
                </a:solidFill>
                <a:latin typeface="Lucida Sans Regular" charset="0"/>
                <a:ea typeface="Lucida Sans Regular" charset="0"/>
                <a:cs typeface="Lucida Sans Regular" charset="0"/>
              </a:defRPr>
            </a:lvl1pPr>
          </a:lstStyle>
          <a:p>
            <a:fld id="{F62A90B2-2935-4645-ACBA-2D07E5B25385}" type="datetime1">
              <a:rPr lang="en-GB" smtClean="0"/>
              <a:pPr/>
              <a:t>09/10/2019</a:t>
            </a:fld>
            <a:endParaRPr lang="en-GB" dirty="0"/>
          </a:p>
        </p:txBody>
      </p:sp>
      <p:cxnSp>
        <p:nvCxnSpPr>
          <p:cNvPr id="13" name="Straight Connector 12"/>
          <p:cNvCxnSpPr/>
          <p:nvPr userDrawn="1"/>
        </p:nvCxnSpPr>
        <p:spPr>
          <a:xfrm>
            <a:off x="412733" y="987574"/>
            <a:ext cx="8309091" cy="0"/>
          </a:xfrm>
          <a:prstGeom prst="line">
            <a:avLst/>
          </a:prstGeom>
          <a:ln w="25400">
            <a:solidFill>
              <a:srgbClr val="E40521"/>
            </a:solidFill>
          </a:ln>
        </p:spPr>
        <p:style>
          <a:lnRef idx="1">
            <a:schemeClr val="accent1"/>
          </a:lnRef>
          <a:fillRef idx="0">
            <a:schemeClr val="accent1"/>
          </a:fillRef>
          <a:effectRef idx="0">
            <a:schemeClr val="accent1"/>
          </a:effectRef>
          <a:fontRef idx="minor">
            <a:schemeClr val="tx1"/>
          </a:fontRef>
        </p:style>
      </p:cxnSp>
      <p:sp>
        <p:nvSpPr>
          <p:cNvPr id="15" name="Date Placeholder 3"/>
          <p:cNvSpPr txBox="1">
            <a:spLocks/>
          </p:cNvSpPr>
          <p:nvPr userDrawn="1"/>
        </p:nvSpPr>
        <p:spPr>
          <a:xfrm>
            <a:off x="6588224" y="4648950"/>
            <a:ext cx="2133600" cy="153888"/>
          </a:xfrm>
          <a:prstGeom prst="rect">
            <a:avLst/>
          </a:prstGeom>
        </p:spPr>
        <p:txBody>
          <a:bodyPr vert="horz" lIns="0" tIns="0" rIns="0" bIns="0" rtlCol="0" anchor="t" anchorCtr="0">
            <a:spAutoFit/>
          </a:bodyPr>
          <a:lstStyle>
            <a:defPPr>
              <a:defRPr lang="en-US"/>
            </a:defPPr>
            <a:lvl1pPr marL="0" algn="l" defTabSz="914400" rtl="0" eaLnBrk="1" latinLnBrk="0" hangingPunct="1">
              <a:defRPr sz="1000" b="0" i="0" kern="1200">
                <a:solidFill>
                  <a:srgbClr val="AAAAAA"/>
                </a:solidFill>
                <a:latin typeface="DIN-Light" charset="0"/>
                <a:ea typeface="DIN-Light" charset="0"/>
                <a:cs typeface="DIN-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0B0443-80AA-4744-B239-53C323B80091}" type="slidenum">
              <a:rPr lang="en-GB" smtClean="0">
                <a:latin typeface="Lucida Sans Regular" charset="0"/>
                <a:ea typeface="Lucida Sans Regular" charset="0"/>
                <a:cs typeface="Lucida Sans Regular" charset="0"/>
              </a:rPr>
              <a:t>‹#›</a:t>
            </a:fld>
            <a:endParaRPr lang="en-GB" dirty="0">
              <a:latin typeface="Lucida Sans Regular" charset="0"/>
              <a:ea typeface="Lucida Sans Regular" charset="0"/>
              <a:cs typeface="Lucida Sans Regular" charset="0"/>
            </a:endParaRPr>
          </a:p>
        </p:txBody>
      </p:sp>
      <p:sp>
        <p:nvSpPr>
          <p:cNvPr id="8" name="Picture Placeholder 2"/>
          <p:cNvSpPr>
            <a:spLocks noGrp="1"/>
          </p:cNvSpPr>
          <p:nvPr>
            <p:ph type="pic" sz="quarter" idx="12"/>
          </p:nvPr>
        </p:nvSpPr>
        <p:spPr>
          <a:xfrm>
            <a:off x="420302" y="1355725"/>
            <a:ext cx="8301522" cy="2978150"/>
          </a:xfrm>
        </p:spPr>
        <p:txBody>
          <a:bodyPr/>
          <a:lstStyle/>
          <a:p>
            <a:r>
              <a:rPr lang="en-US"/>
              <a:t>Click icon to add picture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9655" y="411509"/>
            <a:ext cx="1487515" cy="282657"/>
          </a:xfrm>
          <a:prstGeom prst="rect">
            <a:avLst/>
          </a:prstGeom>
        </p:spPr>
      </p:pic>
      <p:sp>
        <p:nvSpPr>
          <p:cNvPr id="9" name="Text Placeholder 17"/>
          <p:cNvSpPr>
            <a:spLocks noGrp="1"/>
          </p:cNvSpPr>
          <p:nvPr>
            <p:ph type="body" sz="quarter" idx="13" hasCustomPrompt="1"/>
          </p:nvPr>
        </p:nvSpPr>
        <p:spPr>
          <a:xfrm>
            <a:off x="412733" y="280762"/>
            <a:ext cx="6607539" cy="538711"/>
          </a:xfrm>
        </p:spPr>
        <p:txBody>
          <a:bodyPr>
            <a:normAutofit/>
          </a:bodyPr>
          <a:lstStyle>
            <a:lvl1pPr marL="0" indent="0">
              <a:buNone/>
              <a:defRPr sz="2800" b="0" i="0">
                <a:solidFill>
                  <a:schemeClr val="bg1"/>
                </a:solidFill>
                <a:latin typeface="Lucida Sans Demibold Roman" charset="0"/>
                <a:ea typeface="Lucida Sans Demibold Roman" charset="0"/>
                <a:cs typeface="Lucida Sans Demibold Roman" charset="0"/>
              </a:defRPr>
            </a:lvl1pPr>
          </a:lstStyle>
          <a:p>
            <a:pPr lvl="0"/>
            <a:r>
              <a:rPr lang="en-GB" dirty="0"/>
              <a:t>Title of slide. Lucida Sans 28pt.</a:t>
            </a:r>
            <a:endParaRPr lang="en-US" dirty="0"/>
          </a:p>
        </p:txBody>
      </p:sp>
    </p:spTree>
    <p:extLst>
      <p:ext uri="{BB962C8B-B14F-4D97-AF65-F5344CB8AC3E}">
        <p14:creationId xmlns:p14="http://schemas.microsoft.com/office/powerpoint/2010/main" val="1043553798"/>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ny Questions? - Red">
    <p:bg>
      <p:bgPr>
        <a:solidFill>
          <a:srgbClr val="E40521"/>
        </a:solidFill>
        <a:effectLst/>
      </p:bgPr>
    </p:bg>
    <p:spTree>
      <p:nvGrpSpPr>
        <p:cNvPr id="1" name=""/>
        <p:cNvGrpSpPr/>
        <p:nvPr/>
      </p:nvGrpSpPr>
      <p:grpSpPr>
        <a:xfrm>
          <a:off x="0" y="0"/>
          <a:ext cx="0" cy="0"/>
          <a:chOff x="0" y="0"/>
          <a:chExt cx="0" cy="0"/>
        </a:xfrm>
      </p:grpSpPr>
      <p:sp>
        <p:nvSpPr>
          <p:cNvPr id="12" name="Date Placeholder 3"/>
          <p:cNvSpPr>
            <a:spLocks noGrp="1"/>
          </p:cNvSpPr>
          <p:nvPr>
            <p:ph type="dt" sz="half" idx="10"/>
          </p:nvPr>
        </p:nvSpPr>
        <p:spPr>
          <a:xfrm>
            <a:off x="457200" y="4587974"/>
            <a:ext cx="802432" cy="288032"/>
          </a:xfrm>
        </p:spPr>
        <p:txBody>
          <a:bodyPr lIns="0" tIns="0" rIns="0" bIns="0"/>
          <a:lstStyle>
            <a:lvl1pPr>
              <a:defRPr b="0" i="0">
                <a:solidFill>
                  <a:srgbClr val="AAAAAA"/>
                </a:solidFill>
                <a:latin typeface="Lucida Sans Regular" charset="0"/>
                <a:ea typeface="Lucida Sans Regular" charset="0"/>
                <a:cs typeface="Lucida Sans Regular" charset="0"/>
              </a:defRPr>
            </a:lvl1pPr>
          </a:lstStyle>
          <a:p>
            <a:fld id="{F62A90B2-2935-4645-ACBA-2D07E5B25385}" type="datetime1">
              <a:rPr lang="en-GB" smtClean="0"/>
              <a:pPr/>
              <a:t>09/10/2019</a:t>
            </a:fld>
            <a:endParaRPr lang="en-GB" dirty="0"/>
          </a:p>
        </p:txBody>
      </p:sp>
      <p:sp>
        <p:nvSpPr>
          <p:cNvPr id="15" name="Date Placeholder 3"/>
          <p:cNvSpPr txBox="1">
            <a:spLocks/>
          </p:cNvSpPr>
          <p:nvPr userDrawn="1"/>
        </p:nvSpPr>
        <p:spPr>
          <a:xfrm>
            <a:off x="6588224" y="4648950"/>
            <a:ext cx="2133600" cy="153888"/>
          </a:xfrm>
          <a:prstGeom prst="rect">
            <a:avLst/>
          </a:prstGeom>
        </p:spPr>
        <p:txBody>
          <a:bodyPr vert="horz" lIns="0" tIns="0" rIns="0" bIns="0" rtlCol="0" anchor="t" anchorCtr="0">
            <a:spAutoFit/>
          </a:bodyPr>
          <a:lstStyle>
            <a:defPPr>
              <a:defRPr lang="en-US"/>
            </a:defPPr>
            <a:lvl1pPr marL="0" algn="l" defTabSz="914400" rtl="0" eaLnBrk="1" latinLnBrk="0" hangingPunct="1">
              <a:defRPr sz="1000" b="0" i="0" kern="1200">
                <a:solidFill>
                  <a:srgbClr val="AAAAAA"/>
                </a:solidFill>
                <a:latin typeface="DIN-Light" charset="0"/>
                <a:ea typeface="DIN-Light" charset="0"/>
                <a:cs typeface="DIN-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0B0443-80AA-4744-B239-53C323B80091}" type="slidenum">
              <a:rPr lang="en-GB" smtClean="0">
                <a:latin typeface="Lucida Sans Regular" charset="0"/>
                <a:ea typeface="Lucida Sans Regular" charset="0"/>
                <a:cs typeface="Lucida Sans Regular" charset="0"/>
              </a:rPr>
              <a:t>‹#›</a:t>
            </a:fld>
            <a:endParaRPr lang="en-GB" dirty="0">
              <a:latin typeface="Lucida Sans Regular" charset="0"/>
              <a:ea typeface="Lucida Sans Regular" charset="0"/>
              <a:cs typeface="Lucida Sans Regular" charset="0"/>
            </a:endParaRPr>
          </a:p>
        </p:txBody>
      </p:sp>
      <p:sp>
        <p:nvSpPr>
          <p:cNvPr id="14" name="Title 1"/>
          <p:cNvSpPr>
            <a:spLocks noGrp="1"/>
          </p:cNvSpPr>
          <p:nvPr>
            <p:ph type="ctrTitle" hasCustomPrompt="1"/>
          </p:nvPr>
        </p:nvSpPr>
        <p:spPr>
          <a:xfrm>
            <a:off x="412733" y="1355473"/>
            <a:ext cx="8309091" cy="2088231"/>
          </a:xfrm>
        </p:spPr>
        <p:txBody>
          <a:bodyPr vert="horz" lIns="0" tIns="0" rIns="0" bIns="0" anchor="t" anchorCtr="0">
            <a:noAutofit/>
          </a:bodyPr>
          <a:lstStyle>
            <a:lvl1pPr algn="l">
              <a:defRPr sz="3600" b="0" i="0" baseline="0">
                <a:solidFill>
                  <a:schemeClr val="tx1"/>
                </a:solidFill>
                <a:latin typeface="Lucida Sans Demibold Roman" charset="0"/>
                <a:ea typeface="Lucida Sans Demibold Roman" charset="0"/>
                <a:cs typeface="Lucida Sans Demibold Roman" charset="0"/>
              </a:defRPr>
            </a:lvl1pPr>
          </a:lstStyle>
          <a:p>
            <a:r>
              <a:rPr lang="en-US" dirty="0"/>
              <a:t>Any Questions?</a:t>
            </a:r>
            <a:endParaRPr lang="en-GB" dirty="0"/>
          </a:p>
        </p:txBody>
      </p:sp>
      <p:sp>
        <p:nvSpPr>
          <p:cNvPr id="16" name="Subtitle 2"/>
          <p:cNvSpPr>
            <a:spLocks noGrp="1"/>
          </p:cNvSpPr>
          <p:nvPr>
            <p:ph type="subTitle" idx="1" hasCustomPrompt="1"/>
          </p:nvPr>
        </p:nvSpPr>
        <p:spPr>
          <a:xfrm>
            <a:off x="412733" y="2643758"/>
            <a:ext cx="5167379" cy="1736051"/>
          </a:xfrm>
        </p:spPr>
        <p:txBody>
          <a:bodyPr lIns="0" tIns="0" rIns="0" bIns="0" anchor="ctr" anchorCtr="0">
            <a:normAutofit/>
          </a:bodyPr>
          <a:lstStyle>
            <a:lvl1pPr marL="0" indent="0" algn="l">
              <a:buNone/>
              <a:defRPr sz="1800" b="1" i="0" baseline="0">
                <a:solidFill>
                  <a:schemeClr val="bg1"/>
                </a:solidFill>
                <a:latin typeface="Lucida Sans Demibold Roman" charset="0"/>
                <a:ea typeface="Lucida Sans Demibold Roman" charset="0"/>
                <a:cs typeface="Lucida Sans Demibold Roman"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b="0" dirty="0"/>
              <a:t>T +44 (0)207 537 7515</a:t>
            </a:r>
          </a:p>
          <a:p>
            <a:r>
              <a:rPr lang="en-US" b="0" dirty="0" err="1"/>
              <a:t>contextis.com</a:t>
            </a:r>
            <a:endParaRPr lang="en-US" b="0" dirty="0"/>
          </a:p>
          <a:p>
            <a:r>
              <a:rPr lang="en-US" b="0" dirty="0" err="1"/>
              <a:t>name@contextis.com</a:t>
            </a:r>
            <a:endParaRPr lang="en-US" b="0" dirty="0"/>
          </a:p>
          <a:p>
            <a:endParaRPr lang="en-US" b="0" dirty="0"/>
          </a:p>
        </p:txBody>
      </p:sp>
      <p:cxnSp>
        <p:nvCxnSpPr>
          <p:cNvPr id="18" name="Straight Connector 17"/>
          <p:cNvCxnSpPr/>
          <p:nvPr userDrawn="1"/>
        </p:nvCxnSpPr>
        <p:spPr>
          <a:xfrm>
            <a:off x="412733" y="987574"/>
            <a:ext cx="830909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9655" y="405918"/>
            <a:ext cx="1488869" cy="282912"/>
          </a:xfrm>
          <a:prstGeom prst="rect">
            <a:avLst/>
          </a:prstGeom>
        </p:spPr>
      </p:pic>
    </p:spTree>
    <p:extLst>
      <p:ext uri="{BB962C8B-B14F-4D97-AF65-F5344CB8AC3E}">
        <p14:creationId xmlns:p14="http://schemas.microsoft.com/office/powerpoint/2010/main" val="1254729053"/>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s - Red">
    <p:bg>
      <p:bgPr>
        <a:solidFill>
          <a:srgbClr val="E40521"/>
        </a:solidFill>
        <a:effectLst/>
      </p:bgPr>
    </p:bg>
    <p:spTree>
      <p:nvGrpSpPr>
        <p:cNvPr id="1" name=""/>
        <p:cNvGrpSpPr/>
        <p:nvPr/>
      </p:nvGrpSpPr>
      <p:grpSpPr>
        <a:xfrm>
          <a:off x="0" y="0"/>
          <a:ext cx="0" cy="0"/>
          <a:chOff x="0" y="0"/>
          <a:chExt cx="0" cy="0"/>
        </a:xfrm>
      </p:grpSpPr>
      <p:sp>
        <p:nvSpPr>
          <p:cNvPr id="12" name="Date Placeholder 3"/>
          <p:cNvSpPr>
            <a:spLocks noGrp="1"/>
          </p:cNvSpPr>
          <p:nvPr>
            <p:ph type="dt" sz="half" idx="10"/>
          </p:nvPr>
        </p:nvSpPr>
        <p:spPr>
          <a:xfrm>
            <a:off x="457200" y="4587974"/>
            <a:ext cx="802432" cy="288032"/>
          </a:xfrm>
        </p:spPr>
        <p:txBody>
          <a:bodyPr lIns="0" tIns="0" rIns="0" bIns="0"/>
          <a:lstStyle>
            <a:lvl1pPr>
              <a:defRPr b="0" i="0">
                <a:solidFill>
                  <a:srgbClr val="AAAAAA"/>
                </a:solidFill>
                <a:latin typeface="Lucida Sans Regular" charset="0"/>
                <a:ea typeface="Lucida Sans Regular" charset="0"/>
                <a:cs typeface="Lucida Sans Regular" charset="0"/>
              </a:defRPr>
            </a:lvl1pPr>
          </a:lstStyle>
          <a:p>
            <a:fld id="{F62A90B2-2935-4645-ACBA-2D07E5B25385}" type="datetime1">
              <a:rPr lang="en-GB" smtClean="0"/>
              <a:pPr/>
              <a:t>09/10/2019</a:t>
            </a:fld>
            <a:endParaRPr lang="en-GB" dirty="0"/>
          </a:p>
        </p:txBody>
      </p:sp>
      <p:sp>
        <p:nvSpPr>
          <p:cNvPr id="15" name="Date Placeholder 3"/>
          <p:cNvSpPr txBox="1">
            <a:spLocks/>
          </p:cNvSpPr>
          <p:nvPr userDrawn="1"/>
        </p:nvSpPr>
        <p:spPr>
          <a:xfrm>
            <a:off x="6588224" y="4648950"/>
            <a:ext cx="2133600" cy="153888"/>
          </a:xfrm>
          <a:prstGeom prst="rect">
            <a:avLst/>
          </a:prstGeom>
        </p:spPr>
        <p:txBody>
          <a:bodyPr vert="horz" lIns="0" tIns="0" rIns="0" bIns="0" rtlCol="0" anchor="t" anchorCtr="0">
            <a:spAutoFit/>
          </a:bodyPr>
          <a:lstStyle>
            <a:defPPr>
              <a:defRPr lang="en-US"/>
            </a:defPPr>
            <a:lvl1pPr marL="0" algn="l" defTabSz="914400" rtl="0" eaLnBrk="1" latinLnBrk="0" hangingPunct="1">
              <a:defRPr sz="1000" b="0" i="0" kern="1200">
                <a:solidFill>
                  <a:srgbClr val="AAAAAA"/>
                </a:solidFill>
                <a:latin typeface="DIN-Light" charset="0"/>
                <a:ea typeface="DIN-Light" charset="0"/>
                <a:cs typeface="DIN-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0B0443-80AA-4744-B239-53C323B80091}" type="slidenum">
              <a:rPr lang="en-GB" smtClean="0">
                <a:latin typeface="Lucida Sans Regular" charset="0"/>
                <a:ea typeface="Lucida Sans Regular" charset="0"/>
                <a:cs typeface="Lucida Sans Regular" charset="0"/>
              </a:rPr>
              <a:t>‹#›</a:t>
            </a:fld>
            <a:endParaRPr lang="en-GB" dirty="0">
              <a:latin typeface="Lucida Sans Regular" charset="0"/>
              <a:ea typeface="Lucida Sans Regular" charset="0"/>
              <a:cs typeface="Lucida Sans Regular" charset="0"/>
            </a:endParaRPr>
          </a:p>
        </p:txBody>
      </p:sp>
      <p:sp>
        <p:nvSpPr>
          <p:cNvPr id="14" name="Title 1"/>
          <p:cNvSpPr>
            <a:spLocks noGrp="1"/>
          </p:cNvSpPr>
          <p:nvPr>
            <p:ph type="ctrTitle" hasCustomPrompt="1"/>
          </p:nvPr>
        </p:nvSpPr>
        <p:spPr>
          <a:xfrm>
            <a:off x="412733" y="1355473"/>
            <a:ext cx="8309091" cy="2088231"/>
          </a:xfrm>
        </p:spPr>
        <p:txBody>
          <a:bodyPr vert="horz" lIns="0" tIns="0" rIns="0" bIns="0" anchor="t" anchorCtr="0">
            <a:noAutofit/>
          </a:bodyPr>
          <a:lstStyle>
            <a:lvl1pPr algn="l">
              <a:defRPr sz="3600" b="0" i="0" baseline="0">
                <a:solidFill>
                  <a:schemeClr val="tx1"/>
                </a:solidFill>
                <a:latin typeface="Lucida Sans Demibold Roman" charset="0"/>
                <a:ea typeface="Lucida Sans Demibold Roman" charset="0"/>
                <a:cs typeface="Lucida Sans Demibold Roman" charset="0"/>
              </a:defRPr>
            </a:lvl1pPr>
          </a:lstStyle>
          <a:p>
            <a:r>
              <a:rPr lang="en-US" dirty="0"/>
              <a:t>Thanks</a:t>
            </a:r>
            <a:endParaRPr lang="en-GB" dirty="0"/>
          </a:p>
        </p:txBody>
      </p:sp>
      <p:cxnSp>
        <p:nvCxnSpPr>
          <p:cNvPr id="18" name="Straight Connector 17"/>
          <p:cNvCxnSpPr/>
          <p:nvPr userDrawn="1"/>
        </p:nvCxnSpPr>
        <p:spPr>
          <a:xfrm>
            <a:off x="412733" y="987574"/>
            <a:ext cx="830909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9655" y="405918"/>
            <a:ext cx="1488869" cy="282912"/>
          </a:xfrm>
          <a:prstGeom prst="rect">
            <a:avLst/>
          </a:prstGeom>
        </p:spPr>
      </p:pic>
      <p:sp>
        <p:nvSpPr>
          <p:cNvPr id="9" name="Subtitle 2"/>
          <p:cNvSpPr>
            <a:spLocks noGrp="1"/>
          </p:cNvSpPr>
          <p:nvPr>
            <p:ph type="subTitle" idx="1" hasCustomPrompt="1"/>
          </p:nvPr>
        </p:nvSpPr>
        <p:spPr>
          <a:xfrm>
            <a:off x="412733" y="2643758"/>
            <a:ext cx="5167379" cy="1736051"/>
          </a:xfrm>
        </p:spPr>
        <p:txBody>
          <a:bodyPr lIns="0" tIns="0" rIns="0" bIns="0" anchor="ctr" anchorCtr="0">
            <a:normAutofit/>
          </a:bodyPr>
          <a:lstStyle>
            <a:lvl1pPr marL="0" indent="0" algn="l">
              <a:buNone/>
              <a:defRPr sz="1800" b="1" i="0" baseline="0">
                <a:solidFill>
                  <a:schemeClr val="bg1"/>
                </a:solidFill>
                <a:latin typeface="Lucida Sans Demibold Roman" charset="0"/>
                <a:ea typeface="Lucida Sans Demibold Roman" charset="0"/>
                <a:cs typeface="Lucida Sans Demibold Roman"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b="0" dirty="0"/>
              <a:t>T +44 (0)207 537 7515</a:t>
            </a:r>
          </a:p>
          <a:p>
            <a:r>
              <a:rPr lang="en-US" b="0" dirty="0" err="1"/>
              <a:t>contextis.com</a:t>
            </a:r>
            <a:endParaRPr lang="en-US" b="0" dirty="0"/>
          </a:p>
          <a:p>
            <a:r>
              <a:rPr lang="en-US" b="0" dirty="0" err="1"/>
              <a:t>name@contextis.com</a:t>
            </a:r>
            <a:endParaRPr lang="en-US" b="0" dirty="0"/>
          </a:p>
          <a:p>
            <a:endParaRPr lang="en-US" b="0" dirty="0"/>
          </a:p>
        </p:txBody>
      </p:sp>
    </p:spTree>
    <p:extLst>
      <p:ext uri="{BB962C8B-B14F-4D97-AF65-F5344CB8AC3E}">
        <p14:creationId xmlns:p14="http://schemas.microsoft.com/office/powerpoint/2010/main" val="364346773"/>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ny Questions - Black">
    <p:bg>
      <p:bgPr>
        <a:solidFill>
          <a:schemeClr val="bg1"/>
        </a:solidFill>
        <a:effectLst/>
      </p:bgPr>
    </p:bg>
    <p:spTree>
      <p:nvGrpSpPr>
        <p:cNvPr id="1" name=""/>
        <p:cNvGrpSpPr/>
        <p:nvPr/>
      </p:nvGrpSpPr>
      <p:grpSpPr>
        <a:xfrm>
          <a:off x="0" y="0"/>
          <a:ext cx="0" cy="0"/>
          <a:chOff x="0" y="0"/>
          <a:chExt cx="0" cy="0"/>
        </a:xfrm>
      </p:grpSpPr>
      <p:sp>
        <p:nvSpPr>
          <p:cNvPr id="12" name="Date Placeholder 3"/>
          <p:cNvSpPr>
            <a:spLocks noGrp="1"/>
          </p:cNvSpPr>
          <p:nvPr>
            <p:ph type="dt" sz="half" idx="10"/>
          </p:nvPr>
        </p:nvSpPr>
        <p:spPr>
          <a:xfrm>
            <a:off x="457200" y="4587974"/>
            <a:ext cx="802432" cy="288032"/>
          </a:xfrm>
        </p:spPr>
        <p:txBody>
          <a:bodyPr lIns="0" tIns="0" rIns="0" bIns="0"/>
          <a:lstStyle>
            <a:lvl1pPr>
              <a:defRPr b="0" i="0">
                <a:solidFill>
                  <a:srgbClr val="AAAAAA"/>
                </a:solidFill>
                <a:latin typeface="Lucida Sans Regular" charset="0"/>
                <a:ea typeface="Lucida Sans Regular" charset="0"/>
                <a:cs typeface="Lucida Sans Regular" charset="0"/>
              </a:defRPr>
            </a:lvl1pPr>
          </a:lstStyle>
          <a:p>
            <a:fld id="{F62A90B2-2935-4645-ACBA-2D07E5B25385}" type="datetime1">
              <a:rPr lang="en-GB" smtClean="0"/>
              <a:pPr/>
              <a:t>09/10/2019</a:t>
            </a:fld>
            <a:endParaRPr lang="en-GB" dirty="0"/>
          </a:p>
        </p:txBody>
      </p:sp>
      <p:sp>
        <p:nvSpPr>
          <p:cNvPr id="15" name="Date Placeholder 3"/>
          <p:cNvSpPr txBox="1">
            <a:spLocks/>
          </p:cNvSpPr>
          <p:nvPr userDrawn="1"/>
        </p:nvSpPr>
        <p:spPr>
          <a:xfrm>
            <a:off x="6588224" y="4648950"/>
            <a:ext cx="2133600" cy="153888"/>
          </a:xfrm>
          <a:prstGeom prst="rect">
            <a:avLst/>
          </a:prstGeom>
        </p:spPr>
        <p:txBody>
          <a:bodyPr vert="horz" lIns="0" tIns="0" rIns="0" bIns="0" rtlCol="0" anchor="t" anchorCtr="0">
            <a:spAutoFit/>
          </a:bodyPr>
          <a:lstStyle>
            <a:defPPr>
              <a:defRPr lang="en-US"/>
            </a:defPPr>
            <a:lvl1pPr marL="0" algn="l" defTabSz="914400" rtl="0" eaLnBrk="1" latinLnBrk="0" hangingPunct="1">
              <a:defRPr sz="1000" b="0" i="0" kern="1200">
                <a:solidFill>
                  <a:srgbClr val="AAAAAA"/>
                </a:solidFill>
                <a:latin typeface="DIN-Light" charset="0"/>
                <a:ea typeface="DIN-Light" charset="0"/>
                <a:cs typeface="DIN-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0B0443-80AA-4744-B239-53C323B80091}" type="slidenum">
              <a:rPr lang="en-GB" smtClean="0">
                <a:latin typeface="Lucida Sans Regular" charset="0"/>
                <a:ea typeface="Lucida Sans Regular" charset="0"/>
                <a:cs typeface="Lucida Sans Regular" charset="0"/>
              </a:rPr>
              <a:t>‹#›</a:t>
            </a:fld>
            <a:endParaRPr lang="en-GB" dirty="0">
              <a:latin typeface="Lucida Sans Regular" charset="0"/>
              <a:ea typeface="Lucida Sans Regular" charset="0"/>
              <a:cs typeface="Lucida Sans Regular" charset="0"/>
            </a:endParaRPr>
          </a:p>
        </p:txBody>
      </p:sp>
      <p:sp>
        <p:nvSpPr>
          <p:cNvPr id="14" name="Title 1"/>
          <p:cNvSpPr>
            <a:spLocks noGrp="1"/>
          </p:cNvSpPr>
          <p:nvPr>
            <p:ph type="ctrTitle" hasCustomPrompt="1"/>
          </p:nvPr>
        </p:nvSpPr>
        <p:spPr>
          <a:xfrm>
            <a:off x="412733" y="1355473"/>
            <a:ext cx="8309091" cy="2088231"/>
          </a:xfrm>
        </p:spPr>
        <p:txBody>
          <a:bodyPr vert="horz" lIns="0" tIns="0" rIns="0" bIns="0" anchor="t" anchorCtr="0">
            <a:noAutofit/>
          </a:bodyPr>
          <a:lstStyle>
            <a:lvl1pPr algn="l">
              <a:defRPr sz="3600" b="0" i="0" baseline="0">
                <a:solidFill>
                  <a:schemeClr val="tx1"/>
                </a:solidFill>
                <a:latin typeface="Lucida Sans Demibold Roman" charset="0"/>
                <a:ea typeface="Lucida Sans Demibold Roman" charset="0"/>
                <a:cs typeface="Lucida Sans Demibold Roman" charset="0"/>
              </a:defRPr>
            </a:lvl1pPr>
          </a:lstStyle>
          <a:p>
            <a:r>
              <a:rPr lang="en-US" dirty="0"/>
              <a:t>Any Questions?</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9655" y="405918"/>
            <a:ext cx="1488869" cy="282912"/>
          </a:xfrm>
          <a:prstGeom prst="rect">
            <a:avLst/>
          </a:prstGeom>
        </p:spPr>
      </p:pic>
      <p:cxnSp>
        <p:nvCxnSpPr>
          <p:cNvPr id="9" name="Straight Connector 8"/>
          <p:cNvCxnSpPr/>
          <p:nvPr userDrawn="1"/>
        </p:nvCxnSpPr>
        <p:spPr>
          <a:xfrm>
            <a:off x="412733" y="987574"/>
            <a:ext cx="8309091" cy="0"/>
          </a:xfrm>
          <a:prstGeom prst="line">
            <a:avLst/>
          </a:prstGeom>
          <a:ln w="25400">
            <a:solidFill>
              <a:srgbClr val="E40521"/>
            </a:solidFill>
          </a:ln>
        </p:spPr>
        <p:style>
          <a:lnRef idx="1">
            <a:schemeClr val="accent1"/>
          </a:lnRef>
          <a:fillRef idx="0">
            <a:schemeClr val="accent1"/>
          </a:fillRef>
          <a:effectRef idx="0">
            <a:schemeClr val="accent1"/>
          </a:effectRef>
          <a:fontRef idx="minor">
            <a:schemeClr val="tx1"/>
          </a:fontRef>
        </p:style>
      </p:cxnSp>
      <p:sp>
        <p:nvSpPr>
          <p:cNvPr id="10" name="Subtitle 2"/>
          <p:cNvSpPr>
            <a:spLocks noGrp="1"/>
          </p:cNvSpPr>
          <p:nvPr>
            <p:ph type="subTitle" idx="1" hasCustomPrompt="1"/>
          </p:nvPr>
        </p:nvSpPr>
        <p:spPr>
          <a:xfrm>
            <a:off x="412733" y="2643758"/>
            <a:ext cx="5167379" cy="1736051"/>
          </a:xfrm>
        </p:spPr>
        <p:txBody>
          <a:bodyPr lIns="0" tIns="0" rIns="0" bIns="0" anchor="ctr" anchorCtr="0">
            <a:normAutofit/>
          </a:bodyPr>
          <a:lstStyle>
            <a:lvl1pPr marL="0" indent="0" algn="l">
              <a:buNone/>
              <a:defRPr sz="1800" b="1" i="0" baseline="0">
                <a:solidFill>
                  <a:schemeClr val="tx1"/>
                </a:solidFill>
                <a:latin typeface="Lucida Sans Demibold Roman" charset="0"/>
                <a:ea typeface="Lucida Sans Demibold Roman" charset="0"/>
                <a:cs typeface="Lucida Sans Demibold Roman"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b="0" dirty="0"/>
              <a:t>T +44 (0)207 537 7515</a:t>
            </a:r>
          </a:p>
          <a:p>
            <a:r>
              <a:rPr lang="en-US" b="0" dirty="0" err="1"/>
              <a:t>contextis.com</a:t>
            </a:r>
            <a:endParaRPr lang="en-US" b="0" dirty="0"/>
          </a:p>
          <a:p>
            <a:r>
              <a:rPr lang="en-US" b="0" dirty="0" err="1"/>
              <a:t>name@contextis.com</a:t>
            </a:r>
            <a:endParaRPr lang="en-US" b="0" dirty="0"/>
          </a:p>
          <a:p>
            <a:endParaRPr lang="en-US" b="0" dirty="0"/>
          </a:p>
        </p:txBody>
      </p:sp>
    </p:spTree>
    <p:extLst>
      <p:ext uri="{BB962C8B-B14F-4D97-AF65-F5344CB8AC3E}">
        <p14:creationId xmlns:p14="http://schemas.microsoft.com/office/powerpoint/2010/main" val="151718454"/>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s - Black">
    <p:bg>
      <p:bgPr>
        <a:solidFill>
          <a:schemeClr val="bg1"/>
        </a:solidFill>
        <a:effectLst/>
      </p:bgPr>
    </p:bg>
    <p:spTree>
      <p:nvGrpSpPr>
        <p:cNvPr id="1" name=""/>
        <p:cNvGrpSpPr/>
        <p:nvPr/>
      </p:nvGrpSpPr>
      <p:grpSpPr>
        <a:xfrm>
          <a:off x="0" y="0"/>
          <a:ext cx="0" cy="0"/>
          <a:chOff x="0" y="0"/>
          <a:chExt cx="0" cy="0"/>
        </a:xfrm>
      </p:grpSpPr>
      <p:sp>
        <p:nvSpPr>
          <p:cNvPr id="12" name="Date Placeholder 3"/>
          <p:cNvSpPr>
            <a:spLocks noGrp="1"/>
          </p:cNvSpPr>
          <p:nvPr>
            <p:ph type="dt" sz="half" idx="10"/>
          </p:nvPr>
        </p:nvSpPr>
        <p:spPr>
          <a:xfrm>
            <a:off x="457200" y="4587974"/>
            <a:ext cx="802432" cy="288032"/>
          </a:xfrm>
        </p:spPr>
        <p:txBody>
          <a:bodyPr lIns="0" tIns="0" rIns="0" bIns="0"/>
          <a:lstStyle>
            <a:lvl1pPr>
              <a:defRPr b="0" i="0">
                <a:solidFill>
                  <a:srgbClr val="AAAAAA"/>
                </a:solidFill>
                <a:latin typeface="Lucida Sans Regular" charset="0"/>
                <a:ea typeface="Lucida Sans Regular" charset="0"/>
                <a:cs typeface="Lucida Sans Regular" charset="0"/>
              </a:defRPr>
            </a:lvl1pPr>
          </a:lstStyle>
          <a:p>
            <a:fld id="{F62A90B2-2935-4645-ACBA-2D07E5B25385}" type="datetime1">
              <a:rPr lang="en-GB" smtClean="0"/>
              <a:pPr/>
              <a:t>09/10/2019</a:t>
            </a:fld>
            <a:endParaRPr lang="en-GB" dirty="0"/>
          </a:p>
        </p:txBody>
      </p:sp>
      <p:sp>
        <p:nvSpPr>
          <p:cNvPr id="15" name="Date Placeholder 3"/>
          <p:cNvSpPr txBox="1">
            <a:spLocks/>
          </p:cNvSpPr>
          <p:nvPr userDrawn="1"/>
        </p:nvSpPr>
        <p:spPr>
          <a:xfrm>
            <a:off x="6588224" y="4648950"/>
            <a:ext cx="2133600" cy="153888"/>
          </a:xfrm>
          <a:prstGeom prst="rect">
            <a:avLst/>
          </a:prstGeom>
        </p:spPr>
        <p:txBody>
          <a:bodyPr vert="horz" lIns="0" tIns="0" rIns="0" bIns="0" rtlCol="0" anchor="t" anchorCtr="0">
            <a:spAutoFit/>
          </a:bodyPr>
          <a:lstStyle>
            <a:defPPr>
              <a:defRPr lang="en-US"/>
            </a:defPPr>
            <a:lvl1pPr marL="0" algn="l" defTabSz="914400" rtl="0" eaLnBrk="1" latinLnBrk="0" hangingPunct="1">
              <a:defRPr sz="1000" b="0" i="0" kern="1200">
                <a:solidFill>
                  <a:srgbClr val="AAAAAA"/>
                </a:solidFill>
                <a:latin typeface="DIN-Light" charset="0"/>
                <a:ea typeface="DIN-Light" charset="0"/>
                <a:cs typeface="DIN-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0B0443-80AA-4744-B239-53C323B80091}" type="slidenum">
              <a:rPr lang="en-GB" smtClean="0">
                <a:latin typeface="Lucida Sans Regular" charset="0"/>
                <a:ea typeface="Lucida Sans Regular" charset="0"/>
                <a:cs typeface="Lucida Sans Regular" charset="0"/>
              </a:rPr>
              <a:t>‹#›</a:t>
            </a:fld>
            <a:endParaRPr lang="en-GB" dirty="0">
              <a:latin typeface="Lucida Sans Regular" charset="0"/>
              <a:ea typeface="Lucida Sans Regular" charset="0"/>
              <a:cs typeface="Lucida Sans Regular" charset="0"/>
            </a:endParaRPr>
          </a:p>
        </p:txBody>
      </p:sp>
      <p:sp>
        <p:nvSpPr>
          <p:cNvPr id="14" name="Title 1"/>
          <p:cNvSpPr>
            <a:spLocks noGrp="1"/>
          </p:cNvSpPr>
          <p:nvPr>
            <p:ph type="ctrTitle" hasCustomPrompt="1"/>
          </p:nvPr>
        </p:nvSpPr>
        <p:spPr>
          <a:xfrm>
            <a:off x="412733" y="1355473"/>
            <a:ext cx="8309091" cy="2088231"/>
          </a:xfrm>
        </p:spPr>
        <p:txBody>
          <a:bodyPr vert="horz" lIns="0" tIns="0" rIns="0" bIns="0" anchor="t" anchorCtr="0">
            <a:noAutofit/>
          </a:bodyPr>
          <a:lstStyle>
            <a:lvl1pPr algn="l">
              <a:defRPr sz="3600" b="0" i="0" baseline="0">
                <a:solidFill>
                  <a:schemeClr val="tx1"/>
                </a:solidFill>
                <a:latin typeface="Lucida Sans Demibold Roman" charset="0"/>
                <a:ea typeface="Lucida Sans Demibold Roman" charset="0"/>
                <a:cs typeface="Lucida Sans Demibold Roman" charset="0"/>
              </a:defRPr>
            </a:lvl1pPr>
          </a:lstStyle>
          <a:p>
            <a:r>
              <a:rPr lang="en-US" dirty="0"/>
              <a:t>Thanks</a:t>
            </a:r>
            <a:endParaRPr lang="en-GB" dirty="0"/>
          </a:p>
        </p:txBody>
      </p:sp>
      <p:cxnSp>
        <p:nvCxnSpPr>
          <p:cNvPr id="18" name="Straight Connector 17"/>
          <p:cNvCxnSpPr/>
          <p:nvPr userDrawn="1"/>
        </p:nvCxnSpPr>
        <p:spPr>
          <a:xfrm>
            <a:off x="412733" y="987574"/>
            <a:ext cx="8309091" cy="0"/>
          </a:xfrm>
          <a:prstGeom prst="line">
            <a:avLst/>
          </a:prstGeom>
          <a:ln w="25400">
            <a:solidFill>
              <a:srgbClr val="E4052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9655" y="405918"/>
            <a:ext cx="1488869" cy="282912"/>
          </a:xfrm>
          <a:prstGeom prst="rect">
            <a:avLst/>
          </a:prstGeom>
        </p:spPr>
      </p:pic>
      <p:sp>
        <p:nvSpPr>
          <p:cNvPr id="9" name="Subtitle 2"/>
          <p:cNvSpPr>
            <a:spLocks noGrp="1"/>
          </p:cNvSpPr>
          <p:nvPr>
            <p:ph type="subTitle" idx="1" hasCustomPrompt="1"/>
          </p:nvPr>
        </p:nvSpPr>
        <p:spPr>
          <a:xfrm>
            <a:off x="412733" y="2643758"/>
            <a:ext cx="5167379" cy="1736051"/>
          </a:xfrm>
        </p:spPr>
        <p:txBody>
          <a:bodyPr lIns="0" tIns="0" rIns="0" bIns="0" anchor="ctr" anchorCtr="0">
            <a:normAutofit/>
          </a:bodyPr>
          <a:lstStyle>
            <a:lvl1pPr marL="0" indent="0" algn="l">
              <a:buNone/>
              <a:defRPr sz="1800" b="1" i="0" baseline="0">
                <a:solidFill>
                  <a:schemeClr val="tx1"/>
                </a:solidFill>
                <a:latin typeface="Lucida Sans Demibold Roman" charset="0"/>
                <a:ea typeface="Lucida Sans Demibold Roman" charset="0"/>
                <a:cs typeface="Lucida Sans Demibold Roman"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b="0" dirty="0"/>
              <a:t>T +44 (0)207 537 7515</a:t>
            </a:r>
          </a:p>
          <a:p>
            <a:r>
              <a:rPr lang="en-US" b="0" dirty="0" err="1"/>
              <a:t>contextis.com</a:t>
            </a:r>
            <a:endParaRPr lang="en-US" b="0" dirty="0"/>
          </a:p>
          <a:p>
            <a:r>
              <a:rPr lang="en-US" b="0" dirty="0" err="1"/>
              <a:t>name@contextis.com</a:t>
            </a:r>
            <a:endParaRPr lang="en-US" b="0" dirty="0"/>
          </a:p>
          <a:p>
            <a:endParaRPr lang="en-US" b="0" dirty="0"/>
          </a:p>
        </p:txBody>
      </p:sp>
    </p:spTree>
    <p:extLst>
      <p:ext uri="{BB962C8B-B14F-4D97-AF65-F5344CB8AC3E}">
        <p14:creationId xmlns:p14="http://schemas.microsoft.com/office/powerpoint/2010/main" val="512810085"/>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 Dark Grey Pattern">
    <p:bg>
      <p:bgPr>
        <a:solidFill>
          <a:srgbClr val="333333"/>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Date Placeholder 3"/>
          <p:cNvSpPr txBox="1">
            <a:spLocks/>
          </p:cNvSpPr>
          <p:nvPr userDrawn="1"/>
        </p:nvSpPr>
        <p:spPr>
          <a:xfrm>
            <a:off x="6588224" y="4648950"/>
            <a:ext cx="2133600" cy="153888"/>
          </a:xfrm>
          <a:prstGeom prst="rect">
            <a:avLst/>
          </a:prstGeom>
        </p:spPr>
        <p:txBody>
          <a:bodyPr vert="horz" lIns="0" tIns="0" rIns="0" bIns="0" rtlCol="0" anchor="t" anchorCtr="0">
            <a:spAutoFit/>
          </a:bodyPr>
          <a:lstStyle>
            <a:defPPr>
              <a:defRPr lang="en-US"/>
            </a:defPPr>
            <a:lvl1pPr marL="0" algn="l" defTabSz="914400" rtl="0" eaLnBrk="1" latinLnBrk="0" hangingPunct="1">
              <a:defRPr sz="1000" b="0" i="0" kern="1200">
                <a:solidFill>
                  <a:srgbClr val="AAAAAA"/>
                </a:solidFill>
                <a:latin typeface="DIN-Light" charset="0"/>
                <a:ea typeface="DIN-Light" charset="0"/>
                <a:cs typeface="DIN-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0B0443-80AA-4744-B239-53C323B80091}" type="slidenum">
              <a:rPr lang="en-GB" smtClean="0">
                <a:latin typeface="Lucida Sans Regular" charset="0"/>
                <a:ea typeface="Lucida Sans Regular" charset="0"/>
                <a:cs typeface="Lucida Sans Regular" charset="0"/>
              </a:rPr>
              <a:t>‹#›</a:t>
            </a:fld>
            <a:endParaRPr lang="en-GB" dirty="0">
              <a:latin typeface="Lucida Sans Regular" charset="0"/>
              <a:ea typeface="Lucida Sans Regular" charset="0"/>
              <a:cs typeface="Lucida Sans Regular" charset="0"/>
            </a:endParaRPr>
          </a:p>
        </p:txBody>
      </p:sp>
      <p:sp>
        <p:nvSpPr>
          <p:cNvPr id="20" name="Date Placeholder 3"/>
          <p:cNvSpPr>
            <a:spLocks noGrp="1"/>
          </p:cNvSpPr>
          <p:nvPr>
            <p:ph type="dt" sz="half" idx="10"/>
          </p:nvPr>
        </p:nvSpPr>
        <p:spPr>
          <a:xfrm>
            <a:off x="457200" y="4587974"/>
            <a:ext cx="802432" cy="288032"/>
          </a:xfrm>
        </p:spPr>
        <p:txBody>
          <a:bodyPr lIns="0" tIns="0" rIns="0" bIns="0"/>
          <a:lstStyle>
            <a:lvl1pPr>
              <a:defRPr b="0" i="0">
                <a:solidFill>
                  <a:srgbClr val="AAAAAA"/>
                </a:solidFill>
                <a:latin typeface="Lucida Sans Regular" charset="0"/>
                <a:ea typeface="Lucida Sans Regular" charset="0"/>
                <a:cs typeface="Lucida Sans Regular" charset="0"/>
              </a:defRPr>
            </a:lvl1pPr>
          </a:lstStyle>
          <a:p>
            <a:fld id="{98E69862-751F-3946-AC11-5A2032C76450}" type="datetime1">
              <a:rPr lang="en-GB" smtClean="0"/>
              <a:pPr/>
              <a:t>09/10/2019</a:t>
            </a:fld>
            <a:endParaRPr lang="en-GB" dirty="0"/>
          </a:p>
        </p:txBody>
      </p:sp>
      <p:cxnSp>
        <p:nvCxnSpPr>
          <p:cNvPr id="21" name="Straight Connector 20"/>
          <p:cNvCxnSpPr/>
          <p:nvPr userDrawn="1"/>
        </p:nvCxnSpPr>
        <p:spPr>
          <a:xfrm>
            <a:off x="412733" y="987574"/>
            <a:ext cx="8309091" cy="0"/>
          </a:xfrm>
          <a:prstGeom prst="line">
            <a:avLst/>
          </a:prstGeom>
          <a:ln w="25400">
            <a:solidFill>
              <a:srgbClr val="E40521"/>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ctrTitle" hasCustomPrompt="1"/>
          </p:nvPr>
        </p:nvSpPr>
        <p:spPr>
          <a:xfrm>
            <a:off x="412733" y="1355473"/>
            <a:ext cx="8309091" cy="2088231"/>
          </a:xfrm>
        </p:spPr>
        <p:txBody>
          <a:bodyPr vert="horz" lIns="0" tIns="0" rIns="0" bIns="0" anchor="t" anchorCtr="0">
            <a:noAutofit/>
          </a:bodyPr>
          <a:lstStyle>
            <a:lvl1pPr algn="l">
              <a:defRPr sz="3600" b="0" i="0" baseline="0">
                <a:solidFill>
                  <a:schemeClr val="tx1"/>
                </a:solidFill>
                <a:latin typeface="Lucida Sans Demibold Roman" charset="0"/>
                <a:ea typeface="Lucida Sans Demibold Roman" charset="0"/>
                <a:cs typeface="Lucida Sans Demibold Roman" charset="0"/>
              </a:defRPr>
            </a:lvl1pPr>
          </a:lstStyle>
          <a:p>
            <a:r>
              <a:rPr lang="en-US" dirty="0"/>
              <a:t>Master title style in 36pt and left aligned. Lucida Sans Demi Bold. Click to edit.</a:t>
            </a:r>
            <a:endParaRPr lang="en-GB" dirty="0"/>
          </a:p>
        </p:txBody>
      </p:sp>
      <p:sp>
        <p:nvSpPr>
          <p:cNvPr id="10" name="Subtitle 2"/>
          <p:cNvSpPr>
            <a:spLocks noGrp="1"/>
          </p:cNvSpPr>
          <p:nvPr>
            <p:ph type="subTitle" idx="1" hasCustomPrompt="1"/>
          </p:nvPr>
        </p:nvSpPr>
        <p:spPr>
          <a:xfrm>
            <a:off x="412733" y="3443704"/>
            <a:ext cx="5167379" cy="936105"/>
          </a:xfrm>
        </p:spPr>
        <p:txBody>
          <a:bodyPr lIns="0" tIns="0" rIns="0" bIns="0" anchor="ctr" anchorCtr="0">
            <a:normAutofit/>
          </a:bodyPr>
          <a:lstStyle>
            <a:lvl1pPr marL="0" indent="0" algn="l">
              <a:buNone/>
              <a:defRPr sz="2000" b="0" i="0" baseline="0">
                <a:solidFill>
                  <a:schemeClr val="tx1"/>
                </a:solidFill>
                <a:latin typeface="Lucida Sans Regular" charset="0"/>
                <a:ea typeface="Lucida Sans Regular" charset="0"/>
                <a:cs typeface="Lucida Sans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Speaker name. Lucida Sans 20pt.</a:t>
            </a:r>
            <a:br>
              <a:rPr lang="en-US" dirty="0"/>
            </a:br>
            <a:r>
              <a:rPr lang="en-US" dirty="0"/>
              <a:t>Speaker job position. Lucida Sans 20pt.</a:t>
            </a:r>
            <a:endParaRPr lang="en-GB"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7389" y="411510"/>
            <a:ext cx="1487512" cy="282656"/>
          </a:xfrm>
          <a:prstGeom prst="rect">
            <a:avLst/>
          </a:prstGeom>
        </p:spPr>
      </p:pic>
    </p:spTree>
    <p:extLst>
      <p:ext uri="{BB962C8B-B14F-4D97-AF65-F5344CB8AC3E}">
        <p14:creationId xmlns:p14="http://schemas.microsoft.com/office/powerpoint/2010/main" val="165037019"/>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tement Page - White">
    <p:bg>
      <p:bgPr>
        <a:solidFill>
          <a:schemeClr val="tx1"/>
        </a:solidFill>
        <a:effectLst/>
      </p:bgPr>
    </p:bg>
    <p:spTree>
      <p:nvGrpSpPr>
        <p:cNvPr id="1" name=""/>
        <p:cNvGrpSpPr/>
        <p:nvPr/>
      </p:nvGrpSpPr>
      <p:grpSpPr>
        <a:xfrm>
          <a:off x="0" y="0"/>
          <a:ext cx="0" cy="0"/>
          <a:chOff x="0" y="0"/>
          <a:chExt cx="0" cy="0"/>
        </a:xfrm>
      </p:grpSpPr>
      <p:sp>
        <p:nvSpPr>
          <p:cNvPr id="12" name="Date Placeholder 3"/>
          <p:cNvSpPr>
            <a:spLocks noGrp="1"/>
          </p:cNvSpPr>
          <p:nvPr>
            <p:ph type="dt" sz="half" idx="10"/>
          </p:nvPr>
        </p:nvSpPr>
        <p:spPr>
          <a:xfrm>
            <a:off x="457200" y="4587974"/>
            <a:ext cx="802432" cy="288032"/>
          </a:xfrm>
        </p:spPr>
        <p:txBody>
          <a:bodyPr lIns="0" tIns="0" rIns="0" bIns="0"/>
          <a:lstStyle>
            <a:lvl1pPr>
              <a:defRPr b="0" i="0">
                <a:solidFill>
                  <a:srgbClr val="AAAAAA"/>
                </a:solidFill>
                <a:latin typeface="Lucida Sans Regular" charset="0"/>
                <a:ea typeface="Lucida Sans Regular" charset="0"/>
                <a:cs typeface="Lucida Sans Regular" charset="0"/>
              </a:defRPr>
            </a:lvl1pPr>
          </a:lstStyle>
          <a:p>
            <a:fld id="{F62A90B2-2935-4645-ACBA-2D07E5B25385}" type="datetime1">
              <a:rPr lang="en-GB" smtClean="0"/>
              <a:pPr/>
              <a:t>09/10/2019</a:t>
            </a:fld>
            <a:endParaRPr lang="en-GB" dirty="0"/>
          </a:p>
        </p:txBody>
      </p:sp>
      <p:cxnSp>
        <p:nvCxnSpPr>
          <p:cNvPr id="13" name="Straight Connector 12"/>
          <p:cNvCxnSpPr/>
          <p:nvPr userDrawn="1"/>
        </p:nvCxnSpPr>
        <p:spPr>
          <a:xfrm>
            <a:off x="412733" y="987574"/>
            <a:ext cx="8309091" cy="0"/>
          </a:xfrm>
          <a:prstGeom prst="line">
            <a:avLst/>
          </a:prstGeom>
          <a:ln w="25400">
            <a:solidFill>
              <a:srgbClr val="E40521"/>
            </a:solidFill>
          </a:ln>
        </p:spPr>
        <p:style>
          <a:lnRef idx="1">
            <a:schemeClr val="accent1"/>
          </a:lnRef>
          <a:fillRef idx="0">
            <a:schemeClr val="accent1"/>
          </a:fillRef>
          <a:effectRef idx="0">
            <a:schemeClr val="accent1"/>
          </a:effectRef>
          <a:fontRef idx="minor">
            <a:schemeClr val="tx1"/>
          </a:fontRef>
        </p:style>
      </p:cxnSp>
      <p:sp>
        <p:nvSpPr>
          <p:cNvPr id="15" name="Date Placeholder 3"/>
          <p:cNvSpPr txBox="1">
            <a:spLocks/>
          </p:cNvSpPr>
          <p:nvPr userDrawn="1"/>
        </p:nvSpPr>
        <p:spPr>
          <a:xfrm>
            <a:off x="6588224" y="4648950"/>
            <a:ext cx="2133600" cy="153888"/>
          </a:xfrm>
          <a:prstGeom prst="rect">
            <a:avLst/>
          </a:prstGeom>
        </p:spPr>
        <p:txBody>
          <a:bodyPr vert="horz" lIns="0" tIns="0" rIns="0" bIns="0" rtlCol="0" anchor="t" anchorCtr="0">
            <a:spAutoFit/>
          </a:bodyPr>
          <a:lstStyle>
            <a:defPPr>
              <a:defRPr lang="en-US"/>
            </a:defPPr>
            <a:lvl1pPr marL="0" algn="l" defTabSz="914400" rtl="0" eaLnBrk="1" latinLnBrk="0" hangingPunct="1">
              <a:defRPr sz="1000" b="0" i="0" kern="1200">
                <a:solidFill>
                  <a:srgbClr val="AAAAAA"/>
                </a:solidFill>
                <a:latin typeface="DIN-Light" charset="0"/>
                <a:ea typeface="DIN-Light" charset="0"/>
                <a:cs typeface="DIN-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0B0443-80AA-4744-B239-53C323B80091}" type="slidenum">
              <a:rPr lang="en-GB" smtClean="0">
                <a:latin typeface="Lucida Sans Regular" charset="0"/>
                <a:ea typeface="Lucida Sans Regular" charset="0"/>
                <a:cs typeface="Lucida Sans Regular" charset="0"/>
              </a:rPr>
              <a:t>‹#›</a:t>
            </a:fld>
            <a:endParaRPr lang="en-GB" dirty="0">
              <a:latin typeface="Lucida Sans Regular" charset="0"/>
              <a:ea typeface="Lucida Sans Regular" charset="0"/>
              <a:cs typeface="Lucida Sans Regular" charset="0"/>
            </a:endParaRPr>
          </a:p>
        </p:txBody>
      </p:sp>
      <p:sp>
        <p:nvSpPr>
          <p:cNvPr id="21" name="Text Placeholder 17"/>
          <p:cNvSpPr>
            <a:spLocks noGrp="1"/>
          </p:cNvSpPr>
          <p:nvPr>
            <p:ph type="body" sz="quarter" idx="11" hasCustomPrompt="1"/>
          </p:nvPr>
        </p:nvSpPr>
        <p:spPr>
          <a:xfrm>
            <a:off x="412733" y="280762"/>
            <a:ext cx="6607539" cy="538711"/>
          </a:xfrm>
        </p:spPr>
        <p:txBody>
          <a:bodyPr>
            <a:normAutofit/>
          </a:bodyPr>
          <a:lstStyle>
            <a:lvl1pPr marL="0" indent="0">
              <a:buNone/>
              <a:defRPr sz="2800" b="0" i="0" baseline="0">
                <a:solidFill>
                  <a:schemeClr val="bg1"/>
                </a:solidFill>
                <a:latin typeface="Lucida Sans Demibold Roman" charset="0"/>
                <a:ea typeface="Lucida Sans Demibold Roman" charset="0"/>
                <a:cs typeface="Lucida Sans Demibold Roman" charset="0"/>
              </a:defRPr>
            </a:lvl1pPr>
          </a:lstStyle>
          <a:p>
            <a:pPr lvl="0"/>
            <a:r>
              <a:rPr lang="en-GB" dirty="0"/>
              <a:t>Title of slide. Lucida Sans 28pt.</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9655" y="411509"/>
            <a:ext cx="1487515" cy="282657"/>
          </a:xfrm>
          <a:prstGeom prst="rect">
            <a:avLst/>
          </a:prstGeom>
        </p:spPr>
      </p:pic>
      <p:sp>
        <p:nvSpPr>
          <p:cNvPr id="3" name="Text Placeholder 2"/>
          <p:cNvSpPr>
            <a:spLocks noGrp="1"/>
          </p:cNvSpPr>
          <p:nvPr>
            <p:ph type="body" sz="quarter" idx="12" hasCustomPrompt="1"/>
          </p:nvPr>
        </p:nvSpPr>
        <p:spPr>
          <a:xfrm>
            <a:off x="457200" y="1355474"/>
            <a:ext cx="8264624" cy="2978900"/>
          </a:xfrm>
        </p:spPr>
        <p:txBody>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Statement page 30-40 words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35334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Heavy Page - White">
    <p:bg>
      <p:bgPr>
        <a:solidFill>
          <a:schemeClr val="tx1"/>
        </a:solidFill>
        <a:effectLst/>
      </p:bgPr>
    </p:bg>
    <p:spTree>
      <p:nvGrpSpPr>
        <p:cNvPr id="1" name=""/>
        <p:cNvGrpSpPr/>
        <p:nvPr/>
      </p:nvGrpSpPr>
      <p:grpSpPr>
        <a:xfrm>
          <a:off x="0" y="0"/>
          <a:ext cx="0" cy="0"/>
          <a:chOff x="0" y="0"/>
          <a:chExt cx="0" cy="0"/>
        </a:xfrm>
      </p:grpSpPr>
      <p:sp>
        <p:nvSpPr>
          <p:cNvPr id="12" name="Date Placeholder 3"/>
          <p:cNvSpPr>
            <a:spLocks noGrp="1"/>
          </p:cNvSpPr>
          <p:nvPr>
            <p:ph type="dt" sz="half" idx="10"/>
          </p:nvPr>
        </p:nvSpPr>
        <p:spPr>
          <a:xfrm>
            <a:off x="457200" y="4587974"/>
            <a:ext cx="802432" cy="288032"/>
          </a:xfrm>
        </p:spPr>
        <p:txBody>
          <a:bodyPr lIns="0" tIns="0" rIns="0" bIns="0"/>
          <a:lstStyle>
            <a:lvl1pPr>
              <a:defRPr b="0" i="0">
                <a:solidFill>
                  <a:srgbClr val="AAAAAA"/>
                </a:solidFill>
                <a:latin typeface="Lucida Sans Regular" charset="0"/>
                <a:ea typeface="Lucida Sans Regular" charset="0"/>
                <a:cs typeface="Lucida Sans Regular" charset="0"/>
              </a:defRPr>
            </a:lvl1pPr>
          </a:lstStyle>
          <a:p>
            <a:fld id="{F62A90B2-2935-4645-ACBA-2D07E5B25385}" type="datetime1">
              <a:rPr lang="en-GB" smtClean="0"/>
              <a:pPr/>
              <a:t>09/10/2019</a:t>
            </a:fld>
            <a:endParaRPr lang="en-GB" dirty="0"/>
          </a:p>
        </p:txBody>
      </p:sp>
      <p:cxnSp>
        <p:nvCxnSpPr>
          <p:cNvPr id="13" name="Straight Connector 12"/>
          <p:cNvCxnSpPr/>
          <p:nvPr userDrawn="1"/>
        </p:nvCxnSpPr>
        <p:spPr>
          <a:xfrm>
            <a:off x="412733" y="987574"/>
            <a:ext cx="8309091" cy="0"/>
          </a:xfrm>
          <a:prstGeom prst="line">
            <a:avLst/>
          </a:prstGeom>
          <a:ln w="25400">
            <a:solidFill>
              <a:srgbClr val="E40521"/>
            </a:solidFill>
          </a:ln>
        </p:spPr>
        <p:style>
          <a:lnRef idx="1">
            <a:schemeClr val="accent1"/>
          </a:lnRef>
          <a:fillRef idx="0">
            <a:schemeClr val="accent1"/>
          </a:fillRef>
          <a:effectRef idx="0">
            <a:schemeClr val="accent1"/>
          </a:effectRef>
          <a:fontRef idx="minor">
            <a:schemeClr val="tx1"/>
          </a:fontRef>
        </p:style>
      </p:cxnSp>
      <p:sp>
        <p:nvSpPr>
          <p:cNvPr id="15" name="Date Placeholder 3"/>
          <p:cNvSpPr txBox="1">
            <a:spLocks/>
          </p:cNvSpPr>
          <p:nvPr userDrawn="1"/>
        </p:nvSpPr>
        <p:spPr>
          <a:xfrm>
            <a:off x="6588224" y="4648950"/>
            <a:ext cx="2133600" cy="153888"/>
          </a:xfrm>
          <a:prstGeom prst="rect">
            <a:avLst/>
          </a:prstGeom>
        </p:spPr>
        <p:txBody>
          <a:bodyPr vert="horz" lIns="0" tIns="0" rIns="0" bIns="0" rtlCol="0" anchor="t" anchorCtr="0">
            <a:spAutoFit/>
          </a:bodyPr>
          <a:lstStyle>
            <a:defPPr>
              <a:defRPr lang="en-US"/>
            </a:defPPr>
            <a:lvl1pPr marL="0" algn="l" defTabSz="914400" rtl="0" eaLnBrk="1" latinLnBrk="0" hangingPunct="1">
              <a:defRPr sz="1000" b="0" i="0" kern="1200">
                <a:solidFill>
                  <a:srgbClr val="AAAAAA"/>
                </a:solidFill>
                <a:latin typeface="DIN-Light" charset="0"/>
                <a:ea typeface="DIN-Light" charset="0"/>
                <a:cs typeface="DIN-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0B0443-80AA-4744-B239-53C323B80091}" type="slidenum">
              <a:rPr lang="en-GB" smtClean="0">
                <a:latin typeface="Lucida Sans Regular" charset="0"/>
                <a:ea typeface="Lucida Sans Regular" charset="0"/>
                <a:cs typeface="Lucida Sans Regular" charset="0"/>
              </a:rPr>
              <a:t>‹#›</a:t>
            </a:fld>
            <a:endParaRPr lang="en-GB" dirty="0">
              <a:latin typeface="Lucida Sans Regular" charset="0"/>
              <a:ea typeface="Lucida Sans Regular" charset="0"/>
              <a:cs typeface="Lucida Sans Regular" charset="0"/>
            </a:endParaRPr>
          </a:p>
        </p:txBody>
      </p:sp>
      <p:sp>
        <p:nvSpPr>
          <p:cNvPr id="9" name="Text Placeholder 17"/>
          <p:cNvSpPr>
            <a:spLocks noGrp="1"/>
          </p:cNvSpPr>
          <p:nvPr>
            <p:ph type="body" sz="quarter" idx="11" hasCustomPrompt="1"/>
          </p:nvPr>
        </p:nvSpPr>
        <p:spPr>
          <a:xfrm>
            <a:off x="412733" y="280762"/>
            <a:ext cx="6607539" cy="538711"/>
          </a:xfrm>
        </p:spPr>
        <p:txBody>
          <a:bodyPr>
            <a:normAutofit/>
          </a:bodyPr>
          <a:lstStyle>
            <a:lvl1pPr marL="0" indent="0">
              <a:buNone/>
              <a:defRPr sz="2800" b="0" i="0">
                <a:solidFill>
                  <a:schemeClr val="bg1"/>
                </a:solidFill>
                <a:latin typeface="Lucida Sans Demibold Roman" charset="0"/>
                <a:ea typeface="Lucida Sans Demibold Roman" charset="0"/>
                <a:cs typeface="Lucida Sans Demibold Roman" charset="0"/>
              </a:defRPr>
            </a:lvl1pPr>
          </a:lstStyle>
          <a:p>
            <a:pPr lvl="0"/>
            <a:r>
              <a:rPr lang="en-GB" dirty="0"/>
              <a:t>Title of slide. Lucida Sans 28pt.</a:t>
            </a: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9655" y="411509"/>
            <a:ext cx="1487515" cy="282657"/>
          </a:xfrm>
          <a:prstGeom prst="rect">
            <a:avLst/>
          </a:prstGeom>
        </p:spPr>
      </p:pic>
      <p:sp>
        <p:nvSpPr>
          <p:cNvPr id="8" name="Text Placeholder 2"/>
          <p:cNvSpPr>
            <a:spLocks noGrp="1"/>
          </p:cNvSpPr>
          <p:nvPr>
            <p:ph type="body" sz="quarter" idx="12" hasCustomPrompt="1"/>
          </p:nvPr>
        </p:nvSpPr>
        <p:spPr>
          <a:xfrm>
            <a:off x="457200" y="1355474"/>
            <a:ext cx="8264624" cy="2978900"/>
          </a:xfrm>
        </p:spPr>
        <p:txBody>
          <a:bodyPr>
            <a:normAutofit/>
          </a:bodyPr>
          <a:lstStyle>
            <a:lvl1pPr>
              <a:defRPr sz="1800" baseline="0">
                <a:solidFill>
                  <a:schemeClr val="bg1"/>
                </a:solidFill>
              </a:defRPr>
            </a:lvl1pPr>
            <a:lvl2pPr>
              <a:defRPr sz="17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US" dirty="0"/>
              <a:t>Text heavy page approx. 120 words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3646806"/>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ghlight Statement Page - Red">
    <p:bg>
      <p:bgPr>
        <a:solidFill>
          <a:srgbClr val="E40521"/>
        </a:solidFill>
        <a:effectLst/>
      </p:bgPr>
    </p:bg>
    <p:spTree>
      <p:nvGrpSpPr>
        <p:cNvPr id="1" name=""/>
        <p:cNvGrpSpPr/>
        <p:nvPr/>
      </p:nvGrpSpPr>
      <p:grpSpPr>
        <a:xfrm>
          <a:off x="0" y="0"/>
          <a:ext cx="0" cy="0"/>
          <a:chOff x="0" y="0"/>
          <a:chExt cx="0" cy="0"/>
        </a:xfrm>
      </p:grpSpPr>
      <p:sp>
        <p:nvSpPr>
          <p:cNvPr id="12" name="Date Placeholder 3"/>
          <p:cNvSpPr>
            <a:spLocks noGrp="1"/>
          </p:cNvSpPr>
          <p:nvPr>
            <p:ph type="dt" sz="half" idx="10"/>
          </p:nvPr>
        </p:nvSpPr>
        <p:spPr>
          <a:xfrm>
            <a:off x="457200" y="4587974"/>
            <a:ext cx="802432" cy="288032"/>
          </a:xfrm>
        </p:spPr>
        <p:txBody>
          <a:bodyPr lIns="0" tIns="0" rIns="0" bIns="0"/>
          <a:lstStyle>
            <a:lvl1pPr>
              <a:defRPr b="0" i="0">
                <a:solidFill>
                  <a:srgbClr val="AAAAAA"/>
                </a:solidFill>
                <a:latin typeface="Lucida Sans Regular" charset="0"/>
                <a:ea typeface="Lucida Sans Regular" charset="0"/>
                <a:cs typeface="Lucida Sans Regular" charset="0"/>
              </a:defRPr>
            </a:lvl1pPr>
          </a:lstStyle>
          <a:p>
            <a:fld id="{F62A90B2-2935-4645-ACBA-2D07E5B25385}" type="datetime1">
              <a:rPr lang="en-GB" smtClean="0"/>
              <a:pPr/>
              <a:t>09/10/2019</a:t>
            </a:fld>
            <a:endParaRPr lang="en-GB" dirty="0"/>
          </a:p>
        </p:txBody>
      </p:sp>
      <p:cxnSp>
        <p:nvCxnSpPr>
          <p:cNvPr id="13" name="Straight Connector 12"/>
          <p:cNvCxnSpPr/>
          <p:nvPr userDrawn="1"/>
        </p:nvCxnSpPr>
        <p:spPr>
          <a:xfrm>
            <a:off x="412733" y="987574"/>
            <a:ext cx="8309091" cy="0"/>
          </a:xfrm>
          <a:prstGeom prst="line">
            <a:avLst/>
          </a:prstGeom>
          <a:ln w="25400">
            <a:solidFill>
              <a:srgbClr val="333333"/>
            </a:solidFill>
          </a:ln>
        </p:spPr>
        <p:style>
          <a:lnRef idx="1">
            <a:schemeClr val="accent1"/>
          </a:lnRef>
          <a:fillRef idx="0">
            <a:schemeClr val="accent1"/>
          </a:fillRef>
          <a:effectRef idx="0">
            <a:schemeClr val="accent1"/>
          </a:effectRef>
          <a:fontRef idx="minor">
            <a:schemeClr val="tx1"/>
          </a:fontRef>
        </p:style>
      </p:cxnSp>
      <p:sp>
        <p:nvSpPr>
          <p:cNvPr id="15" name="Date Placeholder 3"/>
          <p:cNvSpPr txBox="1">
            <a:spLocks/>
          </p:cNvSpPr>
          <p:nvPr userDrawn="1"/>
        </p:nvSpPr>
        <p:spPr>
          <a:xfrm>
            <a:off x="6588224" y="4648950"/>
            <a:ext cx="2133600" cy="153888"/>
          </a:xfrm>
          <a:prstGeom prst="rect">
            <a:avLst/>
          </a:prstGeom>
        </p:spPr>
        <p:txBody>
          <a:bodyPr vert="horz" lIns="0" tIns="0" rIns="0" bIns="0" rtlCol="0" anchor="t" anchorCtr="0">
            <a:spAutoFit/>
          </a:bodyPr>
          <a:lstStyle>
            <a:defPPr>
              <a:defRPr lang="en-US"/>
            </a:defPPr>
            <a:lvl1pPr marL="0" algn="l" defTabSz="914400" rtl="0" eaLnBrk="1" latinLnBrk="0" hangingPunct="1">
              <a:defRPr sz="1000" b="0" i="0" kern="1200">
                <a:solidFill>
                  <a:srgbClr val="AAAAAA"/>
                </a:solidFill>
                <a:latin typeface="DIN-Light" charset="0"/>
                <a:ea typeface="DIN-Light" charset="0"/>
                <a:cs typeface="DIN-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0B0443-80AA-4744-B239-53C323B80091}" type="slidenum">
              <a:rPr lang="en-GB" smtClean="0">
                <a:latin typeface="Lucida Sans Regular" charset="0"/>
                <a:ea typeface="Lucida Sans Regular" charset="0"/>
                <a:cs typeface="Lucida Sans Regular" charset="0"/>
              </a:rPr>
              <a:t>‹#›</a:t>
            </a:fld>
            <a:endParaRPr lang="en-GB" dirty="0">
              <a:latin typeface="Lucida Sans Regular" charset="0"/>
              <a:ea typeface="Lucida Sans Regular" charset="0"/>
              <a:cs typeface="Lucida Sans Regular"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9655" y="405918"/>
            <a:ext cx="1488869" cy="282912"/>
          </a:xfrm>
          <a:prstGeom prst="rect">
            <a:avLst/>
          </a:prstGeom>
        </p:spPr>
      </p:pic>
      <p:sp>
        <p:nvSpPr>
          <p:cNvPr id="11" name="Text Placeholder 17"/>
          <p:cNvSpPr>
            <a:spLocks noGrp="1"/>
          </p:cNvSpPr>
          <p:nvPr>
            <p:ph type="body" sz="quarter" idx="11" hasCustomPrompt="1"/>
          </p:nvPr>
        </p:nvSpPr>
        <p:spPr>
          <a:xfrm>
            <a:off x="412733" y="280762"/>
            <a:ext cx="6607539" cy="538711"/>
          </a:xfrm>
        </p:spPr>
        <p:txBody>
          <a:bodyPr>
            <a:normAutofit/>
          </a:bodyPr>
          <a:lstStyle>
            <a:lvl1pPr marL="0" indent="0">
              <a:buNone/>
              <a:defRPr sz="2800" b="0" i="0" baseline="0">
                <a:solidFill>
                  <a:schemeClr val="tx1"/>
                </a:solidFill>
                <a:latin typeface="Lucida Sans Demibold Roman" charset="0"/>
                <a:ea typeface="Lucida Sans Demibold Roman" charset="0"/>
                <a:cs typeface="Lucida Sans Demibold Roman" charset="0"/>
              </a:defRPr>
            </a:lvl1pPr>
          </a:lstStyle>
          <a:p>
            <a:pPr lvl="0"/>
            <a:r>
              <a:rPr lang="en-GB" dirty="0"/>
              <a:t>Title of slide. Lucida Sans 28pt.</a:t>
            </a:r>
            <a:endParaRPr lang="en-US" dirty="0"/>
          </a:p>
        </p:txBody>
      </p:sp>
      <p:sp>
        <p:nvSpPr>
          <p:cNvPr id="9" name="Text Placeholder 2"/>
          <p:cNvSpPr>
            <a:spLocks noGrp="1"/>
          </p:cNvSpPr>
          <p:nvPr>
            <p:ph type="body" sz="quarter" idx="12" hasCustomPrompt="1"/>
          </p:nvPr>
        </p:nvSpPr>
        <p:spPr>
          <a:xfrm>
            <a:off x="457200" y="1355474"/>
            <a:ext cx="8264624" cy="2978900"/>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Statement page 30-40 words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96910"/>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ighlight Text-Heavy Page - Red">
    <p:bg>
      <p:bgPr>
        <a:solidFill>
          <a:srgbClr val="E40521"/>
        </a:solidFill>
        <a:effectLst/>
      </p:bgPr>
    </p:bg>
    <p:spTree>
      <p:nvGrpSpPr>
        <p:cNvPr id="1" name=""/>
        <p:cNvGrpSpPr/>
        <p:nvPr/>
      </p:nvGrpSpPr>
      <p:grpSpPr>
        <a:xfrm>
          <a:off x="0" y="0"/>
          <a:ext cx="0" cy="0"/>
          <a:chOff x="0" y="0"/>
          <a:chExt cx="0" cy="0"/>
        </a:xfrm>
      </p:grpSpPr>
      <p:sp>
        <p:nvSpPr>
          <p:cNvPr id="12" name="Date Placeholder 3"/>
          <p:cNvSpPr>
            <a:spLocks noGrp="1"/>
          </p:cNvSpPr>
          <p:nvPr>
            <p:ph type="dt" sz="half" idx="10"/>
          </p:nvPr>
        </p:nvSpPr>
        <p:spPr>
          <a:xfrm>
            <a:off x="457200" y="4587974"/>
            <a:ext cx="802432" cy="288032"/>
          </a:xfrm>
        </p:spPr>
        <p:txBody>
          <a:bodyPr lIns="0" tIns="0" rIns="0" bIns="0"/>
          <a:lstStyle>
            <a:lvl1pPr>
              <a:defRPr b="0" i="0">
                <a:solidFill>
                  <a:srgbClr val="AAAAAA"/>
                </a:solidFill>
                <a:latin typeface="Lucida Sans Regular" charset="0"/>
                <a:ea typeface="Lucida Sans Regular" charset="0"/>
                <a:cs typeface="Lucida Sans Regular" charset="0"/>
              </a:defRPr>
            </a:lvl1pPr>
          </a:lstStyle>
          <a:p>
            <a:fld id="{F62A90B2-2935-4645-ACBA-2D07E5B25385}" type="datetime1">
              <a:rPr lang="en-GB" smtClean="0"/>
              <a:pPr/>
              <a:t>09/10/2019</a:t>
            </a:fld>
            <a:endParaRPr lang="en-GB" dirty="0"/>
          </a:p>
        </p:txBody>
      </p:sp>
      <p:cxnSp>
        <p:nvCxnSpPr>
          <p:cNvPr id="13" name="Straight Connector 12"/>
          <p:cNvCxnSpPr/>
          <p:nvPr userDrawn="1"/>
        </p:nvCxnSpPr>
        <p:spPr>
          <a:xfrm>
            <a:off x="412733" y="987574"/>
            <a:ext cx="8309091" cy="0"/>
          </a:xfrm>
          <a:prstGeom prst="line">
            <a:avLst/>
          </a:prstGeom>
          <a:ln w="25400">
            <a:solidFill>
              <a:srgbClr val="333333"/>
            </a:solidFill>
          </a:ln>
        </p:spPr>
        <p:style>
          <a:lnRef idx="1">
            <a:schemeClr val="accent1"/>
          </a:lnRef>
          <a:fillRef idx="0">
            <a:schemeClr val="accent1"/>
          </a:fillRef>
          <a:effectRef idx="0">
            <a:schemeClr val="accent1"/>
          </a:effectRef>
          <a:fontRef idx="minor">
            <a:schemeClr val="tx1"/>
          </a:fontRef>
        </p:style>
      </p:cxnSp>
      <p:sp>
        <p:nvSpPr>
          <p:cNvPr id="15" name="Date Placeholder 3"/>
          <p:cNvSpPr txBox="1">
            <a:spLocks/>
          </p:cNvSpPr>
          <p:nvPr userDrawn="1"/>
        </p:nvSpPr>
        <p:spPr>
          <a:xfrm>
            <a:off x="6588224" y="4648950"/>
            <a:ext cx="2133600" cy="153888"/>
          </a:xfrm>
          <a:prstGeom prst="rect">
            <a:avLst/>
          </a:prstGeom>
        </p:spPr>
        <p:txBody>
          <a:bodyPr vert="horz" lIns="0" tIns="0" rIns="0" bIns="0" rtlCol="0" anchor="t" anchorCtr="0">
            <a:spAutoFit/>
          </a:bodyPr>
          <a:lstStyle>
            <a:defPPr>
              <a:defRPr lang="en-US"/>
            </a:defPPr>
            <a:lvl1pPr marL="0" algn="l" defTabSz="914400" rtl="0" eaLnBrk="1" latinLnBrk="0" hangingPunct="1">
              <a:defRPr sz="1000" b="0" i="0" kern="1200">
                <a:solidFill>
                  <a:srgbClr val="AAAAAA"/>
                </a:solidFill>
                <a:latin typeface="DIN-Light" charset="0"/>
                <a:ea typeface="DIN-Light" charset="0"/>
                <a:cs typeface="DIN-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0B0443-80AA-4744-B239-53C323B80091}" type="slidenum">
              <a:rPr lang="en-GB" smtClean="0">
                <a:latin typeface="Lucida Sans Regular" charset="0"/>
                <a:ea typeface="Lucida Sans Regular" charset="0"/>
                <a:cs typeface="Lucida Sans Regular" charset="0"/>
              </a:rPr>
              <a:t>‹#›</a:t>
            </a:fld>
            <a:endParaRPr lang="en-GB" dirty="0">
              <a:latin typeface="Lucida Sans Regular" charset="0"/>
              <a:ea typeface="Lucida Sans Regular" charset="0"/>
              <a:cs typeface="Lucida Sans Regular"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9655" y="405918"/>
            <a:ext cx="1488869" cy="282912"/>
          </a:xfrm>
          <a:prstGeom prst="rect">
            <a:avLst/>
          </a:prstGeom>
        </p:spPr>
      </p:pic>
      <p:sp>
        <p:nvSpPr>
          <p:cNvPr id="9" name="Text Placeholder 17"/>
          <p:cNvSpPr>
            <a:spLocks noGrp="1"/>
          </p:cNvSpPr>
          <p:nvPr>
            <p:ph type="body" sz="quarter" idx="11" hasCustomPrompt="1"/>
          </p:nvPr>
        </p:nvSpPr>
        <p:spPr>
          <a:xfrm>
            <a:off x="412733" y="280762"/>
            <a:ext cx="6607539" cy="538711"/>
          </a:xfrm>
        </p:spPr>
        <p:txBody>
          <a:bodyPr>
            <a:normAutofit/>
          </a:bodyPr>
          <a:lstStyle>
            <a:lvl1pPr marL="0" indent="0">
              <a:buNone/>
              <a:defRPr sz="2800" b="0" i="0">
                <a:solidFill>
                  <a:schemeClr val="tx1"/>
                </a:solidFill>
                <a:latin typeface="Lucida Sans Demibold Roman" charset="0"/>
                <a:ea typeface="Lucida Sans Demibold Roman" charset="0"/>
                <a:cs typeface="Lucida Sans Demibold Roman" charset="0"/>
              </a:defRPr>
            </a:lvl1pPr>
          </a:lstStyle>
          <a:p>
            <a:pPr lvl="0"/>
            <a:r>
              <a:rPr lang="en-GB" dirty="0"/>
              <a:t>Title of slide. Lucida Sans 28pt.</a:t>
            </a:r>
            <a:endParaRPr lang="en-US" dirty="0"/>
          </a:p>
        </p:txBody>
      </p:sp>
      <p:sp>
        <p:nvSpPr>
          <p:cNvPr id="8" name="Text Placeholder 2"/>
          <p:cNvSpPr>
            <a:spLocks noGrp="1"/>
          </p:cNvSpPr>
          <p:nvPr>
            <p:ph type="body" sz="quarter" idx="12" hasCustomPrompt="1"/>
          </p:nvPr>
        </p:nvSpPr>
        <p:spPr>
          <a:xfrm>
            <a:off x="457200" y="1355474"/>
            <a:ext cx="8264624" cy="2978900"/>
          </a:xfrm>
        </p:spPr>
        <p:txBody>
          <a:bodyPr>
            <a:normAutofit/>
          </a:bodyPr>
          <a:lstStyle>
            <a:lvl1pPr>
              <a:defRPr sz="1800" baseline="0">
                <a:solidFill>
                  <a:schemeClr val="tx1"/>
                </a:solidFill>
              </a:defRPr>
            </a:lvl1pPr>
            <a:lvl2pPr>
              <a:defRPr sz="1700">
                <a:solidFill>
                  <a:schemeClr val="tx1"/>
                </a:solidFill>
              </a:defRPr>
            </a:lvl2pPr>
            <a:lvl3pPr>
              <a:defRPr sz="1600">
                <a:solidFill>
                  <a:schemeClr val="tx1"/>
                </a:solidFill>
              </a:defRPr>
            </a:lvl3pPr>
            <a:lvl4pPr>
              <a:defRPr sz="1400">
                <a:solidFill>
                  <a:schemeClr val="tx1"/>
                </a:solidFill>
              </a:defRPr>
            </a:lvl4pPr>
            <a:lvl5pPr>
              <a:defRPr sz="1200">
                <a:solidFill>
                  <a:schemeClr val="tx1"/>
                </a:solidFill>
              </a:defRPr>
            </a:lvl5pPr>
          </a:lstStyle>
          <a:p>
            <a:pPr lvl="0"/>
            <a:r>
              <a:rPr lang="en-US" dirty="0"/>
              <a:t>Text heavy page approx. 120 words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6670137"/>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Textboxes - White">
    <p:bg>
      <p:bgPr>
        <a:solidFill>
          <a:schemeClr val="tx1"/>
        </a:solidFill>
        <a:effectLst/>
      </p:bgPr>
    </p:bg>
    <p:spTree>
      <p:nvGrpSpPr>
        <p:cNvPr id="1" name=""/>
        <p:cNvGrpSpPr/>
        <p:nvPr/>
      </p:nvGrpSpPr>
      <p:grpSpPr>
        <a:xfrm>
          <a:off x="0" y="0"/>
          <a:ext cx="0" cy="0"/>
          <a:chOff x="0" y="0"/>
          <a:chExt cx="0" cy="0"/>
        </a:xfrm>
      </p:grpSpPr>
      <p:sp>
        <p:nvSpPr>
          <p:cNvPr id="12" name="Date Placeholder 3"/>
          <p:cNvSpPr>
            <a:spLocks noGrp="1"/>
          </p:cNvSpPr>
          <p:nvPr>
            <p:ph type="dt" sz="half" idx="10"/>
          </p:nvPr>
        </p:nvSpPr>
        <p:spPr>
          <a:xfrm>
            <a:off x="457200" y="4587974"/>
            <a:ext cx="802432" cy="288032"/>
          </a:xfrm>
        </p:spPr>
        <p:txBody>
          <a:bodyPr lIns="0" tIns="0" rIns="0" bIns="0"/>
          <a:lstStyle>
            <a:lvl1pPr>
              <a:defRPr b="0" i="0">
                <a:solidFill>
                  <a:srgbClr val="AAAAAA"/>
                </a:solidFill>
                <a:latin typeface="Lucida Sans Regular" charset="0"/>
                <a:ea typeface="Lucida Sans Regular" charset="0"/>
                <a:cs typeface="Lucida Sans Regular" charset="0"/>
              </a:defRPr>
            </a:lvl1pPr>
          </a:lstStyle>
          <a:p>
            <a:fld id="{F62A90B2-2935-4645-ACBA-2D07E5B25385}" type="datetime1">
              <a:rPr lang="en-GB" smtClean="0"/>
              <a:pPr/>
              <a:t>09/10/2019</a:t>
            </a:fld>
            <a:endParaRPr lang="en-GB" dirty="0"/>
          </a:p>
        </p:txBody>
      </p:sp>
      <p:cxnSp>
        <p:nvCxnSpPr>
          <p:cNvPr id="13" name="Straight Connector 12"/>
          <p:cNvCxnSpPr/>
          <p:nvPr userDrawn="1"/>
        </p:nvCxnSpPr>
        <p:spPr>
          <a:xfrm>
            <a:off x="412733" y="987574"/>
            <a:ext cx="8309091" cy="0"/>
          </a:xfrm>
          <a:prstGeom prst="line">
            <a:avLst/>
          </a:prstGeom>
          <a:ln w="25400">
            <a:solidFill>
              <a:srgbClr val="E40521"/>
            </a:solidFill>
          </a:ln>
        </p:spPr>
        <p:style>
          <a:lnRef idx="1">
            <a:schemeClr val="accent1"/>
          </a:lnRef>
          <a:fillRef idx="0">
            <a:schemeClr val="accent1"/>
          </a:fillRef>
          <a:effectRef idx="0">
            <a:schemeClr val="accent1"/>
          </a:effectRef>
          <a:fontRef idx="minor">
            <a:schemeClr val="tx1"/>
          </a:fontRef>
        </p:style>
      </p:cxnSp>
      <p:sp>
        <p:nvSpPr>
          <p:cNvPr id="15" name="Date Placeholder 3"/>
          <p:cNvSpPr txBox="1">
            <a:spLocks/>
          </p:cNvSpPr>
          <p:nvPr userDrawn="1"/>
        </p:nvSpPr>
        <p:spPr>
          <a:xfrm>
            <a:off x="6588224" y="4648950"/>
            <a:ext cx="2133600" cy="153888"/>
          </a:xfrm>
          <a:prstGeom prst="rect">
            <a:avLst/>
          </a:prstGeom>
        </p:spPr>
        <p:txBody>
          <a:bodyPr vert="horz" lIns="0" tIns="0" rIns="0" bIns="0" rtlCol="0" anchor="t" anchorCtr="0">
            <a:spAutoFit/>
          </a:bodyPr>
          <a:lstStyle>
            <a:defPPr>
              <a:defRPr lang="en-US"/>
            </a:defPPr>
            <a:lvl1pPr marL="0" algn="l" defTabSz="914400" rtl="0" eaLnBrk="1" latinLnBrk="0" hangingPunct="1">
              <a:defRPr sz="1000" b="0" i="0" kern="1200">
                <a:solidFill>
                  <a:srgbClr val="AAAAAA"/>
                </a:solidFill>
                <a:latin typeface="DIN-Light" charset="0"/>
                <a:ea typeface="DIN-Light" charset="0"/>
                <a:cs typeface="DIN-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0B0443-80AA-4744-B239-53C323B80091}" type="slidenum">
              <a:rPr lang="en-GB" smtClean="0">
                <a:latin typeface="Lucida Sans Regular" charset="0"/>
                <a:ea typeface="Lucida Sans Regular" charset="0"/>
                <a:cs typeface="Lucida Sans Regular" charset="0"/>
              </a:rPr>
              <a:t>‹#›</a:t>
            </a:fld>
            <a:endParaRPr lang="en-GB" dirty="0">
              <a:latin typeface="Lucida Sans Regular" charset="0"/>
              <a:ea typeface="Lucida Sans Regular" charset="0"/>
              <a:cs typeface="Lucida Sans Regular"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9655" y="411509"/>
            <a:ext cx="1487515" cy="282657"/>
          </a:xfrm>
          <a:prstGeom prst="rect">
            <a:avLst/>
          </a:prstGeom>
        </p:spPr>
      </p:pic>
      <p:sp>
        <p:nvSpPr>
          <p:cNvPr id="16" name="Text Placeholder 17"/>
          <p:cNvSpPr>
            <a:spLocks noGrp="1"/>
          </p:cNvSpPr>
          <p:nvPr>
            <p:ph type="body" sz="quarter" idx="12" hasCustomPrompt="1"/>
          </p:nvPr>
        </p:nvSpPr>
        <p:spPr>
          <a:xfrm>
            <a:off x="412733" y="280762"/>
            <a:ext cx="6607539" cy="538711"/>
          </a:xfrm>
        </p:spPr>
        <p:txBody>
          <a:bodyPr>
            <a:normAutofit/>
          </a:bodyPr>
          <a:lstStyle>
            <a:lvl1pPr marL="0" indent="0">
              <a:buNone/>
              <a:defRPr sz="2800" b="0" i="0">
                <a:solidFill>
                  <a:schemeClr val="bg1"/>
                </a:solidFill>
                <a:latin typeface="Lucida Sans Demibold Roman" charset="0"/>
                <a:ea typeface="Lucida Sans Demibold Roman" charset="0"/>
                <a:cs typeface="Lucida Sans Demibold Roman" charset="0"/>
              </a:defRPr>
            </a:lvl1pPr>
          </a:lstStyle>
          <a:p>
            <a:pPr lvl="0"/>
            <a:r>
              <a:rPr lang="en-GB" dirty="0"/>
              <a:t>Title of slide. Lucida Sans 28pt.</a:t>
            </a:r>
            <a:endParaRPr lang="en-US" dirty="0"/>
          </a:p>
        </p:txBody>
      </p:sp>
      <p:sp>
        <p:nvSpPr>
          <p:cNvPr id="9" name="Text Placeholder 2"/>
          <p:cNvSpPr>
            <a:spLocks noGrp="1"/>
          </p:cNvSpPr>
          <p:nvPr>
            <p:ph type="body" sz="quarter" idx="13"/>
          </p:nvPr>
        </p:nvSpPr>
        <p:spPr>
          <a:xfrm>
            <a:off x="457200" y="1355473"/>
            <a:ext cx="4042792" cy="2978401"/>
          </a:xfrm>
        </p:spPr>
        <p:txBody>
          <a:bodyPr>
            <a:normAutofit/>
          </a:bodyPr>
          <a:lstStyle>
            <a:lvl1pPr>
              <a:defRPr sz="1800" b="0" i="0" kern="1200" spc="0" baseline="0">
                <a:solidFill>
                  <a:schemeClr val="bg1"/>
                </a:solidFill>
                <a:latin typeface="Lucida Sans" panose="020B0602030504020204" pitchFamily="34" charset="0"/>
              </a:defRPr>
            </a:lvl1pPr>
            <a:lvl2pPr>
              <a:defRPr sz="1700" b="0" i="0" kern="1200" spc="0" baseline="0">
                <a:solidFill>
                  <a:schemeClr val="bg1"/>
                </a:solidFill>
                <a:latin typeface="Lucida Sans" panose="020B0602030504020204" pitchFamily="34" charset="0"/>
              </a:defRPr>
            </a:lvl2pPr>
            <a:lvl3pPr>
              <a:defRPr sz="1600" b="0" i="0" kern="1200" spc="0" baseline="0">
                <a:solidFill>
                  <a:schemeClr val="bg1"/>
                </a:solidFill>
                <a:latin typeface="Lucida Sans" panose="020B0602030504020204" pitchFamily="34" charset="0"/>
              </a:defRPr>
            </a:lvl3pPr>
            <a:lvl4pPr>
              <a:defRPr sz="1400" b="0" i="0" kern="1200" spc="0" baseline="0">
                <a:solidFill>
                  <a:schemeClr val="bg1"/>
                </a:solidFill>
                <a:latin typeface="Lucida Sans" panose="020B0602030504020204" pitchFamily="34" charset="0"/>
              </a:defRPr>
            </a:lvl4pPr>
            <a:lvl5pPr>
              <a:defRPr sz="1200" b="0" i="0" kern="1200" spc="0" baseline="0">
                <a:solidFill>
                  <a:schemeClr val="bg1"/>
                </a:solidFill>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sz="quarter" idx="14"/>
          </p:nvPr>
        </p:nvSpPr>
        <p:spPr>
          <a:xfrm>
            <a:off x="4679032" y="1355472"/>
            <a:ext cx="4042792" cy="2978401"/>
          </a:xfrm>
        </p:spPr>
        <p:txBody>
          <a:bodyPr>
            <a:normAutofit/>
          </a:bodyPr>
          <a:lstStyle>
            <a:lvl1pPr>
              <a:defRPr sz="1800" b="0" i="0" kern="1200" spc="0" baseline="0">
                <a:solidFill>
                  <a:schemeClr val="bg1"/>
                </a:solidFill>
                <a:latin typeface="Lucida Sans" panose="020B0602030504020204" pitchFamily="34" charset="0"/>
              </a:defRPr>
            </a:lvl1pPr>
            <a:lvl2pPr>
              <a:defRPr sz="1700" b="0" i="0" kern="1200" spc="0" baseline="0">
                <a:solidFill>
                  <a:schemeClr val="bg1"/>
                </a:solidFill>
                <a:latin typeface="Lucida Sans" panose="020B0602030504020204" pitchFamily="34" charset="0"/>
              </a:defRPr>
            </a:lvl2pPr>
            <a:lvl3pPr>
              <a:defRPr sz="1600" b="0" i="0" kern="1200" spc="0" baseline="0">
                <a:solidFill>
                  <a:schemeClr val="bg1"/>
                </a:solidFill>
                <a:latin typeface="Lucida Sans" panose="020B0602030504020204" pitchFamily="34" charset="0"/>
              </a:defRPr>
            </a:lvl3pPr>
            <a:lvl4pPr>
              <a:defRPr sz="1400" b="0" i="0" kern="1200" spc="0" baseline="0">
                <a:solidFill>
                  <a:schemeClr val="bg1"/>
                </a:solidFill>
                <a:latin typeface="Lucida Sans" panose="020B0602030504020204" pitchFamily="34" charset="0"/>
              </a:defRPr>
            </a:lvl4pPr>
            <a:lvl5pPr>
              <a:defRPr sz="1200" b="0" i="0" kern="1200" spc="0" baseline="0">
                <a:solidFill>
                  <a:schemeClr val="bg1"/>
                </a:solidFill>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076493"/>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 White">
    <p:bg>
      <p:bgPr>
        <a:solidFill>
          <a:schemeClr val="tx1"/>
        </a:solidFill>
        <a:effectLst/>
      </p:bgPr>
    </p:bg>
    <p:spTree>
      <p:nvGrpSpPr>
        <p:cNvPr id="1" name=""/>
        <p:cNvGrpSpPr/>
        <p:nvPr/>
      </p:nvGrpSpPr>
      <p:grpSpPr>
        <a:xfrm>
          <a:off x="0" y="0"/>
          <a:ext cx="0" cy="0"/>
          <a:chOff x="0" y="0"/>
          <a:chExt cx="0" cy="0"/>
        </a:xfrm>
      </p:grpSpPr>
      <p:sp>
        <p:nvSpPr>
          <p:cNvPr id="12" name="Date Placeholder 3"/>
          <p:cNvSpPr>
            <a:spLocks noGrp="1"/>
          </p:cNvSpPr>
          <p:nvPr>
            <p:ph type="dt" sz="half" idx="10"/>
          </p:nvPr>
        </p:nvSpPr>
        <p:spPr>
          <a:xfrm>
            <a:off x="457200" y="4587974"/>
            <a:ext cx="802432" cy="288032"/>
          </a:xfrm>
        </p:spPr>
        <p:txBody>
          <a:bodyPr lIns="0" tIns="0" rIns="0" bIns="0"/>
          <a:lstStyle>
            <a:lvl1pPr>
              <a:defRPr b="0" i="0">
                <a:solidFill>
                  <a:srgbClr val="AAAAAA"/>
                </a:solidFill>
                <a:latin typeface="Lucida Sans Regular" charset="0"/>
                <a:ea typeface="Lucida Sans Regular" charset="0"/>
                <a:cs typeface="Lucida Sans Regular" charset="0"/>
              </a:defRPr>
            </a:lvl1pPr>
          </a:lstStyle>
          <a:p>
            <a:fld id="{F62A90B2-2935-4645-ACBA-2D07E5B25385}" type="datetime1">
              <a:rPr lang="en-GB" smtClean="0"/>
              <a:pPr/>
              <a:t>09/10/2019</a:t>
            </a:fld>
            <a:endParaRPr lang="en-GB" dirty="0"/>
          </a:p>
        </p:txBody>
      </p:sp>
      <p:cxnSp>
        <p:nvCxnSpPr>
          <p:cNvPr id="13" name="Straight Connector 12"/>
          <p:cNvCxnSpPr/>
          <p:nvPr userDrawn="1"/>
        </p:nvCxnSpPr>
        <p:spPr>
          <a:xfrm>
            <a:off x="412733" y="987574"/>
            <a:ext cx="8309091" cy="0"/>
          </a:xfrm>
          <a:prstGeom prst="line">
            <a:avLst/>
          </a:prstGeom>
          <a:ln w="25400">
            <a:solidFill>
              <a:srgbClr val="E40521"/>
            </a:solidFill>
          </a:ln>
        </p:spPr>
        <p:style>
          <a:lnRef idx="1">
            <a:schemeClr val="accent1"/>
          </a:lnRef>
          <a:fillRef idx="0">
            <a:schemeClr val="accent1"/>
          </a:fillRef>
          <a:effectRef idx="0">
            <a:schemeClr val="accent1"/>
          </a:effectRef>
          <a:fontRef idx="minor">
            <a:schemeClr val="tx1"/>
          </a:fontRef>
        </p:style>
      </p:cxnSp>
      <p:sp>
        <p:nvSpPr>
          <p:cNvPr id="15" name="Date Placeholder 3"/>
          <p:cNvSpPr txBox="1">
            <a:spLocks/>
          </p:cNvSpPr>
          <p:nvPr userDrawn="1"/>
        </p:nvSpPr>
        <p:spPr>
          <a:xfrm>
            <a:off x="6588224" y="4648950"/>
            <a:ext cx="2133600" cy="153888"/>
          </a:xfrm>
          <a:prstGeom prst="rect">
            <a:avLst/>
          </a:prstGeom>
        </p:spPr>
        <p:txBody>
          <a:bodyPr vert="horz" lIns="0" tIns="0" rIns="0" bIns="0" rtlCol="0" anchor="t" anchorCtr="0">
            <a:spAutoFit/>
          </a:bodyPr>
          <a:lstStyle>
            <a:defPPr>
              <a:defRPr lang="en-US"/>
            </a:defPPr>
            <a:lvl1pPr marL="0" algn="l" defTabSz="914400" rtl="0" eaLnBrk="1" latinLnBrk="0" hangingPunct="1">
              <a:defRPr sz="1000" b="0" i="0" kern="1200">
                <a:solidFill>
                  <a:srgbClr val="AAAAAA"/>
                </a:solidFill>
                <a:latin typeface="DIN-Light" charset="0"/>
                <a:ea typeface="DIN-Light" charset="0"/>
                <a:cs typeface="DIN-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0B0443-80AA-4744-B239-53C323B80091}" type="slidenum">
              <a:rPr lang="en-GB" smtClean="0">
                <a:latin typeface="Lucida Sans Regular" charset="0"/>
                <a:ea typeface="Lucida Sans Regular" charset="0"/>
                <a:cs typeface="Lucida Sans Regular" charset="0"/>
              </a:rPr>
              <a:t>‹#›</a:t>
            </a:fld>
            <a:endParaRPr lang="en-GB" dirty="0">
              <a:latin typeface="Lucida Sans Regular" charset="0"/>
              <a:ea typeface="Lucida Sans Regular" charset="0"/>
              <a:cs typeface="Lucida Sans Regular" charset="0"/>
            </a:endParaRPr>
          </a:p>
        </p:txBody>
      </p:sp>
      <p:sp>
        <p:nvSpPr>
          <p:cNvPr id="3" name="Picture Placeholder 2"/>
          <p:cNvSpPr>
            <a:spLocks noGrp="1"/>
          </p:cNvSpPr>
          <p:nvPr>
            <p:ph type="pic" sz="quarter" idx="11"/>
          </p:nvPr>
        </p:nvSpPr>
        <p:spPr>
          <a:xfrm>
            <a:off x="4716016" y="1355725"/>
            <a:ext cx="4005709" cy="2978150"/>
          </a:xfrm>
        </p:spPr>
        <p:txBody>
          <a:bodyPr/>
          <a:lstStyle/>
          <a:p>
            <a:r>
              <a:rPr lang="en-US"/>
              <a:t>Click icon to add picture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9655" y="411509"/>
            <a:ext cx="1487515" cy="282657"/>
          </a:xfrm>
          <a:prstGeom prst="rect">
            <a:avLst/>
          </a:prstGeom>
        </p:spPr>
      </p:pic>
      <p:sp>
        <p:nvSpPr>
          <p:cNvPr id="9" name="Text Placeholder 17"/>
          <p:cNvSpPr>
            <a:spLocks noGrp="1"/>
          </p:cNvSpPr>
          <p:nvPr>
            <p:ph type="body" sz="quarter" idx="13" hasCustomPrompt="1"/>
          </p:nvPr>
        </p:nvSpPr>
        <p:spPr>
          <a:xfrm>
            <a:off x="412733" y="280762"/>
            <a:ext cx="6607539" cy="538711"/>
          </a:xfrm>
        </p:spPr>
        <p:txBody>
          <a:bodyPr>
            <a:normAutofit/>
          </a:bodyPr>
          <a:lstStyle>
            <a:lvl1pPr marL="0" indent="0">
              <a:buNone/>
              <a:defRPr sz="2800" b="0" i="0">
                <a:solidFill>
                  <a:schemeClr val="bg1"/>
                </a:solidFill>
                <a:latin typeface="Lucida Sans Demibold Roman" charset="0"/>
                <a:ea typeface="Lucida Sans Demibold Roman" charset="0"/>
                <a:cs typeface="Lucida Sans Demibold Roman" charset="0"/>
              </a:defRPr>
            </a:lvl1pPr>
          </a:lstStyle>
          <a:p>
            <a:pPr lvl="0"/>
            <a:r>
              <a:rPr lang="en-GB" dirty="0"/>
              <a:t>Title of slide. Lucida Sans 28pt.</a:t>
            </a:r>
            <a:endParaRPr lang="en-US" dirty="0"/>
          </a:p>
        </p:txBody>
      </p:sp>
      <p:sp>
        <p:nvSpPr>
          <p:cNvPr id="10" name="Text Placeholder 2"/>
          <p:cNvSpPr>
            <a:spLocks noGrp="1"/>
          </p:cNvSpPr>
          <p:nvPr>
            <p:ph type="body" sz="quarter" idx="14"/>
          </p:nvPr>
        </p:nvSpPr>
        <p:spPr>
          <a:xfrm>
            <a:off x="412733" y="1355473"/>
            <a:ext cx="4087259" cy="2978401"/>
          </a:xfrm>
        </p:spPr>
        <p:txBody>
          <a:bodyPr>
            <a:normAutofit/>
          </a:bodyPr>
          <a:lstStyle>
            <a:lvl1pPr>
              <a:defRPr sz="1800" b="0" i="0" kern="1200" spc="0" baseline="0">
                <a:solidFill>
                  <a:schemeClr val="bg1"/>
                </a:solidFill>
                <a:latin typeface="Lucida Sans" panose="020B0602030504020204" pitchFamily="34" charset="0"/>
              </a:defRPr>
            </a:lvl1pPr>
            <a:lvl2pPr>
              <a:defRPr sz="1700" b="0" i="0" kern="1200" spc="0" baseline="0">
                <a:solidFill>
                  <a:schemeClr val="bg1"/>
                </a:solidFill>
                <a:latin typeface="Lucida Sans" panose="020B0602030504020204" pitchFamily="34" charset="0"/>
              </a:defRPr>
            </a:lvl2pPr>
            <a:lvl3pPr>
              <a:defRPr sz="1600" b="0" i="0" kern="1200" spc="0" baseline="0">
                <a:solidFill>
                  <a:schemeClr val="bg1"/>
                </a:solidFill>
                <a:latin typeface="Lucida Sans" panose="020B0602030504020204" pitchFamily="34" charset="0"/>
              </a:defRPr>
            </a:lvl3pPr>
            <a:lvl4pPr>
              <a:defRPr sz="1400" b="0" i="0" kern="1200" spc="0" baseline="0">
                <a:solidFill>
                  <a:schemeClr val="bg1"/>
                </a:solidFill>
                <a:latin typeface="Lucida Sans" panose="020B0602030504020204" pitchFamily="34" charset="0"/>
              </a:defRPr>
            </a:lvl4pPr>
            <a:lvl5pPr>
              <a:defRPr sz="1200" b="0" i="0" kern="1200" spc="0" baseline="0">
                <a:solidFill>
                  <a:schemeClr val="bg1"/>
                </a:solidFill>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6713120"/>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Images Only - White">
    <p:bg>
      <p:bgPr>
        <a:solidFill>
          <a:schemeClr val="tx1"/>
        </a:solidFill>
        <a:effectLst/>
      </p:bgPr>
    </p:bg>
    <p:spTree>
      <p:nvGrpSpPr>
        <p:cNvPr id="1" name=""/>
        <p:cNvGrpSpPr/>
        <p:nvPr/>
      </p:nvGrpSpPr>
      <p:grpSpPr>
        <a:xfrm>
          <a:off x="0" y="0"/>
          <a:ext cx="0" cy="0"/>
          <a:chOff x="0" y="0"/>
          <a:chExt cx="0" cy="0"/>
        </a:xfrm>
      </p:grpSpPr>
      <p:sp>
        <p:nvSpPr>
          <p:cNvPr id="12" name="Date Placeholder 3"/>
          <p:cNvSpPr>
            <a:spLocks noGrp="1"/>
          </p:cNvSpPr>
          <p:nvPr>
            <p:ph type="dt" sz="half" idx="10"/>
          </p:nvPr>
        </p:nvSpPr>
        <p:spPr>
          <a:xfrm>
            <a:off x="457200" y="4587974"/>
            <a:ext cx="802432" cy="288032"/>
          </a:xfrm>
        </p:spPr>
        <p:txBody>
          <a:bodyPr lIns="0" tIns="0" rIns="0" bIns="0"/>
          <a:lstStyle>
            <a:lvl1pPr>
              <a:defRPr b="0" i="0">
                <a:solidFill>
                  <a:srgbClr val="AAAAAA"/>
                </a:solidFill>
                <a:latin typeface="Lucida Sans Regular" charset="0"/>
                <a:ea typeface="Lucida Sans Regular" charset="0"/>
                <a:cs typeface="Lucida Sans Regular" charset="0"/>
              </a:defRPr>
            </a:lvl1pPr>
          </a:lstStyle>
          <a:p>
            <a:fld id="{F62A90B2-2935-4645-ACBA-2D07E5B25385}" type="datetime1">
              <a:rPr lang="en-GB" smtClean="0"/>
              <a:pPr/>
              <a:t>09/10/2019</a:t>
            </a:fld>
            <a:endParaRPr lang="en-GB" dirty="0"/>
          </a:p>
        </p:txBody>
      </p:sp>
      <p:cxnSp>
        <p:nvCxnSpPr>
          <p:cNvPr id="13" name="Straight Connector 12"/>
          <p:cNvCxnSpPr/>
          <p:nvPr userDrawn="1"/>
        </p:nvCxnSpPr>
        <p:spPr>
          <a:xfrm>
            <a:off x="412733" y="987574"/>
            <a:ext cx="8309091" cy="0"/>
          </a:xfrm>
          <a:prstGeom prst="line">
            <a:avLst/>
          </a:prstGeom>
          <a:ln w="25400">
            <a:solidFill>
              <a:srgbClr val="E40521"/>
            </a:solidFill>
          </a:ln>
        </p:spPr>
        <p:style>
          <a:lnRef idx="1">
            <a:schemeClr val="accent1"/>
          </a:lnRef>
          <a:fillRef idx="0">
            <a:schemeClr val="accent1"/>
          </a:fillRef>
          <a:effectRef idx="0">
            <a:schemeClr val="accent1"/>
          </a:effectRef>
          <a:fontRef idx="minor">
            <a:schemeClr val="tx1"/>
          </a:fontRef>
        </p:style>
      </p:cxnSp>
      <p:sp>
        <p:nvSpPr>
          <p:cNvPr id="15" name="Date Placeholder 3"/>
          <p:cNvSpPr txBox="1">
            <a:spLocks/>
          </p:cNvSpPr>
          <p:nvPr userDrawn="1"/>
        </p:nvSpPr>
        <p:spPr>
          <a:xfrm>
            <a:off x="6588224" y="4648950"/>
            <a:ext cx="2133600" cy="153888"/>
          </a:xfrm>
          <a:prstGeom prst="rect">
            <a:avLst/>
          </a:prstGeom>
        </p:spPr>
        <p:txBody>
          <a:bodyPr vert="horz" lIns="0" tIns="0" rIns="0" bIns="0" rtlCol="0" anchor="t" anchorCtr="0">
            <a:spAutoFit/>
          </a:bodyPr>
          <a:lstStyle>
            <a:defPPr>
              <a:defRPr lang="en-US"/>
            </a:defPPr>
            <a:lvl1pPr marL="0" algn="l" defTabSz="914400" rtl="0" eaLnBrk="1" latinLnBrk="0" hangingPunct="1">
              <a:defRPr sz="1000" b="0" i="0" kern="1200">
                <a:solidFill>
                  <a:srgbClr val="AAAAAA"/>
                </a:solidFill>
                <a:latin typeface="DIN-Light" charset="0"/>
                <a:ea typeface="DIN-Light" charset="0"/>
                <a:cs typeface="DIN-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0B0443-80AA-4744-B239-53C323B80091}" type="slidenum">
              <a:rPr lang="en-GB" smtClean="0">
                <a:latin typeface="Lucida Sans Regular" charset="0"/>
                <a:ea typeface="Lucida Sans Regular" charset="0"/>
                <a:cs typeface="Lucida Sans Regular" charset="0"/>
              </a:rPr>
              <a:t>‹#›</a:t>
            </a:fld>
            <a:endParaRPr lang="en-GB" dirty="0">
              <a:latin typeface="Lucida Sans Regular" charset="0"/>
              <a:ea typeface="Lucida Sans Regular" charset="0"/>
              <a:cs typeface="Lucida Sans Regular" charset="0"/>
            </a:endParaRPr>
          </a:p>
        </p:txBody>
      </p:sp>
      <p:sp>
        <p:nvSpPr>
          <p:cNvPr id="3" name="Picture Placeholder 2"/>
          <p:cNvSpPr>
            <a:spLocks noGrp="1"/>
          </p:cNvSpPr>
          <p:nvPr>
            <p:ph type="pic" sz="quarter" idx="11"/>
          </p:nvPr>
        </p:nvSpPr>
        <p:spPr>
          <a:xfrm>
            <a:off x="4716016" y="1355725"/>
            <a:ext cx="4005709" cy="2978150"/>
          </a:xfrm>
        </p:spPr>
        <p:txBody>
          <a:bodyPr/>
          <a:lstStyle/>
          <a:p>
            <a:r>
              <a:rPr lang="en-US"/>
              <a:t>Click icon to add picture</a:t>
            </a:r>
          </a:p>
        </p:txBody>
      </p:sp>
      <p:sp>
        <p:nvSpPr>
          <p:cNvPr id="8" name="Picture Placeholder 2"/>
          <p:cNvSpPr>
            <a:spLocks noGrp="1"/>
          </p:cNvSpPr>
          <p:nvPr>
            <p:ph type="pic" sz="quarter" idx="12"/>
          </p:nvPr>
        </p:nvSpPr>
        <p:spPr>
          <a:xfrm>
            <a:off x="420302" y="1355725"/>
            <a:ext cx="4005709" cy="2978150"/>
          </a:xfrm>
        </p:spPr>
        <p:txBody>
          <a:bodyPr/>
          <a:lstStyle/>
          <a:p>
            <a:r>
              <a:rPr lang="en-US"/>
              <a:t>Click icon to add picture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9655" y="411509"/>
            <a:ext cx="1487515" cy="282657"/>
          </a:xfrm>
          <a:prstGeom prst="rect">
            <a:avLst/>
          </a:prstGeom>
        </p:spPr>
      </p:pic>
      <p:sp>
        <p:nvSpPr>
          <p:cNvPr id="9" name="Text Placeholder 17"/>
          <p:cNvSpPr>
            <a:spLocks noGrp="1"/>
          </p:cNvSpPr>
          <p:nvPr>
            <p:ph type="body" sz="quarter" idx="13" hasCustomPrompt="1"/>
          </p:nvPr>
        </p:nvSpPr>
        <p:spPr>
          <a:xfrm>
            <a:off x="412733" y="280762"/>
            <a:ext cx="6607539" cy="538711"/>
          </a:xfrm>
        </p:spPr>
        <p:txBody>
          <a:bodyPr>
            <a:normAutofit/>
          </a:bodyPr>
          <a:lstStyle>
            <a:lvl1pPr marL="0" indent="0">
              <a:buNone/>
              <a:defRPr sz="2800" b="0" i="0">
                <a:solidFill>
                  <a:schemeClr val="bg1"/>
                </a:solidFill>
                <a:latin typeface="Lucida Sans Demibold Roman" charset="0"/>
                <a:ea typeface="Lucida Sans Demibold Roman" charset="0"/>
                <a:cs typeface="Lucida Sans Demibold Roman" charset="0"/>
              </a:defRPr>
            </a:lvl1pPr>
          </a:lstStyle>
          <a:p>
            <a:pPr lvl="0"/>
            <a:r>
              <a:rPr lang="en-GB" dirty="0"/>
              <a:t>Title of slide. Lucida Sans 28pt.</a:t>
            </a:r>
            <a:endParaRPr lang="en-US" dirty="0"/>
          </a:p>
        </p:txBody>
      </p:sp>
    </p:spTree>
    <p:extLst>
      <p:ext uri="{BB962C8B-B14F-4D97-AF65-F5344CB8AC3E}">
        <p14:creationId xmlns:p14="http://schemas.microsoft.com/office/powerpoint/2010/main" val="1017319943"/>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457200" y="4731545"/>
            <a:ext cx="2133600" cy="273844"/>
          </a:xfrm>
          <a:prstGeom prst="rect">
            <a:avLst/>
          </a:prstGeom>
        </p:spPr>
        <p:txBody>
          <a:bodyPr vert="horz" lIns="91440" tIns="45720" rIns="91440" bIns="45720" rtlCol="0" anchor="ctr"/>
          <a:lstStyle>
            <a:lvl1pPr algn="l">
              <a:defRPr sz="1000" b="0" i="0">
                <a:solidFill>
                  <a:schemeClr val="tx1">
                    <a:tint val="75000"/>
                  </a:schemeClr>
                </a:solidFill>
                <a:latin typeface="Lucida Sans Regular" charset="0"/>
                <a:ea typeface="Lucida Sans Regular" charset="0"/>
                <a:cs typeface="Lucida Sans Regular" charset="0"/>
              </a:defRPr>
            </a:lvl1pPr>
          </a:lstStyle>
          <a:p>
            <a:fld id="{072D1251-BA98-3143-A9C7-883D2A4E4F32}" type="datetime1">
              <a:rPr lang="en-GB" smtClean="0"/>
              <a:pPr/>
              <a:t>09/10/2019</a:t>
            </a:fld>
            <a:endParaRPr lang="en-GB" dirty="0"/>
          </a:p>
        </p:txBody>
      </p:sp>
      <p:sp>
        <p:nvSpPr>
          <p:cNvPr id="6" name="Slide Number Placeholder 5"/>
          <p:cNvSpPr>
            <a:spLocks noGrp="1"/>
          </p:cNvSpPr>
          <p:nvPr>
            <p:ph type="sldNum" sz="quarter" idx="4"/>
          </p:nvPr>
        </p:nvSpPr>
        <p:spPr>
          <a:xfrm>
            <a:off x="6553200" y="4731545"/>
            <a:ext cx="2133600" cy="273844"/>
          </a:xfrm>
          <a:prstGeom prst="rect">
            <a:avLst/>
          </a:prstGeom>
        </p:spPr>
        <p:txBody>
          <a:bodyPr vert="horz" lIns="91440" tIns="45720" rIns="91440" bIns="45720" rtlCol="0" anchor="ctr"/>
          <a:lstStyle>
            <a:lvl1pPr algn="r">
              <a:defRPr sz="1000" b="0" i="0">
                <a:solidFill>
                  <a:schemeClr val="tx1">
                    <a:tint val="75000"/>
                  </a:schemeClr>
                </a:solidFill>
                <a:latin typeface="Lucida Sans Regular" charset="0"/>
                <a:ea typeface="Lucida Sans Regular" charset="0"/>
                <a:cs typeface="Lucida Sans Regular" charset="0"/>
              </a:defRPr>
            </a:lvl1pPr>
          </a:lstStyle>
          <a:p>
            <a:fld id="{F5E5E2CC-C7DE-BD4B-87E6-786A94FB9171}" type="slidenum">
              <a:rPr lang="en-GB" smtClean="0"/>
              <a:pPr/>
              <a:t>‹#›</a:t>
            </a:fld>
            <a:endParaRPr lang="en-GB" dirty="0"/>
          </a:p>
        </p:txBody>
      </p:sp>
    </p:spTree>
    <p:extLst>
      <p:ext uri="{BB962C8B-B14F-4D97-AF65-F5344CB8AC3E}">
        <p14:creationId xmlns:p14="http://schemas.microsoft.com/office/powerpoint/2010/main" val="1836077352"/>
      </p:ext>
    </p:extLst>
  </p:cSld>
  <p:clrMap bg1="dk1" tx1="lt1" bg2="dk2" tx2="lt2" accent1="accent1" accent2="accent2" accent3="accent3" accent4="accent4" accent5="accent5" accent6="accent6" hlink="hlink" folHlink="folHlink"/>
  <p:sldLayoutIdLst>
    <p:sldLayoutId id="2147483665" r:id="rId1"/>
    <p:sldLayoutId id="2147483691" r:id="rId2"/>
    <p:sldLayoutId id="2147483668" r:id="rId3"/>
    <p:sldLayoutId id="2147483678" r:id="rId4"/>
    <p:sldLayoutId id="2147483695" r:id="rId5"/>
    <p:sldLayoutId id="2147483685" r:id="rId6"/>
    <p:sldLayoutId id="2147483706" r:id="rId7"/>
    <p:sldLayoutId id="2147483707" r:id="rId8"/>
    <p:sldLayoutId id="2147483676" r:id="rId9"/>
    <p:sldLayoutId id="2147483696" r:id="rId10"/>
    <p:sldLayoutId id="2147483698" r:id="rId11"/>
    <p:sldLayoutId id="2147483699" r:id="rId12"/>
    <p:sldLayoutId id="2147483704" r:id="rId13"/>
    <p:sldLayoutId id="2147483705" r:id="rId14"/>
  </p:sldLayoutIdLst>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hf sldNum="0" hdr="0" ftr="0"/>
  <p:txStyles>
    <p:titleStyle>
      <a:lvl1pPr algn="l" defTabSz="914400" rtl="0" eaLnBrk="1" latinLnBrk="0" hangingPunct="1">
        <a:spcBef>
          <a:spcPct val="0"/>
        </a:spcBef>
        <a:buNone/>
        <a:defRPr sz="4000" b="0" i="0" kern="1200">
          <a:solidFill>
            <a:schemeClr val="tx1"/>
          </a:solidFill>
          <a:latin typeface="Lucida Sans Regular" charset="0"/>
          <a:ea typeface="Lucida Sans Regular" charset="0"/>
          <a:cs typeface="Lucida Sans Regular" charset="0"/>
        </a:defRPr>
      </a:lvl1pPr>
    </p:titleStyle>
    <p:bodyStyle>
      <a:lvl1pPr marL="342900" indent="-342900" algn="l" defTabSz="914400" rtl="0" eaLnBrk="1" latinLnBrk="0" hangingPunct="1">
        <a:lnSpc>
          <a:spcPct val="150000"/>
        </a:lnSpc>
        <a:spcBef>
          <a:spcPct val="20000"/>
        </a:spcBef>
        <a:buFont typeface="Arial" panose="020B0604020202020204" pitchFamily="34" charset="0"/>
        <a:buChar char="•"/>
        <a:defRPr sz="28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1pPr>
      <a:lvl2pPr marL="742950" indent="-285750" algn="l" defTabSz="914400" rtl="0" eaLnBrk="1" latinLnBrk="0" hangingPunct="1">
        <a:lnSpc>
          <a:spcPct val="150000"/>
        </a:lnSpc>
        <a:spcBef>
          <a:spcPct val="20000"/>
        </a:spcBef>
        <a:buFont typeface="Arial" panose="020B0604020202020204" pitchFamily="34" charset="0"/>
        <a:buChar char="–"/>
        <a:defRPr sz="26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2pPr>
      <a:lvl3pPr marL="1143000" indent="-228600" algn="l" defTabSz="914400" rtl="0" eaLnBrk="1" latinLnBrk="0" hangingPunct="1">
        <a:lnSpc>
          <a:spcPct val="150000"/>
        </a:lnSpc>
        <a:spcBef>
          <a:spcPct val="20000"/>
        </a:spcBef>
        <a:buFont typeface="Arial" panose="020B0604020202020204" pitchFamily="34" charset="0"/>
        <a:buChar char="•"/>
        <a:defRPr sz="24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3pPr>
      <a:lvl4pPr marL="1600200" indent="-228600" algn="l" defTabSz="914400" rtl="0" eaLnBrk="1" latinLnBrk="0" hangingPunct="1">
        <a:lnSpc>
          <a:spcPct val="150000"/>
        </a:lnSpc>
        <a:spcBef>
          <a:spcPct val="20000"/>
        </a:spcBef>
        <a:buFont typeface="Arial" panose="020B0604020202020204" pitchFamily="34" charset="0"/>
        <a:buChar char="–"/>
        <a:defRPr sz="20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4pPr>
      <a:lvl5pPr marL="2057400" indent="-228600" algn="l" defTabSz="914400" rtl="0" eaLnBrk="1" latinLnBrk="0" hangingPunct="1">
        <a:lnSpc>
          <a:spcPct val="150000"/>
        </a:lnSpc>
        <a:spcBef>
          <a:spcPct val="20000"/>
        </a:spcBef>
        <a:buFont typeface="Arial" panose="020B0604020202020204" pitchFamily="34" charset="0"/>
        <a:buChar char="»"/>
        <a:defRPr sz="18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hyperlink" Target="http://www.hse.gov.uk/eci/cyber-security-trial-inspections-report.pdf"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hyperlink" Target="https://cansecwest.com/slides06/csw06-byres.pdf"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mailto:info@contextis.com" TargetMode="External"/><Relationship Id="rId2" Type="http://schemas.openxmlformats.org/officeDocument/2006/relationships/hyperlink" Target="mailto:Katherine.Abercrombie@contextis.com" TargetMode="External"/><Relationship Id="rId1" Type="http://schemas.openxmlformats.org/officeDocument/2006/relationships/slideLayout" Target="../slideLayouts/slideLayout7.xml"/><Relationship Id="rId4" Type="http://schemas.openxmlformats.org/officeDocument/2006/relationships/hyperlink" Target="https://www.contextis.com/" TargetMode="External"/></Relationships>
</file>

<file path=ppt/slides/_rels/slide30.xml.rels><?xml version="1.0" encoding="UTF-8" standalone="yes"?>
<Relationships xmlns="http://schemas.openxmlformats.org/package/2006/relationships"><Relationship Id="rId2" Type="http://schemas.openxmlformats.org/officeDocument/2006/relationships/hyperlink" Target="http://energy.sandia.gov/wp/wp-content/gallery/uploads/sand_2005_2846p.pdf"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hyperlink" Target="http://www.nerc.com/pa/Stand/Pages/CIPStandards.aspx"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432304-23C6-4BD6-980A-AE0F80F6B10B}"/>
              </a:ext>
            </a:extLst>
          </p:cNvPr>
          <p:cNvSpPr>
            <a:spLocks noGrp="1"/>
          </p:cNvSpPr>
          <p:nvPr>
            <p:ph type="dt" sz="half" idx="10"/>
          </p:nvPr>
        </p:nvSpPr>
        <p:spPr/>
        <p:txBody>
          <a:bodyPr/>
          <a:lstStyle/>
          <a:p>
            <a:fld id="{98E69862-751F-3946-AC11-5A2032C76450}" type="datetime1">
              <a:rPr lang="en-GB" smtClean="0"/>
              <a:pPr/>
              <a:t>09/10/2019</a:t>
            </a:fld>
            <a:endParaRPr lang="en-GB" dirty="0"/>
          </a:p>
        </p:txBody>
      </p:sp>
      <p:sp>
        <p:nvSpPr>
          <p:cNvPr id="3" name="Title 2">
            <a:extLst>
              <a:ext uri="{FF2B5EF4-FFF2-40B4-BE49-F238E27FC236}">
                <a16:creationId xmlns:a16="http://schemas.microsoft.com/office/drawing/2014/main" id="{05C34C01-5143-4728-92EB-20FBA30D35A2}"/>
              </a:ext>
            </a:extLst>
          </p:cNvPr>
          <p:cNvSpPr>
            <a:spLocks noGrp="1"/>
          </p:cNvSpPr>
          <p:nvPr>
            <p:ph type="ctrTitle"/>
          </p:nvPr>
        </p:nvSpPr>
        <p:spPr/>
        <p:txBody>
          <a:bodyPr/>
          <a:lstStyle/>
          <a:p>
            <a:r>
              <a:rPr lang="en-GB" dirty="0"/>
              <a:t>Securing ICS Systems:</a:t>
            </a:r>
            <a:br>
              <a:rPr lang="en-GB" dirty="0"/>
            </a:br>
            <a:r>
              <a:rPr lang="en-GB" dirty="0"/>
              <a:t>OT vs IT</a:t>
            </a:r>
          </a:p>
        </p:txBody>
      </p:sp>
      <p:sp>
        <p:nvSpPr>
          <p:cNvPr id="4" name="Subtitle 3">
            <a:extLst>
              <a:ext uri="{FF2B5EF4-FFF2-40B4-BE49-F238E27FC236}">
                <a16:creationId xmlns:a16="http://schemas.microsoft.com/office/drawing/2014/main" id="{20AB7C3D-7D32-4012-91C2-C74D0244B252}"/>
              </a:ext>
            </a:extLst>
          </p:cNvPr>
          <p:cNvSpPr>
            <a:spLocks noGrp="1"/>
          </p:cNvSpPr>
          <p:nvPr>
            <p:ph type="subTitle" idx="1"/>
          </p:nvPr>
        </p:nvSpPr>
        <p:spPr/>
        <p:txBody>
          <a:bodyPr/>
          <a:lstStyle/>
          <a:p>
            <a:r>
              <a:rPr lang="en-GB" dirty="0"/>
              <a:t>Kat Abercrombie</a:t>
            </a:r>
            <a:br>
              <a:rPr lang="en-GB" dirty="0"/>
            </a:br>
            <a:r>
              <a:rPr lang="en-GB" dirty="0"/>
              <a:t>Security Consultant</a:t>
            </a:r>
          </a:p>
        </p:txBody>
      </p:sp>
    </p:spTree>
    <p:extLst>
      <p:ext uri="{BB962C8B-B14F-4D97-AF65-F5344CB8AC3E}">
        <p14:creationId xmlns:p14="http://schemas.microsoft.com/office/powerpoint/2010/main" val="1295106451"/>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536DC6-ECB8-4520-96FB-BB3102EF5670}"/>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6" name="Picture Placeholder 5" descr="A cat with its mouth open&#10;&#10;Description automatically generated">
            <a:extLst>
              <a:ext uri="{FF2B5EF4-FFF2-40B4-BE49-F238E27FC236}">
                <a16:creationId xmlns:a16="http://schemas.microsoft.com/office/drawing/2014/main" id="{F4F01A14-D05D-4CE7-B39B-3607E90F0B94}"/>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2137" b="2496"/>
          <a:stretch/>
        </p:blipFill>
        <p:spPr>
          <a:xfrm>
            <a:off x="1691680" y="1184082"/>
            <a:ext cx="5064181" cy="3457710"/>
          </a:xfrm>
        </p:spPr>
      </p:pic>
      <p:sp>
        <p:nvSpPr>
          <p:cNvPr id="4" name="Text Placeholder 3">
            <a:extLst>
              <a:ext uri="{FF2B5EF4-FFF2-40B4-BE49-F238E27FC236}">
                <a16:creationId xmlns:a16="http://schemas.microsoft.com/office/drawing/2014/main" id="{76F655D5-CAB7-41FE-8657-0DF7AC356378}"/>
              </a:ext>
            </a:extLst>
          </p:cNvPr>
          <p:cNvSpPr>
            <a:spLocks noGrp="1"/>
          </p:cNvSpPr>
          <p:nvPr>
            <p:ph type="body" sz="quarter" idx="13"/>
          </p:nvPr>
        </p:nvSpPr>
        <p:spPr/>
        <p:txBody>
          <a:bodyPr>
            <a:normAutofit fontScale="85000" lnSpcReduction="20000"/>
          </a:bodyPr>
          <a:lstStyle/>
          <a:p>
            <a:r>
              <a:rPr lang="en-GB" dirty="0"/>
              <a:t>What’s the Big Deal?</a:t>
            </a:r>
          </a:p>
        </p:txBody>
      </p:sp>
    </p:spTree>
    <p:extLst>
      <p:ext uri="{BB962C8B-B14F-4D97-AF65-F5344CB8AC3E}">
        <p14:creationId xmlns:p14="http://schemas.microsoft.com/office/powerpoint/2010/main" val="387938075"/>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5AB3E1-8C1F-4592-86A8-31F66789816E}"/>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EA1AA1DD-1C84-45F5-B495-F3AEA65EC30D}"/>
              </a:ext>
            </a:extLst>
          </p:cNvPr>
          <p:cNvSpPr>
            <a:spLocks noGrp="1"/>
          </p:cNvSpPr>
          <p:nvPr>
            <p:ph type="body" sz="quarter" idx="11"/>
          </p:nvPr>
        </p:nvSpPr>
        <p:spPr/>
        <p:txBody>
          <a:bodyPr>
            <a:normAutofit fontScale="85000" lnSpcReduction="20000"/>
          </a:bodyPr>
          <a:lstStyle/>
          <a:p>
            <a:r>
              <a:rPr lang="en-GB" dirty="0"/>
              <a:t>What’s the Big Deal?</a:t>
            </a:r>
          </a:p>
        </p:txBody>
      </p:sp>
      <p:sp>
        <p:nvSpPr>
          <p:cNvPr id="4" name="Text Placeholder 3">
            <a:extLst>
              <a:ext uri="{FF2B5EF4-FFF2-40B4-BE49-F238E27FC236}">
                <a16:creationId xmlns:a16="http://schemas.microsoft.com/office/drawing/2014/main" id="{B8626F24-744F-44E1-BACD-E60CCDB9B6FD}"/>
              </a:ext>
            </a:extLst>
          </p:cNvPr>
          <p:cNvSpPr>
            <a:spLocks noGrp="1"/>
          </p:cNvSpPr>
          <p:nvPr>
            <p:ph type="body" sz="quarter" idx="12"/>
          </p:nvPr>
        </p:nvSpPr>
        <p:spPr/>
        <p:txBody>
          <a:bodyPr>
            <a:normAutofit fontScale="47500" lnSpcReduction="20000"/>
          </a:bodyPr>
          <a:lstStyle/>
          <a:p>
            <a:pPr marL="0" indent="0">
              <a:buNone/>
            </a:pPr>
            <a:r>
              <a:rPr lang="en-GB" dirty="0"/>
              <a:t>“ICS often use operating systems, applications and procedures that may be considered unconventional by contemporary IT professionals, and have operational requirements that include the management of processes that if not executed in a predictable manner, may result in </a:t>
            </a:r>
            <a:r>
              <a:rPr lang="en-GB" sz="4400" b="1" dirty="0">
                <a:latin typeface="Cooper Black" panose="0208090404030B020404" pitchFamily="18" charset="0"/>
              </a:rPr>
              <a:t>injury</a:t>
            </a:r>
            <a:r>
              <a:rPr lang="en-GB" dirty="0"/>
              <a:t>, </a:t>
            </a:r>
            <a:r>
              <a:rPr lang="en-GB" sz="4400" dirty="0">
                <a:latin typeface="Castellar" panose="020A0402060406010301" pitchFamily="18" charset="0"/>
              </a:rPr>
              <a:t>loss of life</a:t>
            </a:r>
            <a:r>
              <a:rPr lang="en-GB" dirty="0"/>
              <a:t>, </a:t>
            </a:r>
            <a:r>
              <a:rPr lang="en-GB" sz="4400" b="1" dirty="0">
                <a:latin typeface="Broadway" panose="04040905080B02020502" pitchFamily="82" charset="0"/>
              </a:rPr>
              <a:t>damage to the environment</a:t>
            </a:r>
            <a:r>
              <a:rPr lang="en-GB" dirty="0"/>
              <a:t>, as well as </a:t>
            </a:r>
            <a:r>
              <a:rPr lang="en-GB" sz="4400" b="1" dirty="0">
                <a:latin typeface="Stencil" panose="040409050D0802020404" pitchFamily="82" charset="0"/>
              </a:rPr>
              <a:t>serious financial issues </a:t>
            </a:r>
            <a:r>
              <a:rPr lang="en-GB" dirty="0"/>
              <a:t>such as production losses that may have a </a:t>
            </a:r>
            <a:r>
              <a:rPr lang="en-GB" sz="4400" b="1" dirty="0">
                <a:latin typeface="Showcard Gothic" panose="04020904020102020604" pitchFamily="82" charset="0"/>
              </a:rPr>
              <a:t>negative impact on a nation’s economy</a:t>
            </a:r>
            <a:r>
              <a:rPr lang="en-GB" dirty="0"/>
              <a:t>” </a:t>
            </a:r>
          </a:p>
          <a:p>
            <a:endParaRPr lang="en-GB" dirty="0"/>
          </a:p>
          <a:p>
            <a:pPr marL="0" indent="0">
              <a:buNone/>
            </a:pPr>
            <a:r>
              <a:rPr lang="en-GB" dirty="0"/>
              <a:t>- Lopez et al. (2013); Smart control of operational threats in control substations</a:t>
            </a:r>
          </a:p>
        </p:txBody>
      </p:sp>
    </p:spTree>
    <p:extLst>
      <p:ext uri="{BB962C8B-B14F-4D97-AF65-F5344CB8AC3E}">
        <p14:creationId xmlns:p14="http://schemas.microsoft.com/office/powerpoint/2010/main" val="2948992774"/>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236841-7AFC-49C1-A2C7-E5BB7CBE0FE2}"/>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CAC745AA-3DCC-4FFB-AF0D-8303E101A70F}"/>
              </a:ext>
            </a:extLst>
          </p:cNvPr>
          <p:cNvSpPr>
            <a:spLocks noGrp="1"/>
          </p:cNvSpPr>
          <p:nvPr>
            <p:ph type="body" sz="quarter" idx="12"/>
          </p:nvPr>
        </p:nvSpPr>
        <p:spPr/>
        <p:txBody>
          <a:bodyPr>
            <a:normAutofit fontScale="85000" lnSpcReduction="20000"/>
          </a:bodyPr>
          <a:lstStyle/>
          <a:p>
            <a:r>
              <a:rPr lang="en-GB" dirty="0"/>
              <a:t>What’s the Big Deal?</a:t>
            </a:r>
          </a:p>
        </p:txBody>
      </p:sp>
      <p:sp>
        <p:nvSpPr>
          <p:cNvPr id="4" name="Text Placeholder 3">
            <a:extLst>
              <a:ext uri="{FF2B5EF4-FFF2-40B4-BE49-F238E27FC236}">
                <a16:creationId xmlns:a16="http://schemas.microsoft.com/office/drawing/2014/main" id="{057AC70E-79F3-481B-B3EB-3C1EEEAEFE53}"/>
              </a:ext>
            </a:extLst>
          </p:cNvPr>
          <p:cNvSpPr>
            <a:spLocks noGrp="1"/>
          </p:cNvSpPr>
          <p:nvPr>
            <p:ph type="body" sz="quarter" idx="13"/>
          </p:nvPr>
        </p:nvSpPr>
        <p:spPr/>
        <p:txBody>
          <a:bodyPr>
            <a:normAutofit/>
          </a:bodyPr>
          <a:lstStyle/>
          <a:p>
            <a:r>
              <a:rPr lang="en-GB" dirty="0"/>
              <a:t>Cyber Security Trial Inspections Summary Report</a:t>
            </a:r>
          </a:p>
          <a:p>
            <a:pPr lvl="1"/>
            <a:r>
              <a:rPr lang="en-GB" dirty="0"/>
              <a:t>HSE</a:t>
            </a:r>
          </a:p>
          <a:p>
            <a:pPr lvl="1"/>
            <a:r>
              <a:rPr lang="en-GB" dirty="0"/>
              <a:t>COMAH</a:t>
            </a:r>
          </a:p>
          <a:p>
            <a:pPr lvl="1"/>
            <a:r>
              <a:rPr lang="en-GB" dirty="0">
                <a:hlinkClick r:id="rId2"/>
              </a:rPr>
              <a:t>http://www.hse.gov.uk/eci/cyber-security-trial-inspections-report.pdf</a:t>
            </a:r>
            <a:r>
              <a:rPr lang="en-GB" dirty="0"/>
              <a:t> </a:t>
            </a:r>
          </a:p>
        </p:txBody>
      </p:sp>
      <p:sp>
        <p:nvSpPr>
          <p:cNvPr id="5" name="Text Placeholder 4">
            <a:extLst>
              <a:ext uri="{FF2B5EF4-FFF2-40B4-BE49-F238E27FC236}">
                <a16:creationId xmlns:a16="http://schemas.microsoft.com/office/drawing/2014/main" id="{3E8FBC49-2DDE-4938-96D7-8B084B5A5E33}"/>
              </a:ext>
            </a:extLst>
          </p:cNvPr>
          <p:cNvSpPr>
            <a:spLocks noGrp="1"/>
          </p:cNvSpPr>
          <p:nvPr>
            <p:ph type="body" sz="quarter" idx="14"/>
          </p:nvPr>
        </p:nvSpPr>
        <p:spPr/>
        <p:txBody>
          <a:bodyPr/>
          <a:lstStyle/>
          <a:p>
            <a:r>
              <a:rPr lang="en-GB" dirty="0"/>
              <a:t>Nov 2017-May 2918</a:t>
            </a:r>
          </a:p>
          <a:p>
            <a:r>
              <a:rPr lang="en-GB" u="sng" dirty="0"/>
              <a:t>Voluntary</a:t>
            </a:r>
            <a:r>
              <a:rPr lang="en-GB" dirty="0"/>
              <a:t> participation</a:t>
            </a:r>
          </a:p>
          <a:p>
            <a:r>
              <a:rPr lang="en-GB" dirty="0"/>
              <a:t>Range of Industrial sectors</a:t>
            </a:r>
          </a:p>
        </p:txBody>
      </p:sp>
    </p:spTree>
    <p:extLst>
      <p:ext uri="{BB962C8B-B14F-4D97-AF65-F5344CB8AC3E}">
        <p14:creationId xmlns:p14="http://schemas.microsoft.com/office/powerpoint/2010/main" val="2747557914"/>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62B72A-75F7-4510-A47C-58B949767793}"/>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B05C63D9-2F50-4C80-8317-99440F069A4A}"/>
              </a:ext>
            </a:extLst>
          </p:cNvPr>
          <p:cNvSpPr>
            <a:spLocks noGrp="1"/>
          </p:cNvSpPr>
          <p:nvPr>
            <p:ph type="body" sz="quarter" idx="12"/>
          </p:nvPr>
        </p:nvSpPr>
        <p:spPr/>
        <p:txBody>
          <a:bodyPr>
            <a:normAutofit fontScale="85000" lnSpcReduction="20000"/>
          </a:bodyPr>
          <a:lstStyle/>
          <a:p>
            <a:r>
              <a:rPr lang="en-GB" dirty="0"/>
              <a:t>What’s the Big Deal?</a:t>
            </a:r>
          </a:p>
        </p:txBody>
      </p:sp>
      <p:sp>
        <p:nvSpPr>
          <p:cNvPr id="4" name="Text Placeholder 3">
            <a:extLst>
              <a:ext uri="{FF2B5EF4-FFF2-40B4-BE49-F238E27FC236}">
                <a16:creationId xmlns:a16="http://schemas.microsoft.com/office/drawing/2014/main" id="{42970EF5-61E9-477D-B8EF-DEC68D6DBCCD}"/>
              </a:ext>
            </a:extLst>
          </p:cNvPr>
          <p:cNvSpPr>
            <a:spLocks noGrp="1"/>
          </p:cNvSpPr>
          <p:nvPr>
            <p:ph type="body" sz="quarter" idx="13"/>
          </p:nvPr>
        </p:nvSpPr>
        <p:spPr/>
        <p:txBody>
          <a:bodyPr>
            <a:normAutofit lnSpcReduction="10000"/>
          </a:bodyPr>
          <a:lstStyle/>
          <a:p>
            <a:r>
              <a:rPr lang="en-GB" b="1" dirty="0"/>
              <a:t>Managing Security Risk: </a:t>
            </a:r>
            <a:r>
              <a:rPr lang="en-GB" dirty="0"/>
              <a:t>partial headway into achieving some of the objectives</a:t>
            </a:r>
          </a:p>
          <a:p>
            <a:r>
              <a:rPr lang="en-GB" b="1" dirty="0"/>
              <a:t>Protecting against cyber attack: </a:t>
            </a:r>
            <a:r>
              <a:rPr lang="en-GB" dirty="0"/>
              <a:t>partial headway into achieving some of the objectives</a:t>
            </a:r>
          </a:p>
          <a:p>
            <a:endParaRPr lang="en-GB" dirty="0"/>
          </a:p>
        </p:txBody>
      </p:sp>
      <p:sp>
        <p:nvSpPr>
          <p:cNvPr id="5" name="Text Placeholder 4">
            <a:extLst>
              <a:ext uri="{FF2B5EF4-FFF2-40B4-BE49-F238E27FC236}">
                <a16:creationId xmlns:a16="http://schemas.microsoft.com/office/drawing/2014/main" id="{2144473C-BDDA-4908-8A5A-5C663943E86E}"/>
              </a:ext>
            </a:extLst>
          </p:cNvPr>
          <p:cNvSpPr>
            <a:spLocks noGrp="1"/>
          </p:cNvSpPr>
          <p:nvPr>
            <p:ph type="body" sz="quarter" idx="14"/>
          </p:nvPr>
        </p:nvSpPr>
        <p:spPr/>
        <p:txBody>
          <a:bodyPr>
            <a:normAutofit fontScale="92500"/>
          </a:bodyPr>
          <a:lstStyle/>
          <a:p>
            <a:r>
              <a:rPr lang="en-GB" b="1" dirty="0"/>
              <a:t>Detecting cyber security events: </a:t>
            </a:r>
            <a:r>
              <a:rPr lang="en-GB" dirty="0"/>
              <a:t>most hadn’t even started to achieve the objectives</a:t>
            </a:r>
          </a:p>
          <a:p>
            <a:r>
              <a:rPr lang="en-GB" b="1" dirty="0"/>
              <a:t>Minimising the impact of cyber security incidents: </a:t>
            </a:r>
            <a:r>
              <a:rPr lang="en-GB" dirty="0"/>
              <a:t>most hadn’t even started to achieve the objectives</a:t>
            </a:r>
          </a:p>
          <a:p>
            <a:endParaRPr lang="en-GB" dirty="0"/>
          </a:p>
        </p:txBody>
      </p:sp>
    </p:spTree>
    <p:extLst>
      <p:ext uri="{BB962C8B-B14F-4D97-AF65-F5344CB8AC3E}">
        <p14:creationId xmlns:p14="http://schemas.microsoft.com/office/powerpoint/2010/main" val="577628604"/>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34B596-EE4B-4CE4-B1EA-A75170141CE7}"/>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4" name="Text Placeholder 3">
            <a:extLst>
              <a:ext uri="{FF2B5EF4-FFF2-40B4-BE49-F238E27FC236}">
                <a16:creationId xmlns:a16="http://schemas.microsoft.com/office/drawing/2014/main" id="{47BD6FDB-5A2A-43B4-AC46-62E7C57FC4E3}"/>
              </a:ext>
            </a:extLst>
          </p:cNvPr>
          <p:cNvSpPr>
            <a:spLocks noGrp="1"/>
          </p:cNvSpPr>
          <p:nvPr>
            <p:ph type="body" sz="quarter" idx="12"/>
          </p:nvPr>
        </p:nvSpPr>
        <p:spPr>
          <a:xfrm>
            <a:off x="457200" y="1355474"/>
            <a:ext cx="8075240" cy="2800452"/>
          </a:xfrm>
        </p:spPr>
        <p:txBody>
          <a:bodyPr>
            <a:noAutofit/>
          </a:bodyPr>
          <a:lstStyle/>
          <a:p>
            <a:pPr marL="0" indent="0" algn="ctr">
              <a:buNone/>
            </a:pPr>
            <a:r>
              <a:rPr lang="en-GB" sz="6000" dirty="0"/>
              <a:t>What is OT? SCADA? ICS?</a:t>
            </a:r>
          </a:p>
        </p:txBody>
      </p:sp>
    </p:spTree>
    <p:extLst>
      <p:ext uri="{BB962C8B-B14F-4D97-AF65-F5344CB8AC3E}">
        <p14:creationId xmlns:p14="http://schemas.microsoft.com/office/powerpoint/2010/main" val="3975576622"/>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B10857-C335-4547-BA3E-959B581B699D}"/>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6" name="Picture Placeholder 5" descr="A picture containing cat, sitting, orange, looking&#10;&#10;Description automatically generated">
            <a:extLst>
              <a:ext uri="{FF2B5EF4-FFF2-40B4-BE49-F238E27FC236}">
                <a16:creationId xmlns:a16="http://schemas.microsoft.com/office/drawing/2014/main" id="{D005DC2A-27B1-40D3-B3CF-BFA88283C2FF}"/>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578" b="4714"/>
          <a:stretch/>
        </p:blipFill>
        <p:spPr>
          <a:xfrm>
            <a:off x="2051720" y="1207453"/>
            <a:ext cx="4680520" cy="3369731"/>
          </a:xfrm>
        </p:spPr>
      </p:pic>
      <p:sp>
        <p:nvSpPr>
          <p:cNvPr id="4" name="Text Placeholder 3">
            <a:extLst>
              <a:ext uri="{FF2B5EF4-FFF2-40B4-BE49-F238E27FC236}">
                <a16:creationId xmlns:a16="http://schemas.microsoft.com/office/drawing/2014/main" id="{86BC1830-72E4-4607-B7B7-34C5D6698A2A}"/>
              </a:ext>
            </a:extLst>
          </p:cNvPr>
          <p:cNvSpPr>
            <a:spLocks noGrp="1"/>
          </p:cNvSpPr>
          <p:nvPr>
            <p:ph type="body" sz="quarter" idx="13"/>
          </p:nvPr>
        </p:nvSpPr>
        <p:spPr/>
        <p:txBody>
          <a:bodyPr>
            <a:normAutofit fontScale="85000" lnSpcReduction="20000"/>
          </a:bodyPr>
          <a:lstStyle/>
          <a:p>
            <a:r>
              <a:rPr lang="en-GB" dirty="0"/>
              <a:t>What is OT? SCADA? ICS?</a:t>
            </a:r>
          </a:p>
        </p:txBody>
      </p:sp>
    </p:spTree>
    <p:extLst>
      <p:ext uri="{BB962C8B-B14F-4D97-AF65-F5344CB8AC3E}">
        <p14:creationId xmlns:p14="http://schemas.microsoft.com/office/powerpoint/2010/main" val="1272693558"/>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8378D2-945B-4EAD-8065-1C9E59FB0724}"/>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05255380-C7B2-4CB2-8946-565D66D7C9C6}"/>
              </a:ext>
            </a:extLst>
          </p:cNvPr>
          <p:cNvSpPr>
            <a:spLocks noGrp="1"/>
          </p:cNvSpPr>
          <p:nvPr>
            <p:ph type="body" sz="quarter" idx="11"/>
          </p:nvPr>
        </p:nvSpPr>
        <p:spPr/>
        <p:txBody>
          <a:bodyPr>
            <a:normAutofit fontScale="85000" lnSpcReduction="20000"/>
          </a:bodyPr>
          <a:lstStyle/>
          <a:p>
            <a:r>
              <a:rPr lang="en-GB" dirty="0"/>
              <a:t>What is OT? SCADA? ICS?</a:t>
            </a:r>
          </a:p>
        </p:txBody>
      </p:sp>
      <p:sp>
        <p:nvSpPr>
          <p:cNvPr id="4" name="Text Placeholder 3">
            <a:extLst>
              <a:ext uri="{FF2B5EF4-FFF2-40B4-BE49-F238E27FC236}">
                <a16:creationId xmlns:a16="http://schemas.microsoft.com/office/drawing/2014/main" id="{257F9460-3FE2-48C0-AC0F-F18787DAB777}"/>
              </a:ext>
            </a:extLst>
          </p:cNvPr>
          <p:cNvSpPr>
            <a:spLocks noGrp="1"/>
          </p:cNvSpPr>
          <p:nvPr>
            <p:ph type="body" sz="quarter" idx="12"/>
          </p:nvPr>
        </p:nvSpPr>
        <p:spPr/>
        <p:txBody>
          <a:bodyPr>
            <a:normAutofit fontScale="92500" lnSpcReduction="20000"/>
          </a:bodyPr>
          <a:lstStyle/>
          <a:p>
            <a:r>
              <a:rPr lang="en-GB" dirty="0"/>
              <a:t>IT – Information Technology</a:t>
            </a:r>
          </a:p>
          <a:p>
            <a:r>
              <a:rPr lang="en-GB" dirty="0"/>
              <a:t>OT – Operations Technology; hardware and software on operations networks which produce physical results</a:t>
            </a:r>
          </a:p>
          <a:p>
            <a:r>
              <a:rPr lang="en-GB" dirty="0"/>
              <a:t>ICS – Industrial Control System; a type of OT control system used for dangerous and complex industrial processes</a:t>
            </a:r>
          </a:p>
          <a:p>
            <a:r>
              <a:rPr lang="en-GB" dirty="0"/>
              <a:t>DCS – Distributed Control System; a subset of ICS (manufacturing)</a:t>
            </a:r>
          </a:p>
          <a:p>
            <a:r>
              <a:rPr lang="en-GB" dirty="0"/>
              <a:t>SCADA – Supervisory Control and Data Acquisition; a subset of ICS (Oil, gas and water)</a:t>
            </a:r>
          </a:p>
        </p:txBody>
      </p:sp>
    </p:spTree>
    <p:extLst>
      <p:ext uri="{BB962C8B-B14F-4D97-AF65-F5344CB8AC3E}">
        <p14:creationId xmlns:p14="http://schemas.microsoft.com/office/powerpoint/2010/main" val="3195413401"/>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9EC2F-B781-482E-BFDC-6E54691F70DE}"/>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52500C21-48C3-4D76-B6A8-D7BF274D8C46}"/>
              </a:ext>
            </a:extLst>
          </p:cNvPr>
          <p:cNvSpPr>
            <a:spLocks noGrp="1"/>
          </p:cNvSpPr>
          <p:nvPr>
            <p:ph type="body" sz="quarter" idx="11"/>
          </p:nvPr>
        </p:nvSpPr>
        <p:spPr/>
        <p:txBody>
          <a:bodyPr>
            <a:normAutofit fontScale="85000" lnSpcReduction="20000"/>
          </a:bodyPr>
          <a:lstStyle/>
          <a:p>
            <a:r>
              <a:rPr lang="en-GB" dirty="0"/>
              <a:t>What is OT? SCADA? ICS?</a:t>
            </a:r>
          </a:p>
        </p:txBody>
      </p:sp>
      <p:sp>
        <p:nvSpPr>
          <p:cNvPr id="4" name="Text Placeholder 3">
            <a:extLst>
              <a:ext uri="{FF2B5EF4-FFF2-40B4-BE49-F238E27FC236}">
                <a16:creationId xmlns:a16="http://schemas.microsoft.com/office/drawing/2014/main" id="{A4286E95-A7B0-436F-A04B-5CD59CA872C1}"/>
              </a:ext>
            </a:extLst>
          </p:cNvPr>
          <p:cNvSpPr>
            <a:spLocks noGrp="1"/>
          </p:cNvSpPr>
          <p:nvPr>
            <p:ph type="body" sz="quarter" idx="12"/>
          </p:nvPr>
        </p:nvSpPr>
        <p:spPr/>
        <p:txBody>
          <a:bodyPr/>
          <a:lstStyle/>
          <a:p>
            <a:r>
              <a:rPr lang="en-GB" dirty="0"/>
              <a:t>PLC – Programmable Logic Controller</a:t>
            </a:r>
          </a:p>
          <a:p>
            <a:r>
              <a:rPr lang="en-GB" dirty="0"/>
              <a:t>HMI – Human-Machine Interface</a:t>
            </a:r>
          </a:p>
          <a:p>
            <a:r>
              <a:rPr lang="en-GB" dirty="0"/>
              <a:t>ENG – Engineering Workstation</a:t>
            </a:r>
          </a:p>
          <a:p>
            <a:r>
              <a:rPr lang="en-GB" dirty="0"/>
              <a:t>HIST – Process data archive</a:t>
            </a:r>
          </a:p>
          <a:p>
            <a:r>
              <a:rPr lang="en-GB" dirty="0"/>
              <a:t>CNI – Critical National Infrastructure</a:t>
            </a:r>
          </a:p>
          <a:p>
            <a:r>
              <a:rPr lang="en-GB" dirty="0"/>
              <a:t>IIOT – Industrial Internet of Things</a:t>
            </a:r>
          </a:p>
        </p:txBody>
      </p:sp>
    </p:spTree>
    <p:extLst>
      <p:ext uri="{BB962C8B-B14F-4D97-AF65-F5344CB8AC3E}">
        <p14:creationId xmlns:p14="http://schemas.microsoft.com/office/powerpoint/2010/main" val="2327448994"/>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64FED2-7405-4FAF-84A7-580077E81CD1}"/>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BCA0EE31-CB41-4EDA-8586-ABE2724558DC}"/>
              </a:ext>
            </a:extLst>
          </p:cNvPr>
          <p:cNvSpPr>
            <a:spLocks noGrp="1"/>
          </p:cNvSpPr>
          <p:nvPr>
            <p:ph type="body" sz="quarter" idx="11"/>
          </p:nvPr>
        </p:nvSpPr>
        <p:spPr/>
        <p:txBody>
          <a:bodyPr>
            <a:normAutofit fontScale="85000" lnSpcReduction="20000"/>
          </a:bodyPr>
          <a:lstStyle/>
          <a:p>
            <a:r>
              <a:rPr lang="en-GB" dirty="0"/>
              <a:t>What is OT? SCADA? ICS?</a:t>
            </a:r>
          </a:p>
        </p:txBody>
      </p:sp>
      <p:sp>
        <p:nvSpPr>
          <p:cNvPr id="4" name="Text Placeholder 3">
            <a:extLst>
              <a:ext uri="{FF2B5EF4-FFF2-40B4-BE49-F238E27FC236}">
                <a16:creationId xmlns:a16="http://schemas.microsoft.com/office/drawing/2014/main" id="{B7F2F197-A512-4615-8DC4-CD8B2CD7CAB7}"/>
              </a:ext>
            </a:extLst>
          </p:cNvPr>
          <p:cNvSpPr>
            <a:spLocks noGrp="1"/>
          </p:cNvSpPr>
          <p:nvPr>
            <p:ph type="body" sz="quarter" idx="12"/>
          </p:nvPr>
        </p:nvSpPr>
        <p:spPr/>
        <p:txBody>
          <a:bodyPr>
            <a:normAutofit lnSpcReduction="10000"/>
          </a:bodyPr>
          <a:lstStyle/>
          <a:p>
            <a:pPr marL="0" indent="0">
              <a:buNone/>
            </a:pPr>
            <a:r>
              <a:rPr lang="en-GB" b="1" dirty="0"/>
              <a:t>‘Incident’</a:t>
            </a:r>
          </a:p>
          <a:p>
            <a:pPr>
              <a:buFont typeface="+mj-lt"/>
              <a:buAutoNum type="arabicPeriod"/>
            </a:pPr>
            <a:r>
              <a:rPr lang="en-GB" dirty="0"/>
              <a:t>Intentional actions taken by an external attacker that circumvent security or disrupt or disrupt the normal running of the system;</a:t>
            </a:r>
          </a:p>
          <a:p>
            <a:pPr>
              <a:buFont typeface="+mj-lt"/>
              <a:buAutoNum type="arabicPeriod"/>
            </a:pPr>
            <a:r>
              <a:rPr lang="en-GB" dirty="0"/>
              <a:t>Intentionally malicious actions by an employee that circumvents security or disrupts the normal running of the system; </a:t>
            </a:r>
          </a:p>
          <a:p>
            <a:pPr>
              <a:buFont typeface="+mj-lt"/>
              <a:buAutoNum type="arabicPeriod"/>
            </a:pPr>
            <a:r>
              <a:rPr lang="en-GB" dirty="0"/>
              <a:t>Accidental actions by an employee that circumvents security or disrupts the normal running of the system.</a:t>
            </a:r>
          </a:p>
        </p:txBody>
      </p:sp>
    </p:spTree>
    <p:extLst>
      <p:ext uri="{BB962C8B-B14F-4D97-AF65-F5344CB8AC3E}">
        <p14:creationId xmlns:p14="http://schemas.microsoft.com/office/powerpoint/2010/main" val="1978054618"/>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AD8C49-D961-47DE-BEB3-85EE1177F3D0}"/>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583D4023-2A4A-455A-A999-AAA7433D2B85}"/>
              </a:ext>
            </a:extLst>
          </p:cNvPr>
          <p:cNvSpPr>
            <a:spLocks noGrp="1"/>
          </p:cNvSpPr>
          <p:nvPr>
            <p:ph type="body" sz="quarter" idx="12"/>
          </p:nvPr>
        </p:nvSpPr>
        <p:spPr/>
        <p:txBody>
          <a:bodyPr>
            <a:normAutofit fontScale="85000" lnSpcReduction="20000"/>
          </a:bodyPr>
          <a:lstStyle/>
          <a:p>
            <a:r>
              <a:rPr lang="en-GB" dirty="0"/>
              <a:t>What is OT? SCADA? ICS?</a:t>
            </a:r>
          </a:p>
        </p:txBody>
      </p:sp>
      <p:sp>
        <p:nvSpPr>
          <p:cNvPr id="4" name="Text Placeholder 3">
            <a:extLst>
              <a:ext uri="{FF2B5EF4-FFF2-40B4-BE49-F238E27FC236}">
                <a16:creationId xmlns:a16="http://schemas.microsoft.com/office/drawing/2014/main" id="{BE3B6993-7A55-4C7C-83DD-DD2361BCCE1C}"/>
              </a:ext>
            </a:extLst>
          </p:cNvPr>
          <p:cNvSpPr>
            <a:spLocks noGrp="1"/>
          </p:cNvSpPr>
          <p:nvPr>
            <p:ph type="body" sz="quarter" idx="13"/>
          </p:nvPr>
        </p:nvSpPr>
        <p:spPr/>
        <p:txBody>
          <a:bodyPr>
            <a:normAutofit/>
          </a:bodyPr>
          <a:lstStyle/>
          <a:p>
            <a:pPr marL="0" indent="0">
              <a:buNone/>
            </a:pPr>
            <a:r>
              <a:rPr lang="en-GB" sz="1500" b="1" dirty="0"/>
              <a:t>History</a:t>
            </a:r>
          </a:p>
          <a:p>
            <a:r>
              <a:rPr lang="en-GB" sz="1500" dirty="0"/>
              <a:t>The beginning – late 1960’s / early 1970’s</a:t>
            </a:r>
          </a:p>
          <a:p>
            <a:r>
              <a:rPr lang="en-GB" sz="1500" dirty="0"/>
              <a:t>1968 – The PLC</a:t>
            </a:r>
          </a:p>
          <a:p>
            <a:r>
              <a:rPr lang="en-GB" sz="1500" dirty="0"/>
              <a:t>1990’s – The rise of interconnectivity</a:t>
            </a:r>
          </a:p>
          <a:p>
            <a:endParaRPr lang="en-GB" sz="1500" dirty="0"/>
          </a:p>
        </p:txBody>
      </p:sp>
      <p:sp>
        <p:nvSpPr>
          <p:cNvPr id="5" name="Text Placeholder 4">
            <a:extLst>
              <a:ext uri="{FF2B5EF4-FFF2-40B4-BE49-F238E27FC236}">
                <a16:creationId xmlns:a16="http://schemas.microsoft.com/office/drawing/2014/main" id="{64F5C146-C94F-4C55-B4CA-FAC57D4AA58F}"/>
              </a:ext>
            </a:extLst>
          </p:cNvPr>
          <p:cNvSpPr>
            <a:spLocks noGrp="1"/>
          </p:cNvSpPr>
          <p:nvPr>
            <p:ph type="body" sz="quarter" idx="14"/>
          </p:nvPr>
        </p:nvSpPr>
        <p:spPr>
          <a:xfrm>
            <a:off x="4679032" y="1355472"/>
            <a:ext cx="4042792" cy="3232502"/>
          </a:xfrm>
        </p:spPr>
        <p:txBody>
          <a:bodyPr>
            <a:normAutofit fontScale="85000" lnSpcReduction="20000"/>
          </a:bodyPr>
          <a:lstStyle/>
          <a:p>
            <a:pPr marL="0" indent="0">
              <a:buNone/>
            </a:pPr>
            <a:r>
              <a:rPr lang="en-GB" b="1" dirty="0"/>
              <a:t>Significant Incidents/Attacks:</a:t>
            </a:r>
          </a:p>
          <a:p>
            <a:r>
              <a:rPr lang="en-GB" dirty="0"/>
              <a:t>1997 – Worcester Air Traffic Communications</a:t>
            </a:r>
          </a:p>
          <a:p>
            <a:r>
              <a:rPr lang="en-GB" dirty="0"/>
              <a:t>1999 – Olympic Pipe Line</a:t>
            </a:r>
          </a:p>
          <a:p>
            <a:r>
              <a:rPr lang="en-GB" dirty="0"/>
              <a:t>2000 – </a:t>
            </a:r>
            <a:r>
              <a:rPr lang="en-GB" dirty="0" err="1"/>
              <a:t>Maroochy</a:t>
            </a:r>
            <a:r>
              <a:rPr lang="en-GB" dirty="0"/>
              <a:t> Shire Sewage Spill</a:t>
            </a:r>
          </a:p>
          <a:p>
            <a:r>
              <a:rPr lang="en-GB" dirty="0"/>
              <a:t>2003 – Davis-</a:t>
            </a:r>
            <a:r>
              <a:rPr lang="en-GB" dirty="0" err="1"/>
              <a:t>Besse</a:t>
            </a:r>
            <a:endParaRPr lang="en-GB" dirty="0"/>
          </a:p>
          <a:p>
            <a:r>
              <a:rPr lang="en-GB" dirty="0"/>
              <a:t>2003 – CSX Railroad</a:t>
            </a:r>
          </a:p>
          <a:p>
            <a:r>
              <a:rPr lang="en-GB" dirty="0"/>
              <a:t>2010 – Stuxnet</a:t>
            </a:r>
          </a:p>
          <a:p>
            <a:r>
              <a:rPr lang="en-GB" dirty="0"/>
              <a:t>2014 – German Steel Mill</a:t>
            </a:r>
          </a:p>
          <a:p>
            <a:endParaRPr lang="en-GB" dirty="0"/>
          </a:p>
        </p:txBody>
      </p:sp>
    </p:spTree>
    <p:extLst>
      <p:ext uri="{BB962C8B-B14F-4D97-AF65-F5344CB8AC3E}">
        <p14:creationId xmlns:p14="http://schemas.microsoft.com/office/powerpoint/2010/main" val="80418259"/>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87CDF3-FEAE-43EE-B603-999F89F2D23B}"/>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6" name="Picture Placeholder 5">
            <a:extLst>
              <a:ext uri="{FF2B5EF4-FFF2-40B4-BE49-F238E27FC236}">
                <a16:creationId xmlns:a16="http://schemas.microsoft.com/office/drawing/2014/main" id="{62B96BB6-3948-4FBC-9323-7AEEDEEFE21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163" r="1163"/>
          <a:stretch>
            <a:fillRect/>
          </a:stretch>
        </p:blipFill>
        <p:spPr/>
      </p:pic>
      <p:sp>
        <p:nvSpPr>
          <p:cNvPr id="10" name="Text Placeholder 3">
            <a:extLst>
              <a:ext uri="{FF2B5EF4-FFF2-40B4-BE49-F238E27FC236}">
                <a16:creationId xmlns:a16="http://schemas.microsoft.com/office/drawing/2014/main" id="{771B7F12-58F2-4259-9C35-0A8E7D16D0E8}"/>
              </a:ext>
            </a:extLst>
          </p:cNvPr>
          <p:cNvSpPr txBox="1">
            <a:spLocks/>
          </p:cNvSpPr>
          <p:nvPr/>
        </p:nvSpPr>
        <p:spPr>
          <a:xfrm>
            <a:off x="1403648" y="4191569"/>
            <a:ext cx="6607539" cy="538711"/>
          </a:xfrm>
          <a:prstGeom prst="rect">
            <a:avLst/>
          </a:prstGeom>
        </p:spPr>
        <p:txBody>
          <a:bodyPr vert="horz" lIns="91440" tIns="45720" rIns="91440" bIns="45720" rtlCol="0">
            <a:normAutofit fontScale="40000" lnSpcReduction="20000"/>
          </a:bodyPr>
          <a:lstStyle>
            <a:lvl1pPr marL="0" indent="0" algn="l" defTabSz="914400" rtl="0" eaLnBrk="1" latinLnBrk="0" hangingPunct="1">
              <a:lnSpc>
                <a:spcPct val="150000"/>
              </a:lnSpc>
              <a:spcBef>
                <a:spcPct val="20000"/>
              </a:spcBef>
              <a:buFont typeface="Arial" panose="020B0604020202020204" pitchFamily="34" charset="0"/>
              <a:buNone/>
              <a:defRPr sz="2800" b="0" i="0" kern="1200">
                <a:solidFill>
                  <a:schemeClr val="bg1"/>
                </a:solidFill>
                <a:latin typeface="Lucida Sans Demibold Roman" charset="0"/>
                <a:ea typeface="Lucida Sans Demibold Roman" charset="0"/>
                <a:cs typeface="Lucida Sans Demibold Roman" charset="0"/>
              </a:defRPr>
            </a:lvl1pPr>
            <a:lvl2pPr marL="742950" indent="-285750" algn="l" defTabSz="914400" rtl="0" eaLnBrk="1" latinLnBrk="0" hangingPunct="1">
              <a:lnSpc>
                <a:spcPct val="150000"/>
              </a:lnSpc>
              <a:spcBef>
                <a:spcPct val="20000"/>
              </a:spcBef>
              <a:buFont typeface="Arial" panose="020B0604020202020204" pitchFamily="34" charset="0"/>
              <a:buChar char="–"/>
              <a:defRPr sz="26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2pPr>
            <a:lvl3pPr marL="1143000" indent="-228600" algn="l" defTabSz="914400" rtl="0" eaLnBrk="1" latinLnBrk="0" hangingPunct="1">
              <a:lnSpc>
                <a:spcPct val="150000"/>
              </a:lnSpc>
              <a:spcBef>
                <a:spcPct val="20000"/>
              </a:spcBef>
              <a:buFont typeface="Arial" panose="020B0604020202020204" pitchFamily="34" charset="0"/>
              <a:buChar char="•"/>
              <a:defRPr sz="24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3pPr>
            <a:lvl4pPr marL="1600200" indent="-228600" algn="l" defTabSz="914400" rtl="0" eaLnBrk="1" latinLnBrk="0" hangingPunct="1">
              <a:lnSpc>
                <a:spcPct val="150000"/>
              </a:lnSpc>
              <a:spcBef>
                <a:spcPct val="20000"/>
              </a:spcBef>
              <a:buFont typeface="Arial" panose="020B0604020202020204" pitchFamily="34" charset="0"/>
              <a:buChar char="–"/>
              <a:defRPr sz="20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4pPr>
            <a:lvl5pPr marL="2057400" indent="-228600" algn="l" defTabSz="914400" rtl="0" eaLnBrk="1" latinLnBrk="0" hangingPunct="1">
              <a:lnSpc>
                <a:spcPct val="150000"/>
              </a:lnSpc>
              <a:spcBef>
                <a:spcPct val="20000"/>
              </a:spcBef>
              <a:buFont typeface="Arial" panose="020B0604020202020204" pitchFamily="34" charset="0"/>
              <a:buChar char="»"/>
              <a:defRPr sz="18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t>Little Bobby can be found at: www.LittleBobbyComic.com and on Twitter @_LittleBobby_</a:t>
            </a:r>
            <a:endParaRPr lang="en-GB" dirty="0"/>
          </a:p>
        </p:txBody>
      </p:sp>
    </p:spTree>
    <p:extLst>
      <p:ext uri="{BB962C8B-B14F-4D97-AF65-F5344CB8AC3E}">
        <p14:creationId xmlns:p14="http://schemas.microsoft.com/office/powerpoint/2010/main" val="2204858492"/>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426A1B-490C-4FBE-8853-0F2CD3C9159A}"/>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4" name="Text Placeholder 3">
            <a:extLst>
              <a:ext uri="{FF2B5EF4-FFF2-40B4-BE49-F238E27FC236}">
                <a16:creationId xmlns:a16="http://schemas.microsoft.com/office/drawing/2014/main" id="{3C4E6EA0-3F3A-4791-A343-D5E1DDC74ACA}"/>
              </a:ext>
            </a:extLst>
          </p:cNvPr>
          <p:cNvSpPr>
            <a:spLocks noGrp="1"/>
          </p:cNvSpPr>
          <p:nvPr>
            <p:ph type="body" sz="quarter" idx="13"/>
          </p:nvPr>
        </p:nvSpPr>
        <p:spPr>
          <a:xfrm>
            <a:off x="457200" y="1236495"/>
            <a:ext cx="4042792" cy="3351479"/>
          </a:xfrm>
        </p:spPr>
        <p:txBody>
          <a:bodyPr>
            <a:normAutofit fontScale="77500" lnSpcReduction="20000"/>
          </a:bodyPr>
          <a:lstStyle/>
          <a:p>
            <a:pPr marL="0" indent="0">
              <a:buNone/>
            </a:pPr>
            <a:r>
              <a:rPr lang="en-GB" b="1" dirty="0"/>
              <a:t>Purdue Reference Model</a:t>
            </a:r>
          </a:p>
          <a:p>
            <a:r>
              <a:rPr lang="en-GB" dirty="0"/>
              <a:t>Level 0 — The physical process </a:t>
            </a:r>
          </a:p>
          <a:p>
            <a:r>
              <a:rPr lang="en-GB" dirty="0"/>
              <a:t>Level 1 — Intelligent devices / Control Processes</a:t>
            </a:r>
          </a:p>
          <a:p>
            <a:r>
              <a:rPr lang="en-GB" dirty="0"/>
              <a:t>Level 2 — Supervisory Control systems </a:t>
            </a:r>
          </a:p>
          <a:p>
            <a:r>
              <a:rPr lang="en-GB" dirty="0"/>
              <a:t>Level 3 — Manufacturing Operational and Control Systems </a:t>
            </a:r>
          </a:p>
          <a:p>
            <a:r>
              <a:rPr lang="en-GB" dirty="0"/>
              <a:t>Level 4 — Business logistics systems</a:t>
            </a:r>
          </a:p>
          <a:p>
            <a:r>
              <a:rPr lang="en-GB" dirty="0"/>
              <a:t>Level 5 — Business Network / End User devices</a:t>
            </a:r>
          </a:p>
          <a:p>
            <a:endParaRPr lang="en-GB" dirty="0"/>
          </a:p>
        </p:txBody>
      </p:sp>
      <p:sp>
        <p:nvSpPr>
          <p:cNvPr id="8" name="Text Placeholder 7">
            <a:extLst>
              <a:ext uri="{FF2B5EF4-FFF2-40B4-BE49-F238E27FC236}">
                <a16:creationId xmlns:a16="http://schemas.microsoft.com/office/drawing/2014/main" id="{69B90711-3265-493D-81DA-7A77AF9D1B9C}"/>
              </a:ext>
            </a:extLst>
          </p:cNvPr>
          <p:cNvSpPr>
            <a:spLocks noGrp="1"/>
          </p:cNvSpPr>
          <p:nvPr>
            <p:ph type="body" sz="quarter" idx="12"/>
          </p:nvPr>
        </p:nvSpPr>
        <p:spPr/>
        <p:txBody>
          <a:bodyPr>
            <a:normAutofit fontScale="85000" lnSpcReduction="20000"/>
          </a:bodyPr>
          <a:lstStyle/>
          <a:p>
            <a:r>
              <a:rPr lang="en-GB" dirty="0"/>
              <a:t>What is OT? SCADA? ICS?</a:t>
            </a:r>
          </a:p>
        </p:txBody>
      </p:sp>
      <p:graphicFrame>
        <p:nvGraphicFramePr>
          <p:cNvPr id="10" name="Table 10">
            <a:extLst>
              <a:ext uri="{FF2B5EF4-FFF2-40B4-BE49-F238E27FC236}">
                <a16:creationId xmlns:a16="http://schemas.microsoft.com/office/drawing/2014/main" id="{22D0BE7B-A7AD-4395-9F8B-57EA9D11ED73}"/>
              </a:ext>
            </a:extLst>
          </p:cNvPr>
          <p:cNvGraphicFramePr>
            <a:graphicFrameLocks noGrp="1"/>
          </p:cNvGraphicFramePr>
          <p:nvPr>
            <p:extLst>
              <p:ext uri="{D42A27DB-BD31-4B8C-83A1-F6EECF244321}">
                <p14:modId xmlns:p14="http://schemas.microsoft.com/office/powerpoint/2010/main" val="142071868"/>
              </p:ext>
            </p:extLst>
          </p:nvPr>
        </p:nvGraphicFramePr>
        <p:xfrm>
          <a:off x="5712296" y="1220363"/>
          <a:ext cx="2615952" cy="2966720"/>
        </p:xfrm>
        <a:graphic>
          <a:graphicData uri="http://schemas.openxmlformats.org/drawingml/2006/table">
            <a:tbl>
              <a:tblPr firstRow="1" bandRow="1">
                <a:tableStyleId>{5C22544A-7EE6-4342-B048-85BDC9FD1C3A}</a:tableStyleId>
              </a:tblPr>
              <a:tblGrid>
                <a:gridCol w="1307976">
                  <a:extLst>
                    <a:ext uri="{9D8B030D-6E8A-4147-A177-3AD203B41FA5}">
                      <a16:colId xmlns:a16="http://schemas.microsoft.com/office/drawing/2014/main" val="3248236402"/>
                    </a:ext>
                  </a:extLst>
                </a:gridCol>
                <a:gridCol w="1307976">
                  <a:extLst>
                    <a:ext uri="{9D8B030D-6E8A-4147-A177-3AD203B41FA5}">
                      <a16:colId xmlns:a16="http://schemas.microsoft.com/office/drawing/2014/main" val="2293482107"/>
                    </a:ext>
                  </a:extLst>
                </a:gridCol>
              </a:tblGrid>
              <a:tr h="370840">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575622234"/>
                  </a:ext>
                </a:extLst>
              </a:tr>
              <a:tr h="370840">
                <a:tc>
                  <a:txBody>
                    <a:bodyPr/>
                    <a:lstStyle/>
                    <a:p>
                      <a:r>
                        <a:rPr lang="en-GB" dirty="0"/>
                        <a:t>Level 0</a:t>
                      </a:r>
                    </a:p>
                  </a:txBody>
                  <a:tcPr/>
                </a:tc>
                <a:tc rowSpan="4">
                  <a:txBody>
                    <a:bodyPr/>
                    <a:lstStyle/>
                    <a:p>
                      <a:r>
                        <a:rPr lang="en-GB" dirty="0"/>
                        <a:t>Control Zone - OT</a:t>
                      </a:r>
                    </a:p>
                  </a:txBody>
                  <a:tcPr/>
                </a:tc>
                <a:extLst>
                  <a:ext uri="{0D108BD9-81ED-4DB2-BD59-A6C34878D82A}">
                    <a16:rowId xmlns:a16="http://schemas.microsoft.com/office/drawing/2014/main" val="1426258906"/>
                  </a:ext>
                </a:extLst>
              </a:tr>
              <a:tr h="370840">
                <a:tc>
                  <a:txBody>
                    <a:bodyPr/>
                    <a:lstStyle/>
                    <a:p>
                      <a:r>
                        <a:rPr lang="en-GB" dirty="0"/>
                        <a:t>Level 1</a:t>
                      </a:r>
                    </a:p>
                  </a:txBody>
                  <a:tcPr/>
                </a:tc>
                <a:tc vMerge="1">
                  <a:txBody>
                    <a:bodyPr/>
                    <a:lstStyle/>
                    <a:p>
                      <a:endParaRPr lang="en-GB" dirty="0"/>
                    </a:p>
                  </a:txBody>
                  <a:tcPr/>
                </a:tc>
                <a:extLst>
                  <a:ext uri="{0D108BD9-81ED-4DB2-BD59-A6C34878D82A}">
                    <a16:rowId xmlns:a16="http://schemas.microsoft.com/office/drawing/2014/main" val="2516899134"/>
                  </a:ext>
                </a:extLst>
              </a:tr>
              <a:tr h="370840">
                <a:tc>
                  <a:txBody>
                    <a:bodyPr/>
                    <a:lstStyle/>
                    <a:p>
                      <a:r>
                        <a:rPr lang="en-GB" dirty="0"/>
                        <a:t>Level 2</a:t>
                      </a:r>
                    </a:p>
                  </a:txBody>
                  <a:tcPr/>
                </a:tc>
                <a:tc vMerge="1">
                  <a:txBody>
                    <a:bodyPr/>
                    <a:lstStyle/>
                    <a:p>
                      <a:endParaRPr lang="en-GB" dirty="0"/>
                    </a:p>
                  </a:txBody>
                  <a:tcPr/>
                </a:tc>
                <a:extLst>
                  <a:ext uri="{0D108BD9-81ED-4DB2-BD59-A6C34878D82A}">
                    <a16:rowId xmlns:a16="http://schemas.microsoft.com/office/drawing/2014/main" val="3001055652"/>
                  </a:ext>
                </a:extLst>
              </a:tr>
              <a:tr h="370840">
                <a:tc>
                  <a:txBody>
                    <a:bodyPr/>
                    <a:lstStyle/>
                    <a:p>
                      <a:r>
                        <a:rPr lang="en-GB" dirty="0"/>
                        <a:t>Level 3</a:t>
                      </a:r>
                    </a:p>
                  </a:txBody>
                  <a:tcPr/>
                </a:tc>
                <a:tc vMerge="1">
                  <a:txBody>
                    <a:bodyPr/>
                    <a:lstStyle/>
                    <a:p>
                      <a:endParaRPr lang="en-GB" dirty="0"/>
                    </a:p>
                  </a:txBody>
                  <a:tcPr/>
                </a:tc>
                <a:extLst>
                  <a:ext uri="{0D108BD9-81ED-4DB2-BD59-A6C34878D82A}">
                    <a16:rowId xmlns:a16="http://schemas.microsoft.com/office/drawing/2014/main" val="1573737642"/>
                  </a:ext>
                </a:extLst>
              </a:tr>
              <a:tr h="370840">
                <a:tc gridSpan="2">
                  <a:txBody>
                    <a:bodyPr/>
                    <a:lstStyle/>
                    <a:p>
                      <a:pPr algn="ctr"/>
                      <a:r>
                        <a:rPr lang="en-GB" dirty="0"/>
                        <a:t>DMZ</a:t>
                      </a:r>
                    </a:p>
                  </a:txBody>
                  <a:tcPr/>
                </a:tc>
                <a:tc hMerge="1">
                  <a:txBody>
                    <a:bodyPr/>
                    <a:lstStyle/>
                    <a:p>
                      <a:endParaRPr lang="en-GB" dirty="0"/>
                    </a:p>
                  </a:txBody>
                  <a:tcPr/>
                </a:tc>
                <a:extLst>
                  <a:ext uri="{0D108BD9-81ED-4DB2-BD59-A6C34878D82A}">
                    <a16:rowId xmlns:a16="http://schemas.microsoft.com/office/drawing/2014/main" val="2765429347"/>
                  </a:ext>
                </a:extLst>
              </a:tr>
              <a:tr h="370840">
                <a:tc>
                  <a:txBody>
                    <a:bodyPr/>
                    <a:lstStyle/>
                    <a:p>
                      <a:r>
                        <a:rPr lang="en-GB" dirty="0"/>
                        <a:t>Level 4</a:t>
                      </a:r>
                    </a:p>
                  </a:txBody>
                  <a:tcPr/>
                </a:tc>
                <a:tc rowSpan="2">
                  <a:txBody>
                    <a:bodyPr/>
                    <a:lstStyle/>
                    <a:p>
                      <a:r>
                        <a:rPr lang="en-GB" dirty="0"/>
                        <a:t>Enterprise Zone - IT</a:t>
                      </a:r>
                    </a:p>
                  </a:txBody>
                  <a:tcPr/>
                </a:tc>
                <a:extLst>
                  <a:ext uri="{0D108BD9-81ED-4DB2-BD59-A6C34878D82A}">
                    <a16:rowId xmlns:a16="http://schemas.microsoft.com/office/drawing/2014/main" val="1879657919"/>
                  </a:ext>
                </a:extLst>
              </a:tr>
              <a:tr h="370840">
                <a:tc>
                  <a:txBody>
                    <a:bodyPr/>
                    <a:lstStyle/>
                    <a:p>
                      <a:r>
                        <a:rPr lang="en-GB" dirty="0"/>
                        <a:t>Level 5</a:t>
                      </a:r>
                    </a:p>
                  </a:txBody>
                  <a:tcPr/>
                </a:tc>
                <a:tc vMerge="1">
                  <a:txBody>
                    <a:bodyPr/>
                    <a:lstStyle/>
                    <a:p>
                      <a:endParaRPr lang="en-GB" dirty="0"/>
                    </a:p>
                  </a:txBody>
                  <a:tcPr/>
                </a:tc>
                <a:extLst>
                  <a:ext uri="{0D108BD9-81ED-4DB2-BD59-A6C34878D82A}">
                    <a16:rowId xmlns:a16="http://schemas.microsoft.com/office/drawing/2014/main" val="2497048287"/>
                  </a:ext>
                </a:extLst>
              </a:tr>
            </a:tbl>
          </a:graphicData>
        </a:graphic>
      </p:graphicFrame>
    </p:spTree>
    <p:extLst>
      <p:ext uri="{BB962C8B-B14F-4D97-AF65-F5344CB8AC3E}">
        <p14:creationId xmlns:p14="http://schemas.microsoft.com/office/powerpoint/2010/main" val="4233289057"/>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053D50-0608-48A5-B90D-AC7375833829}"/>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2EFA26A4-41E0-4035-99CA-C01CDB8F4DA3}"/>
              </a:ext>
            </a:extLst>
          </p:cNvPr>
          <p:cNvSpPr>
            <a:spLocks noGrp="1"/>
          </p:cNvSpPr>
          <p:nvPr>
            <p:ph type="body" sz="quarter" idx="12"/>
          </p:nvPr>
        </p:nvSpPr>
        <p:spPr/>
        <p:txBody>
          <a:bodyPr>
            <a:normAutofit fontScale="85000" lnSpcReduction="20000"/>
          </a:bodyPr>
          <a:lstStyle/>
          <a:p>
            <a:r>
              <a:rPr lang="en-GB" dirty="0"/>
              <a:t>What is OT? SCADA? ICS?</a:t>
            </a:r>
          </a:p>
        </p:txBody>
      </p:sp>
      <p:sp>
        <p:nvSpPr>
          <p:cNvPr id="4" name="Text Placeholder 3">
            <a:extLst>
              <a:ext uri="{FF2B5EF4-FFF2-40B4-BE49-F238E27FC236}">
                <a16:creationId xmlns:a16="http://schemas.microsoft.com/office/drawing/2014/main" id="{3F44C83A-7B37-4EFB-BD0F-1B9139EF4B91}"/>
              </a:ext>
            </a:extLst>
          </p:cNvPr>
          <p:cNvSpPr>
            <a:spLocks noGrp="1"/>
          </p:cNvSpPr>
          <p:nvPr>
            <p:ph type="body" sz="quarter" idx="13"/>
          </p:nvPr>
        </p:nvSpPr>
        <p:spPr/>
        <p:txBody>
          <a:bodyPr>
            <a:normAutofit fontScale="92500" lnSpcReduction="10000"/>
          </a:bodyPr>
          <a:lstStyle/>
          <a:p>
            <a:pPr marL="0" indent="0">
              <a:buNone/>
            </a:pPr>
            <a:r>
              <a:rPr lang="en-GB" b="1" dirty="0"/>
              <a:t>‘Typical’ OT System</a:t>
            </a:r>
          </a:p>
          <a:p>
            <a:r>
              <a:rPr lang="en-GB" dirty="0"/>
              <a:t>Protocols:</a:t>
            </a:r>
          </a:p>
          <a:p>
            <a:pPr lvl="1"/>
            <a:r>
              <a:rPr lang="en-GB" dirty="0"/>
              <a:t>Modbus</a:t>
            </a:r>
          </a:p>
          <a:p>
            <a:pPr lvl="1"/>
            <a:r>
              <a:rPr lang="en-GB" dirty="0"/>
              <a:t>PROFIBUS </a:t>
            </a:r>
          </a:p>
          <a:p>
            <a:pPr lvl="1"/>
            <a:r>
              <a:rPr lang="en-GB" dirty="0"/>
              <a:t>S7</a:t>
            </a:r>
          </a:p>
          <a:p>
            <a:pPr lvl="1"/>
            <a:r>
              <a:rPr lang="en-GB" dirty="0"/>
              <a:t>DNP3</a:t>
            </a:r>
          </a:p>
          <a:p>
            <a:pPr lvl="1"/>
            <a:r>
              <a:rPr lang="en-GB" dirty="0"/>
              <a:t>etc</a:t>
            </a:r>
          </a:p>
          <a:p>
            <a:endParaRPr lang="en-GB" dirty="0"/>
          </a:p>
        </p:txBody>
      </p:sp>
      <p:sp>
        <p:nvSpPr>
          <p:cNvPr id="5" name="Text Placeholder 4">
            <a:extLst>
              <a:ext uri="{FF2B5EF4-FFF2-40B4-BE49-F238E27FC236}">
                <a16:creationId xmlns:a16="http://schemas.microsoft.com/office/drawing/2014/main" id="{3B914ECB-037E-4181-8189-DC4E4F039D80}"/>
              </a:ext>
            </a:extLst>
          </p:cNvPr>
          <p:cNvSpPr>
            <a:spLocks noGrp="1"/>
          </p:cNvSpPr>
          <p:nvPr>
            <p:ph type="body" sz="quarter" idx="14"/>
          </p:nvPr>
        </p:nvSpPr>
        <p:spPr>
          <a:xfrm>
            <a:off x="4644010" y="1609573"/>
            <a:ext cx="4042792" cy="2978401"/>
          </a:xfrm>
        </p:spPr>
        <p:txBody>
          <a:bodyPr>
            <a:normAutofit/>
          </a:bodyPr>
          <a:lstStyle/>
          <a:p>
            <a:r>
              <a:rPr lang="en-GB" dirty="0"/>
              <a:t>OT/IT boundary</a:t>
            </a:r>
          </a:p>
          <a:p>
            <a:r>
              <a:rPr lang="en-GB" dirty="0"/>
              <a:t>Components:</a:t>
            </a:r>
          </a:p>
          <a:p>
            <a:pPr lvl="1"/>
            <a:r>
              <a:rPr lang="en-GB" dirty="0"/>
              <a:t>PLC </a:t>
            </a:r>
          </a:p>
          <a:p>
            <a:pPr lvl="1"/>
            <a:r>
              <a:rPr lang="en-GB" dirty="0"/>
              <a:t>HIST</a:t>
            </a:r>
          </a:p>
          <a:p>
            <a:pPr lvl="1"/>
            <a:r>
              <a:rPr lang="en-GB" dirty="0"/>
              <a:t>HMI</a:t>
            </a:r>
          </a:p>
          <a:p>
            <a:pPr lvl="1"/>
            <a:r>
              <a:rPr lang="en-GB" dirty="0"/>
              <a:t>ENG</a:t>
            </a:r>
          </a:p>
        </p:txBody>
      </p:sp>
    </p:spTree>
    <p:extLst>
      <p:ext uri="{BB962C8B-B14F-4D97-AF65-F5344CB8AC3E}">
        <p14:creationId xmlns:p14="http://schemas.microsoft.com/office/powerpoint/2010/main" val="2000942712"/>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4D46B5-AF05-4AA7-BDC6-BAC90B92C8AB}"/>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8" name="Picture Placeholder 7" descr="A screenshot of a cell phone&#10;&#10;Description automatically generated">
            <a:extLst>
              <a:ext uri="{FF2B5EF4-FFF2-40B4-BE49-F238E27FC236}">
                <a16:creationId xmlns:a16="http://schemas.microsoft.com/office/drawing/2014/main" id="{AB541566-4811-421A-8E3D-21707FA8FFF4}"/>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2614" b="397"/>
          <a:stretch/>
        </p:blipFill>
        <p:spPr>
          <a:xfrm>
            <a:off x="1475656" y="1131590"/>
            <a:ext cx="6607539" cy="3370982"/>
          </a:xfrm>
        </p:spPr>
      </p:pic>
      <p:sp>
        <p:nvSpPr>
          <p:cNvPr id="4" name="Text Placeholder 3">
            <a:extLst>
              <a:ext uri="{FF2B5EF4-FFF2-40B4-BE49-F238E27FC236}">
                <a16:creationId xmlns:a16="http://schemas.microsoft.com/office/drawing/2014/main" id="{1AA9AEA8-39D8-4E81-9BFB-4C96073772CC}"/>
              </a:ext>
            </a:extLst>
          </p:cNvPr>
          <p:cNvSpPr>
            <a:spLocks noGrp="1"/>
          </p:cNvSpPr>
          <p:nvPr>
            <p:ph type="body" sz="quarter" idx="13"/>
          </p:nvPr>
        </p:nvSpPr>
        <p:spPr/>
        <p:txBody>
          <a:bodyPr>
            <a:normAutofit fontScale="85000" lnSpcReduction="20000"/>
          </a:bodyPr>
          <a:lstStyle/>
          <a:p>
            <a:r>
              <a:rPr lang="en-GB" dirty="0"/>
              <a:t>What is OT? SCADA? ICS?</a:t>
            </a:r>
          </a:p>
        </p:txBody>
      </p:sp>
      <p:sp>
        <p:nvSpPr>
          <p:cNvPr id="5" name="Text Placeholder 3">
            <a:extLst>
              <a:ext uri="{FF2B5EF4-FFF2-40B4-BE49-F238E27FC236}">
                <a16:creationId xmlns:a16="http://schemas.microsoft.com/office/drawing/2014/main" id="{49F5FEFA-3398-477A-AF58-DC95F20AC701}"/>
              </a:ext>
            </a:extLst>
          </p:cNvPr>
          <p:cNvSpPr txBox="1">
            <a:spLocks/>
          </p:cNvSpPr>
          <p:nvPr/>
        </p:nvSpPr>
        <p:spPr>
          <a:xfrm>
            <a:off x="1475656" y="4545333"/>
            <a:ext cx="6840760" cy="538711"/>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150000"/>
              </a:lnSpc>
              <a:spcBef>
                <a:spcPct val="20000"/>
              </a:spcBef>
              <a:buFont typeface="Arial" panose="020B0604020202020204" pitchFamily="34" charset="0"/>
              <a:buNone/>
              <a:defRPr sz="2800" b="0" i="0" kern="1200">
                <a:solidFill>
                  <a:schemeClr val="bg1"/>
                </a:solidFill>
                <a:latin typeface="Lucida Sans Demibold Roman" charset="0"/>
                <a:ea typeface="Lucida Sans Demibold Roman" charset="0"/>
                <a:cs typeface="Lucida Sans Demibold Roman" charset="0"/>
              </a:defRPr>
            </a:lvl1pPr>
            <a:lvl2pPr marL="742950" indent="-285750" algn="l" defTabSz="914400" rtl="0" eaLnBrk="1" latinLnBrk="0" hangingPunct="1">
              <a:lnSpc>
                <a:spcPct val="150000"/>
              </a:lnSpc>
              <a:spcBef>
                <a:spcPct val="20000"/>
              </a:spcBef>
              <a:buFont typeface="Arial" panose="020B0604020202020204" pitchFamily="34" charset="0"/>
              <a:buChar char="–"/>
              <a:defRPr sz="26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2pPr>
            <a:lvl3pPr marL="1143000" indent="-228600" algn="l" defTabSz="914400" rtl="0" eaLnBrk="1" latinLnBrk="0" hangingPunct="1">
              <a:lnSpc>
                <a:spcPct val="150000"/>
              </a:lnSpc>
              <a:spcBef>
                <a:spcPct val="20000"/>
              </a:spcBef>
              <a:buFont typeface="Arial" panose="020B0604020202020204" pitchFamily="34" charset="0"/>
              <a:buChar char="•"/>
              <a:defRPr sz="24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3pPr>
            <a:lvl4pPr marL="1600200" indent="-228600" algn="l" defTabSz="914400" rtl="0" eaLnBrk="1" latinLnBrk="0" hangingPunct="1">
              <a:lnSpc>
                <a:spcPct val="150000"/>
              </a:lnSpc>
              <a:spcBef>
                <a:spcPct val="20000"/>
              </a:spcBef>
              <a:buFont typeface="Arial" panose="020B0604020202020204" pitchFamily="34" charset="0"/>
              <a:buChar char="–"/>
              <a:defRPr sz="20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4pPr>
            <a:lvl5pPr marL="2057400" indent="-228600" algn="l" defTabSz="914400" rtl="0" eaLnBrk="1" latinLnBrk="0" hangingPunct="1">
              <a:lnSpc>
                <a:spcPct val="150000"/>
              </a:lnSpc>
              <a:spcBef>
                <a:spcPct val="20000"/>
              </a:spcBef>
              <a:buFont typeface="Arial" panose="020B0604020202020204" pitchFamily="34" charset="0"/>
              <a:buChar char="»"/>
              <a:defRPr sz="18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Credit to: Intel Corporation and Chris Foreman, PhD CSE Purdue University</a:t>
            </a:r>
          </a:p>
        </p:txBody>
      </p:sp>
    </p:spTree>
    <p:extLst>
      <p:ext uri="{BB962C8B-B14F-4D97-AF65-F5344CB8AC3E}">
        <p14:creationId xmlns:p14="http://schemas.microsoft.com/office/powerpoint/2010/main" val="562323613"/>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90F452-FABD-4E6D-8BED-2C4F6E8DCB05}"/>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6" name="Picture Placeholder 5" descr="A screenshot of a cell phone&#10;&#10;Description automatically generated">
            <a:extLst>
              <a:ext uri="{FF2B5EF4-FFF2-40B4-BE49-F238E27FC236}">
                <a16:creationId xmlns:a16="http://schemas.microsoft.com/office/drawing/2014/main" id="{DD348727-5C31-40DF-A5DC-C460ABEEF793}"/>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2006" b="5202"/>
          <a:stretch/>
        </p:blipFill>
        <p:spPr>
          <a:xfrm>
            <a:off x="420302" y="1131590"/>
            <a:ext cx="8301522" cy="3312368"/>
          </a:xfrm>
        </p:spPr>
      </p:pic>
      <p:sp>
        <p:nvSpPr>
          <p:cNvPr id="4" name="Text Placeholder 3">
            <a:extLst>
              <a:ext uri="{FF2B5EF4-FFF2-40B4-BE49-F238E27FC236}">
                <a16:creationId xmlns:a16="http://schemas.microsoft.com/office/drawing/2014/main" id="{FE271E35-A59F-4837-8032-97FE7E0A2378}"/>
              </a:ext>
            </a:extLst>
          </p:cNvPr>
          <p:cNvSpPr>
            <a:spLocks noGrp="1"/>
          </p:cNvSpPr>
          <p:nvPr>
            <p:ph type="body" sz="quarter" idx="13"/>
          </p:nvPr>
        </p:nvSpPr>
        <p:spPr/>
        <p:txBody>
          <a:bodyPr>
            <a:normAutofit fontScale="85000" lnSpcReduction="20000"/>
          </a:bodyPr>
          <a:lstStyle/>
          <a:p>
            <a:r>
              <a:rPr lang="en-GB" dirty="0"/>
              <a:t>What is OT? SCADA? ICS?</a:t>
            </a:r>
          </a:p>
        </p:txBody>
      </p:sp>
    </p:spTree>
    <p:extLst>
      <p:ext uri="{BB962C8B-B14F-4D97-AF65-F5344CB8AC3E}">
        <p14:creationId xmlns:p14="http://schemas.microsoft.com/office/powerpoint/2010/main" val="4108245431"/>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A82296-0B94-4F01-B6AD-943113DB1507}"/>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4" name="Text Placeholder 3">
            <a:extLst>
              <a:ext uri="{FF2B5EF4-FFF2-40B4-BE49-F238E27FC236}">
                <a16:creationId xmlns:a16="http://schemas.microsoft.com/office/drawing/2014/main" id="{E4E68DAD-DB73-4C1B-B064-D33E3E51A55F}"/>
              </a:ext>
            </a:extLst>
          </p:cNvPr>
          <p:cNvSpPr>
            <a:spLocks noGrp="1"/>
          </p:cNvSpPr>
          <p:nvPr>
            <p:ph type="body" sz="quarter" idx="12"/>
          </p:nvPr>
        </p:nvSpPr>
        <p:spPr>
          <a:xfrm>
            <a:off x="1740520" y="1891604"/>
            <a:ext cx="5266928" cy="1360292"/>
          </a:xfrm>
        </p:spPr>
        <p:txBody>
          <a:bodyPr>
            <a:normAutofit/>
          </a:bodyPr>
          <a:lstStyle/>
          <a:p>
            <a:pPr marL="0" indent="0" algn="ctr">
              <a:buNone/>
            </a:pPr>
            <a:r>
              <a:rPr lang="en-GB" sz="6000" dirty="0"/>
              <a:t>Why OT != IT</a:t>
            </a:r>
          </a:p>
        </p:txBody>
      </p:sp>
    </p:spTree>
    <p:extLst>
      <p:ext uri="{BB962C8B-B14F-4D97-AF65-F5344CB8AC3E}">
        <p14:creationId xmlns:p14="http://schemas.microsoft.com/office/powerpoint/2010/main" val="1519464903"/>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510E9-2CA7-45BD-93AE-AAB8B37424AA}"/>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6" name="Picture Placeholder 5" descr="A close up of a logo&#10;&#10;Description automatically generated">
            <a:extLst>
              <a:ext uri="{FF2B5EF4-FFF2-40B4-BE49-F238E27FC236}">
                <a16:creationId xmlns:a16="http://schemas.microsoft.com/office/drawing/2014/main" id="{3B154D43-4D14-4EA7-A752-8E3E60B7C2F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163" r="1163"/>
          <a:stretch>
            <a:fillRect/>
          </a:stretch>
        </p:blipFill>
        <p:spPr/>
      </p:pic>
      <p:sp>
        <p:nvSpPr>
          <p:cNvPr id="4" name="Text Placeholder 3">
            <a:extLst>
              <a:ext uri="{FF2B5EF4-FFF2-40B4-BE49-F238E27FC236}">
                <a16:creationId xmlns:a16="http://schemas.microsoft.com/office/drawing/2014/main" id="{D040DFF5-A182-4AE4-9CF4-E118FC2A93A3}"/>
              </a:ext>
            </a:extLst>
          </p:cNvPr>
          <p:cNvSpPr>
            <a:spLocks noGrp="1"/>
          </p:cNvSpPr>
          <p:nvPr>
            <p:ph type="body" sz="quarter" idx="13"/>
          </p:nvPr>
        </p:nvSpPr>
        <p:spPr/>
        <p:txBody>
          <a:bodyPr>
            <a:normAutofit fontScale="85000" lnSpcReduction="20000"/>
          </a:bodyPr>
          <a:lstStyle/>
          <a:p>
            <a:r>
              <a:rPr lang="en-GB" dirty="0"/>
              <a:t>Why OT != IT</a:t>
            </a:r>
          </a:p>
        </p:txBody>
      </p:sp>
      <p:sp>
        <p:nvSpPr>
          <p:cNvPr id="7" name="Text Placeholder 3">
            <a:extLst>
              <a:ext uri="{FF2B5EF4-FFF2-40B4-BE49-F238E27FC236}">
                <a16:creationId xmlns:a16="http://schemas.microsoft.com/office/drawing/2014/main" id="{498D8E1F-A0BE-4D4E-9517-1DBF6657EEBC}"/>
              </a:ext>
            </a:extLst>
          </p:cNvPr>
          <p:cNvSpPr txBox="1">
            <a:spLocks/>
          </p:cNvSpPr>
          <p:nvPr/>
        </p:nvSpPr>
        <p:spPr>
          <a:xfrm>
            <a:off x="1403648" y="4191569"/>
            <a:ext cx="6607539" cy="538711"/>
          </a:xfrm>
          <a:prstGeom prst="rect">
            <a:avLst/>
          </a:prstGeom>
        </p:spPr>
        <p:txBody>
          <a:bodyPr vert="horz" lIns="91440" tIns="45720" rIns="91440" bIns="45720" rtlCol="0">
            <a:normAutofit fontScale="40000" lnSpcReduction="20000"/>
          </a:bodyPr>
          <a:lstStyle>
            <a:lvl1pPr marL="0" indent="0" algn="l" defTabSz="914400" rtl="0" eaLnBrk="1" latinLnBrk="0" hangingPunct="1">
              <a:lnSpc>
                <a:spcPct val="150000"/>
              </a:lnSpc>
              <a:spcBef>
                <a:spcPct val="20000"/>
              </a:spcBef>
              <a:buFont typeface="Arial" panose="020B0604020202020204" pitchFamily="34" charset="0"/>
              <a:buNone/>
              <a:defRPr sz="2800" b="0" i="0" kern="1200">
                <a:solidFill>
                  <a:schemeClr val="bg1"/>
                </a:solidFill>
                <a:latin typeface="Lucida Sans Demibold Roman" charset="0"/>
                <a:ea typeface="Lucida Sans Demibold Roman" charset="0"/>
                <a:cs typeface="Lucida Sans Demibold Roman" charset="0"/>
              </a:defRPr>
            </a:lvl1pPr>
            <a:lvl2pPr marL="742950" indent="-285750" algn="l" defTabSz="914400" rtl="0" eaLnBrk="1" latinLnBrk="0" hangingPunct="1">
              <a:lnSpc>
                <a:spcPct val="150000"/>
              </a:lnSpc>
              <a:spcBef>
                <a:spcPct val="20000"/>
              </a:spcBef>
              <a:buFont typeface="Arial" panose="020B0604020202020204" pitchFamily="34" charset="0"/>
              <a:buChar char="–"/>
              <a:defRPr sz="26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2pPr>
            <a:lvl3pPr marL="1143000" indent="-228600" algn="l" defTabSz="914400" rtl="0" eaLnBrk="1" latinLnBrk="0" hangingPunct="1">
              <a:lnSpc>
                <a:spcPct val="150000"/>
              </a:lnSpc>
              <a:spcBef>
                <a:spcPct val="20000"/>
              </a:spcBef>
              <a:buFont typeface="Arial" panose="020B0604020202020204" pitchFamily="34" charset="0"/>
              <a:buChar char="•"/>
              <a:defRPr sz="24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3pPr>
            <a:lvl4pPr marL="1600200" indent="-228600" algn="l" defTabSz="914400" rtl="0" eaLnBrk="1" latinLnBrk="0" hangingPunct="1">
              <a:lnSpc>
                <a:spcPct val="150000"/>
              </a:lnSpc>
              <a:spcBef>
                <a:spcPct val="20000"/>
              </a:spcBef>
              <a:buFont typeface="Arial" panose="020B0604020202020204" pitchFamily="34" charset="0"/>
              <a:buChar char="–"/>
              <a:defRPr sz="20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4pPr>
            <a:lvl5pPr marL="2057400" indent="-228600" algn="l" defTabSz="914400" rtl="0" eaLnBrk="1" latinLnBrk="0" hangingPunct="1">
              <a:lnSpc>
                <a:spcPct val="150000"/>
              </a:lnSpc>
              <a:spcBef>
                <a:spcPct val="20000"/>
              </a:spcBef>
              <a:buFont typeface="Arial" panose="020B0604020202020204" pitchFamily="34" charset="0"/>
              <a:buChar char="»"/>
              <a:defRPr sz="18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t>Little Bobby can be found at: www.LittleBobbyComic.com and on Twitter @_LittleBobby_</a:t>
            </a:r>
            <a:endParaRPr lang="en-GB" dirty="0"/>
          </a:p>
        </p:txBody>
      </p:sp>
    </p:spTree>
    <p:extLst>
      <p:ext uri="{BB962C8B-B14F-4D97-AF65-F5344CB8AC3E}">
        <p14:creationId xmlns:p14="http://schemas.microsoft.com/office/powerpoint/2010/main" val="2234672999"/>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0BCB7E-96CE-4608-9DD1-B4BC4FE9E772}"/>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7BFE2155-F42B-4D4C-925A-C3FE2BFC675F}"/>
              </a:ext>
            </a:extLst>
          </p:cNvPr>
          <p:cNvSpPr>
            <a:spLocks noGrp="1"/>
          </p:cNvSpPr>
          <p:nvPr>
            <p:ph type="body" sz="quarter" idx="12"/>
          </p:nvPr>
        </p:nvSpPr>
        <p:spPr/>
        <p:txBody>
          <a:bodyPr>
            <a:normAutofit fontScale="85000" lnSpcReduction="20000"/>
          </a:bodyPr>
          <a:lstStyle/>
          <a:p>
            <a:r>
              <a:rPr lang="en-GB" dirty="0"/>
              <a:t>Why OT != IT – Security Principles</a:t>
            </a:r>
          </a:p>
        </p:txBody>
      </p:sp>
      <p:sp>
        <p:nvSpPr>
          <p:cNvPr id="4" name="Text Placeholder 3">
            <a:extLst>
              <a:ext uri="{FF2B5EF4-FFF2-40B4-BE49-F238E27FC236}">
                <a16:creationId xmlns:a16="http://schemas.microsoft.com/office/drawing/2014/main" id="{58BC579E-9739-4C16-B108-8F6EDCC2E28D}"/>
              </a:ext>
            </a:extLst>
          </p:cNvPr>
          <p:cNvSpPr>
            <a:spLocks noGrp="1"/>
          </p:cNvSpPr>
          <p:nvPr>
            <p:ph type="body" sz="quarter" idx="13"/>
          </p:nvPr>
        </p:nvSpPr>
        <p:spPr/>
        <p:txBody>
          <a:bodyPr>
            <a:normAutofit/>
          </a:bodyPr>
          <a:lstStyle/>
          <a:p>
            <a:pPr>
              <a:buFont typeface="+mj-lt"/>
              <a:buAutoNum type="arabicPeriod"/>
            </a:pPr>
            <a:r>
              <a:rPr lang="en-GB" dirty="0"/>
              <a:t>Differing performance requirements;</a:t>
            </a:r>
          </a:p>
          <a:p>
            <a:pPr>
              <a:buFont typeface="+mj-lt"/>
              <a:buAutoNum type="arabicPeriod"/>
            </a:pPr>
            <a:r>
              <a:rPr lang="en-GB" dirty="0"/>
              <a:t>Differing reliability requirements;</a:t>
            </a:r>
          </a:p>
          <a:p>
            <a:pPr>
              <a:buFont typeface="+mj-lt"/>
              <a:buAutoNum type="arabicPeriod"/>
            </a:pPr>
            <a:r>
              <a:rPr lang="en-GB" dirty="0"/>
              <a:t>“Unusual” Operating Systems and Applications;</a:t>
            </a:r>
          </a:p>
        </p:txBody>
      </p:sp>
      <p:sp>
        <p:nvSpPr>
          <p:cNvPr id="5" name="Text Placeholder 4">
            <a:extLst>
              <a:ext uri="{FF2B5EF4-FFF2-40B4-BE49-F238E27FC236}">
                <a16:creationId xmlns:a16="http://schemas.microsoft.com/office/drawing/2014/main" id="{38B27214-40FE-4F4F-BFA8-C2AB17C04F6E}"/>
              </a:ext>
            </a:extLst>
          </p:cNvPr>
          <p:cNvSpPr>
            <a:spLocks noGrp="1"/>
          </p:cNvSpPr>
          <p:nvPr>
            <p:ph type="body" sz="quarter" idx="14"/>
          </p:nvPr>
        </p:nvSpPr>
        <p:spPr/>
        <p:txBody>
          <a:bodyPr>
            <a:noAutofit/>
          </a:bodyPr>
          <a:lstStyle/>
          <a:p>
            <a:pPr>
              <a:buFont typeface="+mj-lt"/>
              <a:buAutoNum type="arabicPeriod" startAt="4"/>
            </a:pPr>
            <a:r>
              <a:rPr lang="en-GB" dirty="0"/>
              <a:t>Differing security architecture; and</a:t>
            </a:r>
          </a:p>
          <a:p>
            <a:pPr>
              <a:buFont typeface="+mj-lt"/>
              <a:buAutoNum type="arabicPeriod" startAt="4"/>
            </a:pPr>
            <a:r>
              <a:rPr lang="en-GB" dirty="0"/>
              <a:t>Differing risk management goals.</a:t>
            </a:r>
          </a:p>
          <a:p>
            <a:pPr marL="0" indent="0">
              <a:buNone/>
            </a:pPr>
            <a:r>
              <a:rPr lang="en-GB" dirty="0"/>
              <a:t>Byres, </a:t>
            </a:r>
            <a:r>
              <a:rPr lang="en-GB" dirty="0" err="1"/>
              <a:t>Lissimore</a:t>
            </a:r>
            <a:r>
              <a:rPr lang="en-GB" dirty="0"/>
              <a:t> and </a:t>
            </a:r>
            <a:r>
              <a:rPr lang="en-GB" dirty="0" err="1"/>
              <a:t>Kube</a:t>
            </a:r>
            <a:endParaRPr lang="en-GB" dirty="0"/>
          </a:p>
          <a:p>
            <a:pPr marL="0" indent="0">
              <a:buNone/>
            </a:pPr>
            <a:r>
              <a:rPr lang="en-GB" dirty="0">
                <a:hlinkClick r:id="rId2"/>
              </a:rPr>
              <a:t>https://cansecwest.com/slides06/csw06-byres.pdf</a:t>
            </a:r>
            <a:r>
              <a:rPr lang="en-GB" dirty="0"/>
              <a:t> </a:t>
            </a:r>
          </a:p>
        </p:txBody>
      </p:sp>
    </p:spTree>
    <p:extLst>
      <p:ext uri="{BB962C8B-B14F-4D97-AF65-F5344CB8AC3E}">
        <p14:creationId xmlns:p14="http://schemas.microsoft.com/office/powerpoint/2010/main" val="203922743"/>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0B3BE2-90F1-4F72-8311-1CB8F24C8E62}"/>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6" name="Picture Placeholder 5" descr="A cat lying on the keyboard of a computer&#10;&#10;Description automatically generated">
            <a:extLst>
              <a:ext uri="{FF2B5EF4-FFF2-40B4-BE49-F238E27FC236}">
                <a16:creationId xmlns:a16="http://schemas.microsoft.com/office/drawing/2014/main" id="{77BFEF21-C88B-41E5-ADE5-044BBE6A977D}"/>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291" b="-182"/>
          <a:stretch/>
        </p:blipFill>
        <p:spPr>
          <a:xfrm>
            <a:off x="2208119" y="1123203"/>
            <a:ext cx="4727762" cy="3608787"/>
          </a:xfrm>
        </p:spPr>
      </p:pic>
      <p:sp>
        <p:nvSpPr>
          <p:cNvPr id="4" name="Text Placeholder 3">
            <a:extLst>
              <a:ext uri="{FF2B5EF4-FFF2-40B4-BE49-F238E27FC236}">
                <a16:creationId xmlns:a16="http://schemas.microsoft.com/office/drawing/2014/main" id="{43CD2CB5-A0DB-4F97-8F4A-19805998652B}"/>
              </a:ext>
            </a:extLst>
          </p:cNvPr>
          <p:cNvSpPr>
            <a:spLocks noGrp="1"/>
          </p:cNvSpPr>
          <p:nvPr>
            <p:ph type="body" sz="quarter" idx="13"/>
          </p:nvPr>
        </p:nvSpPr>
        <p:spPr/>
        <p:txBody>
          <a:bodyPr>
            <a:normAutofit fontScale="85000" lnSpcReduction="20000"/>
          </a:bodyPr>
          <a:lstStyle/>
          <a:p>
            <a:r>
              <a:rPr lang="en-GB" dirty="0"/>
              <a:t>Why OT != IT</a:t>
            </a:r>
          </a:p>
        </p:txBody>
      </p:sp>
    </p:spTree>
    <p:extLst>
      <p:ext uri="{BB962C8B-B14F-4D97-AF65-F5344CB8AC3E}">
        <p14:creationId xmlns:p14="http://schemas.microsoft.com/office/powerpoint/2010/main" val="3217182145"/>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27043E-F68E-4940-BA8A-44110AEC37C6}"/>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AE576B81-978C-45A5-9B94-F4BEAF041304}"/>
              </a:ext>
            </a:extLst>
          </p:cNvPr>
          <p:cNvSpPr>
            <a:spLocks noGrp="1"/>
          </p:cNvSpPr>
          <p:nvPr>
            <p:ph type="body" sz="quarter" idx="12"/>
          </p:nvPr>
        </p:nvSpPr>
        <p:spPr>
          <a:xfrm>
            <a:off x="457199" y="335184"/>
            <a:ext cx="6607539" cy="538711"/>
          </a:xfrm>
        </p:spPr>
        <p:txBody>
          <a:bodyPr>
            <a:normAutofit fontScale="85000" lnSpcReduction="20000"/>
          </a:bodyPr>
          <a:lstStyle/>
          <a:p>
            <a:r>
              <a:rPr lang="en-GB" dirty="0"/>
              <a:t>Why OT != IT – Security Principles</a:t>
            </a:r>
          </a:p>
        </p:txBody>
      </p:sp>
      <p:sp>
        <p:nvSpPr>
          <p:cNvPr id="4" name="Text Placeholder 3">
            <a:extLst>
              <a:ext uri="{FF2B5EF4-FFF2-40B4-BE49-F238E27FC236}">
                <a16:creationId xmlns:a16="http://schemas.microsoft.com/office/drawing/2014/main" id="{E0060FFE-791D-4161-B595-254A4F761EAA}"/>
              </a:ext>
            </a:extLst>
          </p:cNvPr>
          <p:cNvSpPr>
            <a:spLocks noGrp="1"/>
          </p:cNvSpPr>
          <p:nvPr>
            <p:ph type="body" sz="quarter" idx="13"/>
          </p:nvPr>
        </p:nvSpPr>
        <p:spPr>
          <a:xfrm>
            <a:off x="457199" y="1228637"/>
            <a:ext cx="4042792" cy="2978401"/>
          </a:xfrm>
        </p:spPr>
        <p:txBody>
          <a:bodyPr/>
          <a:lstStyle/>
          <a:p>
            <a:pPr marL="0" indent="0">
              <a:buNone/>
            </a:pPr>
            <a:r>
              <a:rPr lang="en-GB" b="1" dirty="0"/>
              <a:t>IT: Banking</a:t>
            </a:r>
          </a:p>
          <a:p>
            <a:r>
              <a:rPr lang="en-GB" dirty="0"/>
              <a:t>Confidentiality</a:t>
            </a:r>
          </a:p>
          <a:p>
            <a:r>
              <a:rPr lang="en-GB" dirty="0"/>
              <a:t>Integrity</a:t>
            </a:r>
          </a:p>
          <a:p>
            <a:r>
              <a:rPr lang="en-GB" dirty="0"/>
              <a:t>Availability</a:t>
            </a:r>
          </a:p>
          <a:p>
            <a:r>
              <a:rPr lang="en-GB" dirty="0"/>
              <a:t>Data-Centric</a:t>
            </a:r>
          </a:p>
          <a:p>
            <a:r>
              <a:rPr lang="en-GB" dirty="0"/>
              <a:t>HFLI</a:t>
            </a:r>
          </a:p>
        </p:txBody>
      </p:sp>
      <p:sp>
        <p:nvSpPr>
          <p:cNvPr id="5" name="Text Placeholder 4">
            <a:extLst>
              <a:ext uri="{FF2B5EF4-FFF2-40B4-BE49-F238E27FC236}">
                <a16:creationId xmlns:a16="http://schemas.microsoft.com/office/drawing/2014/main" id="{DADA30A5-3653-4FB4-BC75-231BF53ACB3F}"/>
              </a:ext>
            </a:extLst>
          </p:cNvPr>
          <p:cNvSpPr>
            <a:spLocks noGrp="1"/>
          </p:cNvSpPr>
          <p:nvPr>
            <p:ph type="body" sz="quarter" idx="14"/>
          </p:nvPr>
        </p:nvSpPr>
        <p:spPr>
          <a:xfrm>
            <a:off x="4644010" y="1214523"/>
            <a:ext cx="4042792" cy="2978401"/>
          </a:xfrm>
        </p:spPr>
        <p:txBody>
          <a:bodyPr>
            <a:noAutofit/>
          </a:bodyPr>
          <a:lstStyle/>
          <a:p>
            <a:pPr marL="0" indent="0">
              <a:buNone/>
            </a:pPr>
            <a:r>
              <a:rPr lang="en-GB" b="1" dirty="0"/>
              <a:t>OT: Electric Grid</a:t>
            </a:r>
          </a:p>
          <a:p>
            <a:r>
              <a:rPr lang="en-GB" strike="sngStrike" dirty="0"/>
              <a:t>Availability / Integrity / Confidentiality</a:t>
            </a:r>
          </a:p>
          <a:p>
            <a:r>
              <a:rPr lang="en-GB" dirty="0"/>
              <a:t>Reliability</a:t>
            </a:r>
          </a:p>
          <a:p>
            <a:r>
              <a:rPr lang="en-GB" dirty="0"/>
              <a:t>Safety</a:t>
            </a:r>
          </a:p>
          <a:p>
            <a:r>
              <a:rPr lang="en-GB" dirty="0"/>
              <a:t>Process-centric</a:t>
            </a:r>
          </a:p>
          <a:p>
            <a:r>
              <a:rPr lang="en-GB" dirty="0"/>
              <a:t>LFHI</a:t>
            </a:r>
          </a:p>
        </p:txBody>
      </p:sp>
    </p:spTree>
    <p:extLst>
      <p:ext uri="{BB962C8B-B14F-4D97-AF65-F5344CB8AC3E}">
        <p14:creationId xmlns:p14="http://schemas.microsoft.com/office/powerpoint/2010/main" val="1166459235"/>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5FE322-4820-41B0-A0AD-73FC1D39FC0A}"/>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ADFE28AB-B294-4657-AF49-B77B2DC58DDF}"/>
              </a:ext>
            </a:extLst>
          </p:cNvPr>
          <p:cNvSpPr>
            <a:spLocks noGrp="1"/>
          </p:cNvSpPr>
          <p:nvPr>
            <p:ph type="body" sz="quarter" idx="12"/>
          </p:nvPr>
        </p:nvSpPr>
        <p:spPr/>
        <p:txBody>
          <a:bodyPr>
            <a:normAutofit fontScale="85000" lnSpcReduction="20000"/>
          </a:bodyPr>
          <a:lstStyle/>
          <a:p>
            <a:r>
              <a:rPr lang="en-GB" dirty="0"/>
              <a:t>Why OT != IT - Objectives</a:t>
            </a:r>
          </a:p>
        </p:txBody>
      </p:sp>
      <p:sp>
        <p:nvSpPr>
          <p:cNvPr id="4" name="Text Placeholder 3">
            <a:extLst>
              <a:ext uri="{FF2B5EF4-FFF2-40B4-BE49-F238E27FC236}">
                <a16:creationId xmlns:a16="http://schemas.microsoft.com/office/drawing/2014/main" id="{FC9FE400-8557-4484-81D5-196219914FAD}"/>
              </a:ext>
            </a:extLst>
          </p:cNvPr>
          <p:cNvSpPr>
            <a:spLocks noGrp="1"/>
          </p:cNvSpPr>
          <p:nvPr>
            <p:ph type="body" sz="quarter" idx="13"/>
          </p:nvPr>
        </p:nvSpPr>
        <p:spPr>
          <a:xfrm>
            <a:off x="441705" y="1082548"/>
            <a:ext cx="4042792" cy="2978401"/>
          </a:xfrm>
        </p:spPr>
        <p:txBody>
          <a:bodyPr>
            <a:noAutofit/>
          </a:bodyPr>
          <a:lstStyle/>
          <a:p>
            <a:pPr marL="0" indent="0">
              <a:buNone/>
            </a:pPr>
            <a:r>
              <a:rPr lang="en-GB" b="1" dirty="0"/>
              <a:t>IT Security</a:t>
            </a:r>
          </a:p>
          <a:p>
            <a:r>
              <a:rPr lang="en-GB" dirty="0"/>
              <a:t>Point in time assessment</a:t>
            </a:r>
          </a:p>
          <a:p>
            <a:r>
              <a:rPr lang="en-GB" dirty="0"/>
              <a:t>Security State – DATA (C,I,A)</a:t>
            </a:r>
          </a:p>
          <a:p>
            <a:r>
              <a:rPr lang="en-GB" dirty="0"/>
              <a:t>Context on threat surface</a:t>
            </a:r>
          </a:p>
          <a:p>
            <a:pPr lvl="1"/>
            <a:r>
              <a:rPr lang="en-GB" sz="1800" dirty="0"/>
              <a:t>Can an attacker Gain Access?</a:t>
            </a:r>
          </a:p>
          <a:p>
            <a:pPr lvl="1"/>
            <a:r>
              <a:rPr lang="en-GB" sz="1800" dirty="0"/>
              <a:t>What can they then do?</a:t>
            </a:r>
          </a:p>
          <a:p>
            <a:endParaRPr lang="en-GB" dirty="0"/>
          </a:p>
        </p:txBody>
      </p:sp>
      <p:sp>
        <p:nvSpPr>
          <p:cNvPr id="5" name="Text Placeholder 4">
            <a:extLst>
              <a:ext uri="{FF2B5EF4-FFF2-40B4-BE49-F238E27FC236}">
                <a16:creationId xmlns:a16="http://schemas.microsoft.com/office/drawing/2014/main" id="{51E70C41-6863-4150-99A9-67CB552341A8}"/>
              </a:ext>
            </a:extLst>
          </p:cNvPr>
          <p:cNvSpPr>
            <a:spLocks noGrp="1"/>
          </p:cNvSpPr>
          <p:nvPr>
            <p:ph type="body" sz="quarter" idx="14"/>
          </p:nvPr>
        </p:nvSpPr>
        <p:spPr>
          <a:xfrm>
            <a:off x="4661398" y="1082549"/>
            <a:ext cx="4042792" cy="2978401"/>
          </a:xfrm>
        </p:spPr>
        <p:txBody>
          <a:bodyPr>
            <a:noAutofit/>
          </a:bodyPr>
          <a:lstStyle/>
          <a:p>
            <a:pPr marL="0" indent="0">
              <a:buNone/>
            </a:pPr>
            <a:r>
              <a:rPr lang="en-GB" sz="1700" b="1" dirty="0"/>
              <a:t>OT Security</a:t>
            </a:r>
          </a:p>
          <a:p>
            <a:r>
              <a:rPr lang="en-GB" sz="1700" dirty="0"/>
              <a:t>Point in time assessment</a:t>
            </a:r>
          </a:p>
          <a:p>
            <a:r>
              <a:rPr lang="en-GB" sz="1700" dirty="0"/>
              <a:t>Security state – PROCCESSES (Reliability and Safety)</a:t>
            </a:r>
          </a:p>
          <a:p>
            <a:r>
              <a:rPr lang="en-GB" sz="1700" dirty="0"/>
              <a:t>Context on threat surface:</a:t>
            </a:r>
          </a:p>
          <a:p>
            <a:pPr lvl="1"/>
            <a:r>
              <a:rPr lang="en-GB" dirty="0"/>
              <a:t>Can at attacker gain access</a:t>
            </a:r>
          </a:p>
          <a:p>
            <a:pPr lvl="2"/>
            <a:r>
              <a:rPr lang="en-GB" sz="1700" dirty="0"/>
              <a:t>Physically?</a:t>
            </a:r>
          </a:p>
          <a:p>
            <a:pPr lvl="2"/>
            <a:r>
              <a:rPr lang="en-GB" sz="1700" dirty="0"/>
              <a:t>From IT side?</a:t>
            </a:r>
          </a:p>
          <a:p>
            <a:endParaRPr lang="en-GB" sz="1700" dirty="0"/>
          </a:p>
        </p:txBody>
      </p:sp>
    </p:spTree>
    <p:extLst>
      <p:ext uri="{BB962C8B-B14F-4D97-AF65-F5344CB8AC3E}">
        <p14:creationId xmlns:p14="http://schemas.microsoft.com/office/powerpoint/2010/main" val="2098873370"/>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1940D0-F592-4679-8136-8F2E38905448}"/>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4F37FE09-9380-43CC-81A6-27A72CF57FF8}"/>
              </a:ext>
            </a:extLst>
          </p:cNvPr>
          <p:cNvSpPr>
            <a:spLocks noGrp="1"/>
          </p:cNvSpPr>
          <p:nvPr>
            <p:ph type="body" sz="quarter" idx="12"/>
          </p:nvPr>
        </p:nvSpPr>
        <p:spPr/>
        <p:txBody>
          <a:bodyPr>
            <a:normAutofit fontScale="85000" lnSpcReduction="20000"/>
          </a:bodyPr>
          <a:lstStyle/>
          <a:p>
            <a:r>
              <a:rPr lang="en-GB" dirty="0"/>
              <a:t>Who Am I?</a:t>
            </a:r>
          </a:p>
        </p:txBody>
      </p:sp>
      <p:sp>
        <p:nvSpPr>
          <p:cNvPr id="4" name="Text Placeholder 3">
            <a:extLst>
              <a:ext uri="{FF2B5EF4-FFF2-40B4-BE49-F238E27FC236}">
                <a16:creationId xmlns:a16="http://schemas.microsoft.com/office/drawing/2014/main" id="{AE5275B5-4AE5-487E-AA4C-0E8D1C13A1F2}"/>
              </a:ext>
            </a:extLst>
          </p:cNvPr>
          <p:cNvSpPr>
            <a:spLocks noGrp="1"/>
          </p:cNvSpPr>
          <p:nvPr>
            <p:ph type="body" sz="quarter" idx="13"/>
          </p:nvPr>
        </p:nvSpPr>
        <p:spPr/>
        <p:txBody>
          <a:bodyPr/>
          <a:lstStyle/>
          <a:p>
            <a:pPr marL="0" indent="0">
              <a:buNone/>
            </a:pPr>
            <a:r>
              <a:rPr lang="en-GB" b="1" dirty="0"/>
              <a:t>Kat Abercrombie </a:t>
            </a:r>
          </a:p>
          <a:p>
            <a:r>
              <a:rPr lang="en-GB" dirty="0"/>
              <a:t>Email:</a:t>
            </a:r>
            <a:r>
              <a:rPr lang="en-GB" dirty="0">
                <a:hlinkClick r:id="rId2"/>
              </a:rPr>
              <a:t> Katherine.Abercrombie@contextis.com</a:t>
            </a:r>
            <a:endParaRPr lang="en-GB" dirty="0"/>
          </a:p>
          <a:p>
            <a:r>
              <a:rPr lang="en-GB" dirty="0"/>
              <a:t>LinkedIn: katherine-abercrombie-9185903a</a:t>
            </a:r>
          </a:p>
          <a:p>
            <a:endParaRPr lang="en-GB" dirty="0"/>
          </a:p>
        </p:txBody>
      </p:sp>
      <p:sp>
        <p:nvSpPr>
          <p:cNvPr id="5" name="Text Placeholder 4">
            <a:extLst>
              <a:ext uri="{FF2B5EF4-FFF2-40B4-BE49-F238E27FC236}">
                <a16:creationId xmlns:a16="http://schemas.microsoft.com/office/drawing/2014/main" id="{2423912E-D328-4384-9E00-EB123DCEECEA}"/>
              </a:ext>
            </a:extLst>
          </p:cNvPr>
          <p:cNvSpPr>
            <a:spLocks noGrp="1"/>
          </p:cNvSpPr>
          <p:nvPr>
            <p:ph type="body" sz="quarter" idx="14"/>
          </p:nvPr>
        </p:nvSpPr>
        <p:spPr/>
        <p:txBody>
          <a:bodyPr>
            <a:normAutofit lnSpcReduction="10000"/>
          </a:bodyPr>
          <a:lstStyle/>
          <a:p>
            <a:pPr marL="0" indent="0">
              <a:buNone/>
            </a:pPr>
            <a:r>
              <a:rPr lang="en-GB" b="1" dirty="0"/>
              <a:t>Context Information Security</a:t>
            </a:r>
          </a:p>
          <a:p>
            <a:r>
              <a:rPr lang="en-GB" dirty="0"/>
              <a:t>Specialist cyber security services</a:t>
            </a:r>
          </a:p>
          <a:p>
            <a:r>
              <a:rPr lang="en-GB" dirty="0"/>
              <a:t>Email: </a:t>
            </a:r>
            <a:r>
              <a:rPr lang="en-GB" dirty="0">
                <a:hlinkClick r:id="rId3"/>
              </a:rPr>
              <a:t>info@contextis.com</a:t>
            </a:r>
            <a:endParaRPr lang="en-GB" dirty="0"/>
          </a:p>
          <a:p>
            <a:r>
              <a:rPr lang="en-GB" dirty="0"/>
              <a:t>Phone: +44 (0)20 75377515</a:t>
            </a:r>
          </a:p>
          <a:p>
            <a:r>
              <a:rPr lang="en-GB" dirty="0"/>
              <a:t>Website: </a:t>
            </a:r>
            <a:r>
              <a:rPr lang="en-GB" dirty="0">
                <a:hlinkClick r:id="rId4"/>
              </a:rPr>
              <a:t>https://www.contextis.com</a:t>
            </a:r>
            <a:r>
              <a:rPr lang="en-GB" dirty="0"/>
              <a:t> </a:t>
            </a:r>
          </a:p>
        </p:txBody>
      </p:sp>
    </p:spTree>
    <p:extLst>
      <p:ext uri="{BB962C8B-B14F-4D97-AF65-F5344CB8AC3E}">
        <p14:creationId xmlns:p14="http://schemas.microsoft.com/office/powerpoint/2010/main" val="279126225"/>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458E5-35E7-49C3-8438-5EE974A647F3}"/>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D51B8E49-E950-463E-9061-C36073172CCE}"/>
              </a:ext>
            </a:extLst>
          </p:cNvPr>
          <p:cNvSpPr>
            <a:spLocks noGrp="1"/>
          </p:cNvSpPr>
          <p:nvPr>
            <p:ph type="body" sz="quarter" idx="12"/>
          </p:nvPr>
        </p:nvSpPr>
        <p:spPr/>
        <p:txBody>
          <a:bodyPr>
            <a:normAutofit fontScale="85000" lnSpcReduction="20000"/>
          </a:bodyPr>
          <a:lstStyle/>
          <a:p>
            <a:r>
              <a:rPr lang="en-GB" dirty="0"/>
              <a:t>Why OT != IT - Approach</a:t>
            </a:r>
          </a:p>
        </p:txBody>
      </p:sp>
      <p:sp>
        <p:nvSpPr>
          <p:cNvPr id="4" name="Text Placeholder 3">
            <a:extLst>
              <a:ext uri="{FF2B5EF4-FFF2-40B4-BE49-F238E27FC236}">
                <a16:creationId xmlns:a16="http://schemas.microsoft.com/office/drawing/2014/main" id="{BADCCB22-2822-4E01-A5F9-4424CB2E901A}"/>
              </a:ext>
            </a:extLst>
          </p:cNvPr>
          <p:cNvSpPr>
            <a:spLocks noGrp="1"/>
          </p:cNvSpPr>
          <p:nvPr>
            <p:ph type="body" sz="quarter" idx="13"/>
          </p:nvPr>
        </p:nvSpPr>
        <p:spPr>
          <a:xfrm>
            <a:off x="457199" y="1090572"/>
            <a:ext cx="4042792" cy="2978401"/>
          </a:xfrm>
        </p:spPr>
        <p:txBody>
          <a:bodyPr>
            <a:normAutofit fontScale="85000" lnSpcReduction="10000"/>
          </a:bodyPr>
          <a:lstStyle/>
          <a:p>
            <a:pPr marL="0" indent="0">
              <a:buNone/>
            </a:pPr>
            <a:r>
              <a:rPr lang="en-GB" b="1" dirty="0"/>
              <a:t>Typical IT pen testing approach</a:t>
            </a:r>
          </a:p>
          <a:p>
            <a:r>
              <a:rPr lang="en-GB" dirty="0"/>
              <a:t>Reconnaissance;</a:t>
            </a:r>
          </a:p>
          <a:p>
            <a:pPr lvl="1"/>
            <a:r>
              <a:rPr lang="en-GB" dirty="0"/>
              <a:t>Wireshark</a:t>
            </a:r>
          </a:p>
          <a:p>
            <a:pPr lvl="1"/>
            <a:r>
              <a:rPr lang="en-GB" dirty="0"/>
              <a:t>Nmap</a:t>
            </a:r>
          </a:p>
          <a:p>
            <a:pPr lvl="1"/>
            <a:r>
              <a:rPr lang="en-GB" dirty="0"/>
              <a:t>Nessus</a:t>
            </a:r>
          </a:p>
          <a:p>
            <a:pPr lvl="1"/>
            <a:r>
              <a:rPr lang="en-GB" dirty="0"/>
              <a:t>Talk to asset owners</a:t>
            </a:r>
          </a:p>
          <a:p>
            <a:r>
              <a:rPr lang="en-GB" dirty="0"/>
              <a:t>Manual Verification / Exploitation</a:t>
            </a:r>
          </a:p>
          <a:p>
            <a:r>
              <a:rPr lang="en-GB" b="1" dirty="0"/>
              <a:t>*ACTIVE TESTING*</a:t>
            </a:r>
          </a:p>
        </p:txBody>
      </p:sp>
      <p:sp>
        <p:nvSpPr>
          <p:cNvPr id="5" name="Text Placeholder 4">
            <a:extLst>
              <a:ext uri="{FF2B5EF4-FFF2-40B4-BE49-F238E27FC236}">
                <a16:creationId xmlns:a16="http://schemas.microsoft.com/office/drawing/2014/main" id="{8BC22AB9-3BDD-4954-8091-CA7A9307A9CF}"/>
              </a:ext>
            </a:extLst>
          </p:cNvPr>
          <p:cNvSpPr>
            <a:spLocks noGrp="1"/>
          </p:cNvSpPr>
          <p:nvPr>
            <p:ph type="body" sz="quarter" idx="14"/>
          </p:nvPr>
        </p:nvSpPr>
        <p:spPr>
          <a:xfrm>
            <a:off x="4644010" y="1082549"/>
            <a:ext cx="4042792" cy="2978401"/>
          </a:xfrm>
        </p:spPr>
        <p:txBody>
          <a:bodyPr>
            <a:noAutofit/>
          </a:bodyPr>
          <a:lstStyle/>
          <a:p>
            <a:pPr marL="0" indent="0">
              <a:buNone/>
            </a:pPr>
            <a:r>
              <a:rPr lang="en-GB" sz="1600" b="1" dirty="0"/>
              <a:t>Considerations in OT Environment</a:t>
            </a:r>
          </a:p>
          <a:p>
            <a:r>
              <a:rPr lang="en-GB" sz="1600" dirty="0"/>
              <a:t>Unpredictable response</a:t>
            </a:r>
          </a:p>
          <a:p>
            <a:r>
              <a:rPr lang="en-GB" sz="1600" dirty="0"/>
              <a:t>Damage to machinery</a:t>
            </a:r>
          </a:p>
          <a:p>
            <a:r>
              <a:rPr lang="en-GB" sz="1600" dirty="0"/>
              <a:t>Downtime </a:t>
            </a:r>
          </a:p>
          <a:p>
            <a:r>
              <a:rPr lang="en-GB" sz="1600" dirty="0"/>
              <a:t>Threat to life</a:t>
            </a:r>
          </a:p>
          <a:p>
            <a:r>
              <a:rPr lang="en-GB" sz="1600" dirty="0"/>
              <a:t>Damage to environment</a:t>
            </a:r>
          </a:p>
          <a:p>
            <a:r>
              <a:rPr lang="en-GB" sz="1600" dirty="0">
                <a:hlinkClick r:id="rId2"/>
              </a:rPr>
              <a:t>http://energy.sandia.gov/wp/wp-content/gallery/uploads/sand_2005_2846p.pdf</a:t>
            </a:r>
            <a:r>
              <a:rPr lang="en-GB" sz="1600" dirty="0"/>
              <a:t> </a:t>
            </a:r>
          </a:p>
          <a:p>
            <a:endParaRPr lang="en-GB" sz="1600" dirty="0"/>
          </a:p>
          <a:p>
            <a:endParaRPr lang="en-GB" sz="1600" dirty="0"/>
          </a:p>
        </p:txBody>
      </p:sp>
    </p:spTree>
    <p:extLst>
      <p:ext uri="{BB962C8B-B14F-4D97-AF65-F5344CB8AC3E}">
        <p14:creationId xmlns:p14="http://schemas.microsoft.com/office/powerpoint/2010/main" val="279356690"/>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25A177-A8DA-409C-974B-F769ACB6AFAE}"/>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ADE945C4-9B22-45CE-A48F-EBCAAEEF9A93}"/>
              </a:ext>
            </a:extLst>
          </p:cNvPr>
          <p:cNvSpPr>
            <a:spLocks noGrp="1"/>
          </p:cNvSpPr>
          <p:nvPr>
            <p:ph type="body" sz="quarter" idx="12"/>
          </p:nvPr>
        </p:nvSpPr>
        <p:spPr/>
        <p:txBody>
          <a:bodyPr>
            <a:normAutofit fontScale="85000" lnSpcReduction="20000"/>
          </a:bodyPr>
          <a:lstStyle/>
          <a:p>
            <a:r>
              <a:rPr lang="en-GB" dirty="0"/>
              <a:t>Why OT != IT – Nmap Dangers</a:t>
            </a:r>
          </a:p>
        </p:txBody>
      </p:sp>
      <p:sp>
        <p:nvSpPr>
          <p:cNvPr id="4" name="Text Placeholder 3">
            <a:extLst>
              <a:ext uri="{FF2B5EF4-FFF2-40B4-BE49-F238E27FC236}">
                <a16:creationId xmlns:a16="http://schemas.microsoft.com/office/drawing/2014/main" id="{5F3BB861-0D60-45D2-8776-74EB70244A0E}"/>
              </a:ext>
            </a:extLst>
          </p:cNvPr>
          <p:cNvSpPr>
            <a:spLocks noGrp="1"/>
          </p:cNvSpPr>
          <p:nvPr>
            <p:ph type="body" sz="quarter" idx="13"/>
          </p:nvPr>
        </p:nvSpPr>
        <p:spPr/>
        <p:txBody>
          <a:bodyPr/>
          <a:lstStyle/>
          <a:p>
            <a:pPr marL="0" indent="0">
              <a:buNone/>
            </a:pPr>
            <a:r>
              <a:rPr lang="en-GB" dirty="0"/>
              <a:t>$ </a:t>
            </a:r>
            <a:r>
              <a:rPr lang="en-GB" dirty="0" err="1"/>
              <a:t>sudo</a:t>
            </a:r>
            <a:r>
              <a:rPr lang="en-GB" dirty="0"/>
              <a:t> </a:t>
            </a:r>
            <a:r>
              <a:rPr lang="en-GB" dirty="0" err="1"/>
              <a:t>nmap</a:t>
            </a:r>
            <a:r>
              <a:rPr lang="en-GB" dirty="0"/>
              <a:t> –</a:t>
            </a:r>
            <a:r>
              <a:rPr lang="en-GB" dirty="0" err="1"/>
              <a:t>sSUV</a:t>
            </a:r>
            <a:r>
              <a:rPr lang="en-GB" dirty="0"/>
              <a:t> –n –v A</a:t>
            </a:r>
          </a:p>
        </p:txBody>
      </p:sp>
      <p:sp>
        <p:nvSpPr>
          <p:cNvPr id="5" name="Text Placeholder 4">
            <a:extLst>
              <a:ext uri="{FF2B5EF4-FFF2-40B4-BE49-F238E27FC236}">
                <a16:creationId xmlns:a16="http://schemas.microsoft.com/office/drawing/2014/main" id="{E1759564-D174-4C5D-BF7F-AC72A3A8F6B6}"/>
              </a:ext>
            </a:extLst>
          </p:cNvPr>
          <p:cNvSpPr>
            <a:spLocks noGrp="1"/>
          </p:cNvSpPr>
          <p:nvPr>
            <p:ph type="body" sz="quarter" idx="14"/>
          </p:nvPr>
        </p:nvSpPr>
        <p:spPr/>
        <p:txBody>
          <a:bodyPr/>
          <a:lstStyle/>
          <a:p>
            <a:r>
              <a:rPr lang="en-GB" dirty="0"/>
              <a:t>-O and –A </a:t>
            </a:r>
          </a:p>
          <a:p>
            <a:r>
              <a:rPr lang="en-GB" dirty="0"/>
              <a:t>-</a:t>
            </a:r>
            <a:r>
              <a:rPr lang="en-GB" dirty="0" err="1"/>
              <a:t>sS</a:t>
            </a:r>
            <a:endParaRPr lang="en-GB" dirty="0"/>
          </a:p>
          <a:p>
            <a:r>
              <a:rPr lang="en-GB" dirty="0"/>
              <a:t>-T3+</a:t>
            </a:r>
          </a:p>
          <a:p>
            <a:r>
              <a:rPr lang="en-GB" dirty="0"/>
              <a:t>-</a:t>
            </a:r>
            <a:r>
              <a:rPr lang="en-GB" dirty="0" err="1"/>
              <a:t>sU</a:t>
            </a:r>
            <a:endParaRPr lang="en-GB" dirty="0"/>
          </a:p>
        </p:txBody>
      </p:sp>
    </p:spTree>
    <p:extLst>
      <p:ext uri="{BB962C8B-B14F-4D97-AF65-F5344CB8AC3E}">
        <p14:creationId xmlns:p14="http://schemas.microsoft.com/office/powerpoint/2010/main" val="4258607816"/>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6EDB9B-726A-4D21-AA68-36DF1B1594A2}"/>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C3C6C520-1EF1-424D-9FB4-5040047068AD}"/>
              </a:ext>
            </a:extLst>
          </p:cNvPr>
          <p:cNvSpPr>
            <a:spLocks noGrp="1"/>
          </p:cNvSpPr>
          <p:nvPr>
            <p:ph type="body" sz="quarter" idx="12"/>
          </p:nvPr>
        </p:nvSpPr>
        <p:spPr/>
        <p:txBody>
          <a:bodyPr>
            <a:normAutofit fontScale="85000" lnSpcReduction="20000"/>
          </a:bodyPr>
          <a:lstStyle/>
          <a:p>
            <a:r>
              <a:rPr lang="en-GB" dirty="0"/>
              <a:t>Why OT != IT - Findings</a:t>
            </a:r>
          </a:p>
        </p:txBody>
      </p:sp>
      <p:sp>
        <p:nvSpPr>
          <p:cNvPr id="4" name="Text Placeholder 3">
            <a:extLst>
              <a:ext uri="{FF2B5EF4-FFF2-40B4-BE49-F238E27FC236}">
                <a16:creationId xmlns:a16="http://schemas.microsoft.com/office/drawing/2014/main" id="{51C1CC44-2674-4E62-A8D7-EF971EC34E16}"/>
              </a:ext>
            </a:extLst>
          </p:cNvPr>
          <p:cNvSpPr>
            <a:spLocks noGrp="1"/>
          </p:cNvSpPr>
          <p:nvPr>
            <p:ph type="body" sz="quarter" idx="13"/>
          </p:nvPr>
        </p:nvSpPr>
        <p:spPr>
          <a:xfrm>
            <a:off x="446584" y="1008875"/>
            <a:ext cx="4042792" cy="2978401"/>
          </a:xfrm>
        </p:spPr>
        <p:txBody>
          <a:bodyPr>
            <a:noAutofit/>
          </a:bodyPr>
          <a:lstStyle/>
          <a:p>
            <a:pPr marL="0" indent="0">
              <a:buNone/>
            </a:pPr>
            <a:r>
              <a:rPr lang="en-GB" sz="1400" b="1" dirty="0"/>
              <a:t>Typical IT pen testing findings:</a:t>
            </a:r>
          </a:p>
          <a:p>
            <a:r>
              <a:rPr lang="en-GB" sz="1400" dirty="0"/>
              <a:t>Unnecessary Services</a:t>
            </a:r>
          </a:p>
          <a:p>
            <a:r>
              <a:rPr lang="en-GB" sz="1400" dirty="0"/>
              <a:t>Unencrypted protocols</a:t>
            </a:r>
          </a:p>
          <a:p>
            <a:r>
              <a:rPr lang="en-GB" sz="1400" dirty="0"/>
              <a:t>Missing Patches</a:t>
            </a:r>
          </a:p>
          <a:p>
            <a:r>
              <a:rPr lang="en-GB" sz="1400" dirty="0"/>
              <a:t>Unsupported software and/or OS</a:t>
            </a:r>
          </a:p>
          <a:p>
            <a:r>
              <a:rPr lang="en-GB" sz="1400" dirty="0"/>
              <a:t>Encryption issues</a:t>
            </a:r>
          </a:p>
          <a:p>
            <a:r>
              <a:rPr lang="en-GB" sz="1400" dirty="0"/>
              <a:t>Default/hardcoded credentials</a:t>
            </a:r>
          </a:p>
          <a:p>
            <a:r>
              <a:rPr lang="en-GB" sz="1400" dirty="0"/>
              <a:t>Credential re-use</a:t>
            </a:r>
          </a:p>
          <a:p>
            <a:r>
              <a:rPr lang="en-GB" sz="1400" dirty="0"/>
              <a:t>Unauthenticated access</a:t>
            </a:r>
          </a:p>
          <a:p>
            <a:r>
              <a:rPr lang="en-GB" sz="1400" dirty="0"/>
              <a:t>Missing AV</a:t>
            </a:r>
          </a:p>
        </p:txBody>
      </p:sp>
      <p:sp>
        <p:nvSpPr>
          <p:cNvPr id="5" name="Text Placeholder 4">
            <a:extLst>
              <a:ext uri="{FF2B5EF4-FFF2-40B4-BE49-F238E27FC236}">
                <a16:creationId xmlns:a16="http://schemas.microsoft.com/office/drawing/2014/main" id="{FFE0C3E7-3655-4F01-8829-846724B567D7}"/>
              </a:ext>
            </a:extLst>
          </p:cNvPr>
          <p:cNvSpPr>
            <a:spLocks noGrp="1"/>
          </p:cNvSpPr>
          <p:nvPr>
            <p:ph type="body" sz="quarter" idx="14"/>
          </p:nvPr>
        </p:nvSpPr>
        <p:spPr>
          <a:xfrm>
            <a:off x="4788024" y="1563638"/>
            <a:ext cx="4042792" cy="2584430"/>
          </a:xfrm>
        </p:spPr>
        <p:txBody>
          <a:bodyPr/>
          <a:lstStyle/>
          <a:p>
            <a:pPr marL="0" indent="0">
              <a:buNone/>
            </a:pPr>
            <a:r>
              <a:rPr lang="en-GB" b="1" dirty="0"/>
              <a:t>Are these valid for OT systems?</a:t>
            </a:r>
          </a:p>
          <a:p>
            <a:r>
              <a:rPr lang="en-GB" dirty="0"/>
              <a:t>Patching – downtime = money</a:t>
            </a:r>
          </a:p>
          <a:p>
            <a:r>
              <a:rPr lang="en-GB" dirty="0"/>
              <a:t>Encryption – high overhead</a:t>
            </a:r>
          </a:p>
          <a:p>
            <a:r>
              <a:rPr lang="en-GB" dirty="0"/>
              <a:t>Credentials – barrier to safety</a:t>
            </a:r>
          </a:p>
          <a:p>
            <a:r>
              <a:rPr lang="en-GB" dirty="0"/>
              <a:t>AV – high overhead</a:t>
            </a:r>
          </a:p>
          <a:p>
            <a:endParaRPr lang="en-GB" dirty="0"/>
          </a:p>
        </p:txBody>
      </p:sp>
    </p:spTree>
    <p:extLst>
      <p:ext uri="{BB962C8B-B14F-4D97-AF65-F5344CB8AC3E}">
        <p14:creationId xmlns:p14="http://schemas.microsoft.com/office/powerpoint/2010/main" val="1161587149"/>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36E1D1-31C0-452B-9309-A9FCD685DA6C}"/>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6" name="Picture Placeholder 5" descr="A screenshot of a cell phone&#10;&#10;Description automatically generated">
            <a:extLst>
              <a:ext uri="{FF2B5EF4-FFF2-40B4-BE49-F238E27FC236}">
                <a16:creationId xmlns:a16="http://schemas.microsoft.com/office/drawing/2014/main" id="{994BA236-E542-4DD4-808F-FCCE1A9F280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68" r="1668"/>
          <a:stretch>
            <a:fillRect/>
          </a:stretch>
        </p:blipFill>
        <p:spPr/>
      </p:pic>
      <p:sp>
        <p:nvSpPr>
          <p:cNvPr id="4" name="Text Placeholder 3">
            <a:extLst>
              <a:ext uri="{FF2B5EF4-FFF2-40B4-BE49-F238E27FC236}">
                <a16:creationId xmlns:a16="http://schemas.microsoft.com/office/drawing/2014/main" id="{A41AD73A-6A88-404D-9ED1-BDC1BE834138}"/>
              </a:ext>
            </a:extLst>
          </p:cNvPr>
          <p:cNvSpPr>
            <a:spLocks noGrp="1"/>
          </p:cNvSpPr>
          <p:nvPr>
            <p:ph type="body" sz="quarter" idx="13"/>
          </p:nvPr>
        </p:nvSpPr>
        <p:spPr/>
        <p:txBody>
          <a:bodyPr>
            <a:normAutofit fontScale="85000" lnSpcReduction="20000"/>
          </a:bodyPr>
          <a:lstStyle/>
          <a:p>
            <a:r>
              <a:rPr lang="en-GB" dirty="0"/>
              <a:t>Why OT != IT</a:t>
            </a:r>
          </a:p>
        </p:txBody>
      </p:sp>
      <p:sp>
        <p:nvSpPr>
          <p:cNvPr id="7" name="Text Placeholder 3">
            <a:extLst>
              <a:ext uri="{FF2B5EF4-FFF2-40B4-BE49-F238E27FC236}">
                <a16:creationId xmlns:a16="http://schemas.microsoft.com/office/drawing/2014/main" id="{4832A5B5-3E12-4C4C-BD1A-AC2479844ED1}"/>
              </a:ext>
            </a:extLst>
          </p:cNvPr>
          <p:cNvSpPr txBox="1">
            <a:spLocks/>
          </p:cNvSpPr>
          <p:nvPr/>
        </p:nvSpPr>
        <p:spPr>
          <a:xfrm>
            <a:off x="1403648" y="4191569"/>
            <a:ext cx="6607539" cy="538711"/>
          </a:xfrm>
          <a:prstGeom prst="rect">
            <a:avLst/>
          </a:prstGeom>
        </p:spPr>
        <p:txBody>
          <a:bodyPr vert="horz" lIns="91440" tIns="45720" rIns="91440" bIns="45720" rtlCol="0">
            <a:normAutofit fontScale="40000" lnSpcReduction="20000"/>
          </a:bodyPr>
          <a:lstStyle>
            <a:lvl1pPr marL="0" indent="0" algn="l" defTabSz="914400" rtl="0" eaLnBrk="1" latinLnBrk="0" hangingPunct="1">
              <a:lnSpc>
                <a:spcPct val="150000"/>
              </a:lnSpc>
              <a:spcBef>
                <a:spcPct val="20000"/>
              </a:spcBef>
              <a:buFont typeface="Arial" panose="020B0604020202020204" pitchFamily="34" charset="0"/>
              <a:buNone/>
              <a:defRPr sz="2800" b="0" i="0" kern="1200">
                <a:solidFill>
                  <a:schemeClr val="bg1"/>
                </a:solidFill>
                <a:latin typeface="Lucida Sans Demibold Roman" charset="0"/>
                <a:ea typeface="Lucida Sans Demibold Roman" charset="0"/>
                <a:cs typeface="Lucida Sans Demibold Roman" charset="0"/>
              </a:defRPr>
            </a:lvl1pPr>
            <a:lvl2pPr marL="742950" indent="-285750" algn="l" defTabSz="914400" rtl="0" eaLnBrk="1" latinLnBrk="0" hangingPunct="1">
              <a:lnSpc>
                <a:spcPct val="150000"/>
              </a:lnSpc>
              <a:spcBef>
                <a:spcPct val="20000"/>
              </a:spcBef>
              <a:buFont typeface="Arial" panose="020B0604020202020204" pitchFamily="34" charset="0"/>
              <a:buChar char="–"/>
              <a:defRPr sz="26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2pPr>
            <a:lvl3pPr marL="1143000" indent="-228600" algn="l" defTabSz="914400" rtl="0" eaLnBrk="1" latinLnBrk="0" hangingPunct="1">
              <a:lnSpc>
                <a:spcPct val="150000"/>
              </a:lnSpc>
              <a:spcBef>
                <a:spcPct val="20000"/>
              </a:spcBef>
              <a:buFont typeface="Arial" panose="020B0604020202020204" pitchFamily="34" charset="0"/>
              <a:buChar char="•"/>
              <a:defRPr sz="24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3pPr>
            <a:lvl4pPr marL="1600200" indent="-228600" algn="l" defTabSz="914400" rtl="0" eaLnBrk="1" latinLnBrk="0" hangingPunct="1">
              <a:lnSpc>
                <a:spcPct val="150000"/>
              </a:lnSpc>
              <a:spcBef>
                <a:spcPct val="20000"/>
              </a:spcBef>
              <a:buFont typeface="Arial" panose="020B0604020202020204" pitchFamily="34" charset="0"/>
              <a:buChar char="–"/>
              <a:defRPr sz="20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4pPr>
            <a:lvl5pPr marL="2057400" indent="-228600" algn="l" defTabSz="914400" rtl="0" eaLnBrk="1" latinLnBrk="0" hangingPunct="1">
              <a:lnSpc>
                <a:spcPct val="150000"/>
              </a:lnSpc>
              <a:spcBef>
                <a:spcPct val="20000"/>
              </a:spcBef>
              <a:buFont typeface="Arial" panose="020B0604020202020204" pitchFamily="34" charset="0"/>
              <a:buChar char="»"/>
              <a:defRPr sz="18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Little Bobby can be found at: www.LittleBobbyComic.com and on Twitter @_</a:t>
            </a:r>
            <a:r>
              <a:rPr lang="en-GB" dirty="0" err="1"/>
              <a:t>LittleBobby</a:t>
            </a:r>
            <a:r>
              <a:rPr lang="en-GB" dirty="0"/>
              <a:t>_</a:t>
            </a:r>
          </a:p>
        </p:txBody>
      </p:sp>
    </p:spTree>
    <p:extLst>
      <p:ext uri="{BB962C8B-B14F-4D97-AF65-F5344CB8AC3E}">
        <p14:creationId xmlns:p14="http://schemas.microsoft.com/office/powerpoint/2010/main" val="834876536"/>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E4E1EE-35CA-4B49-9BA9-DCAE89B3977A}"/>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4" name="Text Placeholder 3">
            <a:extLst>
              <a:ext uri="{FF2B5EF4-FFF2-40B4-BE49-F238E27FC236}">
                <a16:creationId xmlns:a16="http://schemas.microsoft.com/office/drawing/2014/main" id="{BCEBA678-FAAC-4219-91D3-85518E8F230A}"/>
              </a:ext>
            </a:extLst>
          </p:cNvPr>
          <p:cNvSpPr>
            <a:spLocks noGrp="1"/>
          </p:cNvSpPr>
          <p:nvPr>
            <p:ph type="body" sz="quarter" idx="12"/>
          </p:nvPr>
        </p:nvSpPr>
        <p:spPr>
          <a:xfrm>
            <a:off x="1115616" y="1908299"/>
            <a:ext cx="7139136" cy="1432300"/>
          </a:xfrm>
        </p:spPr>
        <p:txBody>
          <a:bodyPr>
            <a:normAutofit/>
          </a:bodyPr>
          <a:lstStyle/>
          <a:p>
            <a:pPr marL="0" indent="0">
              <a:buNone/>
            </a:pPr>
            <a:r>
              <a:rPr lang="en-GB" sz="6000" dirty="0"/>
              <a:t>OT Attack Surface</a:t>
            </a:r>
          </a:p>
        </p:txBody>
      </p:sp>
    </p:spTree>
    <p:extLst>
      <p:ext uri="{BB962C8B-B14F-4D97-AF65-F5344CB8AC3E}">
        <p14:creationId xmlns:p14="http://schemas.microsoft.com/office/powerpoint/2010/main" val="477402392"/>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45DC04-207E-4E80-B599-1A18C431FE20}"/>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87A5261D-C375-4DD5-A911-8A8B082E3063}"/>
              </a:ext>
            </a:extLst>
          </p:cNvPr>
          <p:cNvSpPr>
            <a:spLocks noGrp="1"/>
          </p:cNvSpPr>
          <p:nvPr>
            <p:ph type="body" sz="quarter" idx="12"/>
          </p:nvPr>
        </p:nvSpPr>
        <p:spPr/>
        <p:txBody>
          <a:bodyPr>
            <a:normAutofit fontScale="85000" lnSpcReduction="20000"/>
          </a:bodyPr>
          <a:lstStyle/>
          <a:p>
            <a:r>
              <a:rPr lang="en-GB" dirty="0"/>
              <a:t>OT Attack Surface - Threat</a:t>
            </a:r>
          </a:p>
        </p:txBody>
      </p:sp>
      <p:sp>
        <p:nvSpPr>
          <p:cNvPr id="4" name="Text Placeholder 3">
            <a:extLst>
              <a:ext uri="{FF2B5EF4-FFF2-40B4-BE49-F238E27FC236}">
                <a16:creationId xmlns:a16="http://schemas.microsoft.com/office/drawing/2014/main" id="{5D4F89F5-3D96-4ADC-86AC-F80AA5A59995}"/>
              </a:ext>
            </a:extLst>
          </p:cNvPr>
          <p:cNvSpPr>
            <a:spLocks noGrp="1"/>
          </p:cNvSpPr>
          <p:nvPr>
            <p:ph type="body" sz="quarter" idx="13"/>
          </p:nvPr>
        </p:nvSpPr>
        <p:spPr>
          <a:xfrm>
            <a:off x="438201" y="1082549"/>
            <a:ext cx="4042792" cy="2978401"/>
          </a:xfrm>
        </p:spPr>
        <p:txBody>
          <a:bodyPr>
            <a:noAutofit/>
          </a:bodyPr>
          <a:lstStyle/>
          <a:p>
            <a:pPr marL="0" indent="0">
              <a:buNone/>
            </a:pPr>
            <a:r>
              <a:rPr lang="en-GB" sz="1400" b="1" dirty="0"/>
              <a:t>OT Threats</a:t>
            </a:r>
          </a:p>
          <a:p>
            <a:r>
              <a:rPr lang="en-GB" sz="1400" dirty="0"/>
              <a:t>Methods;</a:t>
            </a:r>
          </a:p>
          <a:p>
            <a:pPr lvl="1"/>
            <a:r>
              <a:rPr lang="en-GB" sz="1400" dirty="0"/>
              <a:t>Targeted (Stuxnet)</a:t>
            </a:r>
          </a:p>
          <a:p>
            <a:pPr lvl="1"/>
            <a:r>
              <a:rPr lang="en-GB" sz="1400" dirty="0"/>
              <a:t>Accidental (Olympic pipeline)</a:t>
            </a:r>
          </a:p>
          <a:p>
            <a:r>
              <a:rPr lang="en-GB" sz="1400" dirty="0"/>
              <a:t>Attackers;</a:t>
            </a:r>
          </a:p>
          <a:p>
            <a:pPr lvl="1"/>
            <a:r>
              <a:rPr lang="en-GB" sz="1400" dirty="0"/>
              <a:t>Script Kiddie</a:t>
            </a:r>
          </a:p>
          <a:p>
            <a:pPr lvl="1"/>
            <a:r>
              <a:rPr lang="en-GB" sz="1400" dirty="0"/>
              <a:t>Insider</a:t>
            </a:r>
          </a:p>
          <a:p>
            <a:pPr lvl="1"/>
            <a:r>
              <a:rPr lang="en-GB" sz="1400" dirty="0"/>
              <a:t>Hacktivist</a:t>
            </a:r>
          </a:p>
          <a:p>
            <a:pPr lvl="1"/>
            <a:r>
              <a:rPr lang="en-GB" sz="1400" dirty="0"/>
              <a:t>Nation State</a:t>
            </a:r>
          </a:p>
          <a:p>
            <a:endParaRPr lang="en-GB" sz="1400" dirty="0"/>
          </a:p>
        </p:txBody>
      </p:sp>
      <p:sp>
        <p:nvSpPr>
          <p:cNvPr id="5" name="Text Placeholder 4">
            <a:extLst>
              <a:ext uri="{FF2B5EF4-FFF2-40B4-BE49-F238E27FC236}">
                <a16:creationId xmlns:a16="http://schemas.microsoft.com/office/drawing/2014/main" id="{A641960E-012A-43BA-8106-EA02A91CDBD9}"/>
              </a:ext>
            </a:extLst>
          </p:cNvPr>
          <p:cNvSpPr>
            <a:spLocks noGrp="1"/>
          </p:cNvSpPr>
          <p:nvPr>
            <p:ph type="body" sz="quarter" idx="14"/>
          </p:nvPr>
        </p:nvSpPr>
        <p:spPr/>
        <p:txBody>
          <a:bodyPr>
            <a:normAutofit/>
          </a:bodyPr>
          <a:lstStyle/>
          <a:p>
            <a:r>
              <a:rPr lang="en-GB" sz="1400" dirty="0"/>
              <a:t>Motivation;</a:t>
            </a:r>
          </a:p>
          <a:p>
            <a:pPr lvl="1"/>
            <a:r>
              <a:rPr lang="en-GB" sz="1400" dirty="0"/>
              <a:t>Curiosity</a:t>
            </a:r>
          </a:p>
          <a:p>
            <a:pPr lvl="1"/>
            <a:r>
              <a:rPr lang="en-GB" sz="1400" dirty="0"/>
              <a:t>Kudos</a:t>
            </a:r>
          </a:p>
          <a:p>
            <a:pPr lvl="1"/>
            <a:r>
              <a:rPr lang="en-GB" sz="1400" dirty="0"/>
              <a:t>Revenge</a:t>
            </a:r>
          </a:p>
          <a:p>
            <a:pPr lvl="1"/>
            <a:r>
              <a:rPr lang="en-GB" sz="1400" dirty="0"/>
              <a:t>Damage to capability</a:t>
            </a:r>
          </a:p>
          <a:p>
            <a:pPr lvl="1"/>
            <a:r>
              <a:rPr lang="en-GB" sz="1400" dirty="0"/>
              <a:t>Ethics</a:t>
            </a:r>
          </a:p>
          <a:p>
            <a:endParaRPr lang="en-GB" sz="1400" dirty="0"/>
          </a:p>
        </p:txBody>
      </p:sp>
    </p:spTree>
    <p:extLst>
      <p:ext uri="{BB962C8B-B14F-4D97-AF65-F5344CB8AC3E}">
        <p14:creationId xmlns:p14="http://schemas.microsoft.com/office/powerpoint/2010/main" val="3086909544"/>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59DF36-4274-43FA-8377-4BD126485C45}"/>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C52B5B51-DB25-48F2-A9EF-AA8E9AE76A2D}"/>
              </a:ext>
            </a:extLst>
          </p:cNvPr>
          <p:cNvSpPr>
            <a:spLocks noGrp="1"/>
          </p:cNvSpPr>
          <p:nvPr>
            <p:ph type="body" sz="quarter" idx="12"/>
          </p:nvPr>
        </p:nvSpPr>
        <p:spPr/>
        <p:txBody>
          <a:bodyPr>
            <a:normAutofit fontScale="85000" lnSpcReduction="20000"/>
          </a:bodyPr>
          <a:lstStyle/>
          <a:p>
            <a:r>
              <a:rPr lang="en-GB" dirty="0"/>
              <a:t>OT Attack Surface – ICS Cyber Kill Chain</a:t>
            </a:r>
          </a:p>
        </p:txBody>
      </p:sp>
      <p:sp>
        <p:nvSpPr>
          <p:cNvPr id="4" name="Text Placeholder 3">
            <a:extLst>
              <a:ext uri="{FF2B5EF4-FFF2-40B4-BE49-F238E27FC236}">
                <a16:creationId xmlns:a16="http://schemas.microsoft.com/office/drawing/2014/main" id="{6C9BB4B1-5206-4251-898E-9FF5EC1460C3}"/>
              </a:ext>
            </a:extLst>
          </p:cNvPr>
          <p:cNvSpPr>
            <a:spLocks noGrp="1"/>
          </p:cNvSpPr>
          <p:nvPr>
            <p:ph type="body" sz="quarter" idx="13"/>
          </p:nvPr>
        </p:nvSpPr>
        <p:spPr>
          <a:xfrm>
            <a:off x="457200" y="1355473"/>
            <a:ext cx="4042792" cy="538711"/>
          </a:xfrm>
        </p:spPr>
        <p:txBody>
          <a:bodyPr/>
          <a:lstStyle/>
          <a:p>
            <a:pPr marL="0" indent="0">
              <a:buNone/>
            </a:pPr>
            <a:r>
              <a:rPr lang="en-GB" dirty="0"/>
              <a:t>Stage 1 – Intrusion</a:t>
            </a:r>
          </a:p>
          <a:p>
            <a:pPr marL="0" indent="0">
              <a:buNone/>
            </a:pPr>
            <a:endParaRPr lang="en-GB" dirty="0"/>
          </a:p>
        </p:txBody>
      </p:sp>
      <p:sp>
        <p:nvSpPr>
          <p:cNvPr id="5" name="Text Placeholder 4">
            <a:extLst>
              <a:ext uri="{FF2B5EF4-FFF2-40B4-BE49-F238E27FC236}">
                <a16:creationId xmlns:a16="http://schemas.microsoft.com/office/drawing/2014/main" id="{4B9135CA-14F1-484C-AE8F-D5E7075BE072}"/>
              </a:ext>
            </a:extLst>
          </p:cNvPr>
          <p:cNvSpPr>
            <a:spLocks noGrp="1"/>
          </p:cNvSpPr>
          <p:nvPr>
            <p:ph type="body" sz="quarter" idx="14"/>
          </p:nvPr>
        </p:nvSpPr>
        <p:spPr>
          <a:xfrm>
            <a:off x="4679032" y="1355473"/>
            <a:ext cx="4042792" cy="538712"/>
          </a:xfrm>
        </p:spPr>
        <p:txBody>
          <a:bodyPr/>
          <a:lstStyle/>
          <a:p>
            <a:r>
              <a:rPr lang="en-GB" dirty="0"/>
              <a:t>Stage 2 – ICS Attack</a:t>
            </a:r>
          </a:p>
        </p:txBody>
      </p:sp>
      <p:graphicFrame>
        <p:nvGraphicFramePr>
          <p:cNvPr id="16" name="Table 16">
            <a:extLst>
              <a:ext uri="{FF2B5EF4-FFF2-40B4-BE49-F238E27FC236}">
                <a16:creationId xmlns:a16="http://schemas.microsoft.com/office/drawing/2014/main" id="{AD18C7B6-3A24-4C82-A4B3-07300BFFACDA}"/>
              </a:ext>
            </a:extLst>
          </p:cNvPr>
          <p:cNvGraphicFramePr>
            <a:graphicFrameLocks noGrp="1"/>
          </p:cNvGraphicFramePr>
          <p:nvPr>
            <p:extLst>
              <p:ext uri="{D42A27DB-BD31-4B8C-83A1-F6EECF244321}">
                <p14:modId xmlns:p14="http://schemas.microsoft.com/office/powerpoint/2010/main" val="788545673"/>
              </p:ext>
            </p:extLst>
          </p:nvPr>
        </p:nvGraphicFramePr>
        <p:xfrm>
          <a:off x="457200" y="1865510"/>
          <a:ext cx="3322712" cy="2595880"/>
        </p:xfrm>
        <a:graphic>
          <a:graphicData uri="http://schemas.openxmlformats.org/drawingml/2006/table">
            <a:tbl>
              <a:tblPr firstRow="1" bandRow="1">
                <a:tableStyleId>{5C22544A-7EE6-4342-B048-85BDC9FD1C3A}</a:tableStyleId>
              </a:tblPr>
              <a:tblGrid>
                <a:gridCol w="1661356">
                  <a:extLst>
                    <a:ext uri="{9D8B030D-6E8A-4147-A177-3AD203B41FA5}">
                      <a16:colId xmlns:a16="http://schemas.microsoft.com/office/drawing/2014/main" val="1136424999"/>
                    </a:ext>
                  </a:extLst>
                </a:gridCol>
                <a:gridCol w="1661356">
                  <a:extLst>
                    <a:ext uri="{9D8B030D-6E8A-4147-A177-3AD203B41FA5}">
                      <a16:colId xmlns:a16="http://schemas.microsoft.com/office/drawing/2014/main" val="533799997"/>
                    </a:ext>
                  </a:extLst>
                </a:gridCol>
              </a:tblGrid>
              <a:tr h="370840">
                <a:tc gridSpan="2">
                  <a:txBody>
                    <a:bodyPr/>
                    <a:lstStyle/>
                    <a:p>
                      <a:pPr algn="ctr"/>
                      <a:r>
                        <a:rPr lang="en-GB" b="0" dirty="0">
                          <a:solidFill>
                            <a:schemeClr val="bg1"/>
                          </a:solidFill>
                        </a:rPr>
                        <a:t>Reconnaissance</a:t>
                      </a:r>
                    </a:p>
                  </a:txBody>
                  <a:tcPr>
                    <a:solidFill>
                      <a:srgbClr val="FAE7E7"/>
                    </a:solidFill>
                  </a:tcPr>
                </a:tc>
                <a:tc hMerge="1">
                  <a:txBody>
                    <a:bodyPr/>
                    <a:lstStyle/>
                    <a:p>
                      <a:endParaRPr lang="en-GB" dirty="0"/>
                    </a:p>
                  </a:txBody>
                  <a:tcPr>
                    <a:solidFill>
                      <a:srgbClr val="FAE7E7"/>
                    </a:solidFill>
                  </a:tcPr>
                </a:tc>
                <a:extLst>
                  <a:ext uri="{0D108BD9-81ED-4DB2-BD59-A6C34878D82A}">
                    <a16:rowId xmlns:a16="http://schemas.microsoft.com/office/drawing/2014/main" val="4046316879"/>
                  </a:ext>
                </a:extLst>
              </a:tr>
              <a:tr h="370840">
                <a:tc>
                  <a:txBody>
                    <a:bodyPr/>
                    <a:lstStyle/>
                    <a:p>
                      <a:pPr algn="ctr"/>
                      <a:r>
                        <a:rPr lang="en-GB" b="0" dirty="0" err="1">
                          <a:solidFill>
                            <a:schemeClr val="bg1"/>
                          </a:solidFill>
                        </a:rPr>
                        <a:t>Weaponisation</a:t>
                      </a:r>
                      <a:endParaRPr lang="en-GB" b="0" dirty="0">
                        <a:solidFill>
                          <a:schemeClr val="bg1"/>
                        </a:solidFill>
                      </a:endParaRPr>
                    </a:p>
                  </a:txBody>
                  <a:tcPr/>
                </a:tc>
                <a:tc>
                  <a:txBody>
                    <a:bodyPr/>
                    <a:lstStyle/>
                    <a:p>
                      <a:pPr algn="ctr"/>
                      <a:r>
                        <a:rPr lang="en-GB" b="0" dirty="0">
                          <a:solidFill>
                            <a:schemeClr val="bg1"/>
                          </a:solidFill>
                        </a:rPr>
                        <a:t>Targeting</a:t>
                      </a:r>
                    </a:p>
                  </a:txBody>
                  <a:tcPr/>
                </a:tc>
                <a:extLst>
                  <a:ext uri="{0D108BD9-81ED-4DB2-BD59-A6C34878D82A}">
                    <a16:rowId xmlns:a16="http://schemas.microsoft.com/office/drawing/2014/main" val="2307130329"/>
                  </a:ext>
                </a:extLst>
              </a:tr>
              <a:tr h="370840">
                <a:tc gridSpan="2">
                  <a:txBody>
                    <a:bodyPr/>
                    <a:lstStyle/>
                    <a:p>
                      <a:pPr algn="ctr"/>
                      <a:r>
                        <a:rPr lang="en-GB" b="0" dirty="0">
                          <a:solidFill>
                            <a:schemeClr val="bg1"/>
                          </a:solidFill>
                        </a:rPr>
                        <a:t>Delivery</a:t>
                      </a:r>
                    </a:p>
                  </a:txBody>
                  <a:tcPr/>
                </a:tc>
                <a:tc hMerge="1">
                  <a:txBody>
                    <a:bodyPr/>
                    <a:lstStyle/>
                    <a:p>
                      <a:endParaRPr lang="en-GB" dirty="0"/>
                    </a:p>
                  </a:txBody>
                  <a:tcPr/>
                </a:tc>
                <a:extLst>
                  <a:ext uri="{0D108BD9-81ED-4DB2-BD59-A6C34878D82A}">
                    <a16:rowId xmlns:a16="http://schemas.microsoft.com/office/drawing/2014/main" val="222826548"/>
                  </a:ext>
                </a:extLst>
              </a:tr>
              <a:tr h="370840">
                <a:tc gridSpan="2">
                  <a:txBody>
                    <a:bodyPr/>
                    <a:lstStyle/>
                    <a:p>
                      <a:pPr algn="ctr"/>
                      <a:r>
                        <a:rPr lang="en-GB" b="0" dirty="0">
                          <a:solidFill>
                            <a:schemeClr val="bg1"/>
                          </a:solidFill>
                        </a:rPr>
                        <a:t>Exploit</a:t>
                      </a:r>
                    </a:p>
                  </a:txBody>
                  <a:tcPr/>
                </a:tc>
                <a:tc hMerge="1">
                  <a:txBody>
                    <a:bodyPr/>
                    <a:lstStyle/>
                    <a:p>
                      <a:endParaRPr lang="en-GB" dirty="0"/>
                    </a:p>
                  </a:txBody>
                  <a:tcPr/>
                </a:tc>
                <a:extLst>
                  <a:ext uri="{0D108BD9-81ED-4DB2-BD59-A6C34878D82A}">
                    <a16:rowId xmlns:a16="http://schemas.microsoft.com/office/drawing/2014/main" val="357227845"/>
                  </a:ext>
                </a:extLst>
              </a:tr>
              <a:tr h="370840">
                <a:tc gridSpan="2">
                  <a:txBody>
                    <a:bodyPr/>
                    <a:lstStyle/>
                    <a:p>
                      <a:pPr algn="ctr"/>
                      <a:r>
                        <a:rPr lang="en-GB" b="0" dirty="0">
                          <a:solidFill>
                            <a:schemeClr val="bg1"/>
                          </a:solidFill>
                        </a:rPr>
                        <a:t>Install / Modify</a:t>
                      </a:r>
                    </a:p>
                  </a:txBody>
                  <a:tcPr/>
                </a:tc>
                <a:tc hMerge="1">
                  <a:txBody>
                    <a:bodyPr/>
                    <a:lstStyle/>
                    <a:p>
                      <a:endParaRPr lang="en-GB" dirty="0"/>
                    </a:p>
                  </a:txBody>
                  <a:tcPr/>
                </a:tc>
                <a:extLst>
                  <a:ext uri="{0D108BD9-81ED-4DB2-BD59-A6C34878D82A}">
                    <a16:rowId xmlns:a16="http://schemas.microsoft.com/office/drawing/2014/main" val="1430252709"/>
                  </a:ext>
                </a:extLst>
              </a:tr>
              <a:tr h="370840">
                <a:tc gridSpan="2">
                  <a:txBody>
                    <a:bodyPr/>
                    <a:lstStyle/>
                    <a:p>
                      <a:pPr algn="ctr"/>
                      <a:r>
                        <a:rPr lang="en-GB" b="0" dirty="0">
                          <a:solidFill>
                            <a:schemeClr val="bg1"/>
                          </a:solidFill>
                        </a:rPr>
                        <a:t>C2</a:t>
                      </a:r>
                    </a:p>
                  </a:txBody>
                  <a:tcPr/>
                </a:tc>
                <a:tc hMerge="1">
                  <a:txBody>
                    <a:bodyPr/>
                    <a:lstStyle/>
                    <a:p>
                      <a:endParaRPr lang="en-GB" dirty="0"/>
                    </a:p>
                  </a:txBody>
                  <a:tcPr/>
                </a:tc>
                <a:extLst>
                  <a:ext uri="{0D108BD9-81ED-4DB2-BD59-A6C34878D82A}">
                    <a16:rowId xmlns:a16="http://schemas.microsoft.com/office/drawing/2014/main" val="1247630400"/>
                  </a:ext>
                </a:extLst>
              </a:tr>
              <a:tr h="370840">
                <a:tc gridSpan="2">
                  <a:txBody>
                    <a:bodyPr/>
                    <a:lstStyle/>
                    <a:p>
                      <a:pPr algn="ctr"/>
                      <a:r>
                        <a:rPr lang="en-GB" b="0" dirty="0">
                          <a:solidFill>
                            <a:schemeClr val="bg1"/>
                          </a:solidFill>
                        </a:rPr>
                        <a:t>Act</a:t>
                      </a:r>
                    </a:p>
                  </a:txBody>
                  <a:tcPr/>
                </a:tc>
                <a:tc hMerge="1">
                  <a:txBody>
                    <a:bodyPr/>
                    <a:lstStyle/>
                    <a:p>
                      <a:endParaRPr lang="en-GB" dirty="0"/>
                    </a:p>
                  </a:txBody>
                  <a:tcPr/>
                </a:tc>
                <a:extLst>
                  <a:ext uri="{0D108BD9-81ED-4DB2-BD59-A6C34878D82A}">
                    <a16:rowId xmlns:a16="http://schemas.microsoft.com/office/drawing/2014/main" val="2387944233"/>
                  </a:ext>
                </a:extLst>
              </a:tr>
            </a:tbl>
          </a:graphicData>
        </a:graphic>
      </p:graphicFrame>
      <p:graphicFrame>
        <p:nvGraphicFramePr>
          <p:cNvPr id="18" name="Table 16">
            <a:extLst>
              <a:ext uri="{FF2B5EF4-FFF2-40B4-BE49-F238E27FC236}">
                <a16:creationId xmlns:a16="http://schemas.microsoft.com/office/drawing/2014/main" id="{56EA99D2-2A34-405B-9C2E-B4CA2E5C9FA1}"/>
              </a:ext>
            </a:extLst>
          </p:cNvPr>
          <p:cNvGraphicFramePr>
            <a:graphicFrameLocks noGrp="1"/>
          </p:cNvGraphicFramePr>
          <p:nvPr>
            <p:extLst>
              <p:ext uri="{D42A27DB-BD31-4B8C-83A1-F6EECF244321}">
                <p14:modId xmlns:p14="http://schemas.microsoft.com/office/powerpoint/2010/main" val="422030383"/>
              </p:ext>
            </p:extLst>
          </p:nvPr>
        </p:nvGraphicFramePr>
        <p:xfrm>
          <a:off x="5039072" y="1851420"/>
          <a:ext cx="3322712" cy="1854200"/>
        </p:xfrm>
        <a:graphic>
          <a:graphicData uri="http://schemas.openxmlformats.org/drawingml/2006/table">
            <a:tbl>
              <a:tblPr firstRow="1" bandRow="1">
                <a:tableStyleId>{5C22544A-7EE6-4342-B048-85BDC9FD1C3A}</a:tableStyleId>
              </a:tblPr>
              <a:tblGrid>
                <a:gridCol w="3322712">
                  <a:extLst>
                    <a:ext uri="{9D8B030D-6E8A-4147-A177-3AD203B41FA5}">
                      <a16:colId xmlns:a16="http://schemas.microsoft.com/office/drawing/2014/main" val="1136424999"/>
                    </a:ext>
                  </a:extLst>
                </a:gridCol>
              </a:tblGrid>
              <a:tr h="370840">
                <a:tc>
                  <a:txBody>
                    <a:bodyPr/>
                    <a:lstStyle/>
                    <a:p>
                      <a:pPr algn="ctr"/>
                      <a:r>
                        <a:rPr lang="en-GB" b="0" dirty="0">
                          <a:solidFill>
                            <a:schemeClr val="bg1"/>
                          </a:solidFill>
                        </a:rPr>
                        <a:t>Develop</a:t>
                      </a:r>
                    </a:p>
                  </a:txBody>
                  <a:tcPr>
                    <a:solidFill>
                      <a:srgbClr val="FAE7E7"/>
                    </a:solidFill>
                  </a:tcPr>
                </a:tc>
                <a:extLst>
                  <a:ext uri="{0D108BD9-81ED-4DB2-BD59-A6C34878D82A}">
                    <a16:rowId xmlns:a16="http://schemas.microsoft.com/office/drawing/2014/main" val="4046316879"/>
                  </a:ext>
                </a:extLst>
              </a:tr>
              <a:tr h="370840">
                <a:tc>
                  <a:txBody>
                    <a:bodyPr/>
                    <a:lstStyle/>
                    <a:p>
                      <a:pPr algn="ctr"/>
                      <a:r>
                        <a:rPr lang="en-GB" b="0" dirty="0">
                          <a:solidFill>
                            <a:schemeClr val="bg1"/>
                          </a:solidFill>
                        </a:rPr>
                        <a:t>Test</a:t>
                      </a:r>
                    </a:p>
                  </a:txBody>
                  <a:tcPr/>
                </a:tc>
                <a:extLst>
                  <a:ext uri="{0D108BD9-81ED-4DB2-BD59-A6C34878D82A}">
                    <a16:rowId xmlns:a16="http://schemas.microsoft.com/office/drawing/2014/main" val="2307130329"/>
                  </a:ext>
                </a:extLst>
              </a:tr>
              <a:tr h="370840">
                <a:tc>
                  <a:txBody>
                    <a:bodyPr/>
                    <a:lstStyle/>
                    <a:p>
                      <a:pPr algn="ctr"/>
                      <a:r>
                        <a:rPr lang="en-GB" b="0" dirty="0">
                          <a:solidFill>
                            <a:schemeClr val="bg1"/>
                          </a:solidFill>
                        </a:rPr>
                        <a:t>Deliver</a:t>
                      </a:r>
                    </a:p>
                  </a:txBody>
                  <a:tcPr/>
                </a:tc>
                <a:extLst>
                  <a:ext uri="{0D108BD9-81ED-4DB2-BD59-A6C34878D82A}">
                    <a16:rowId xmlns:a16="http://schemas.microsoft.com/office/drawing/2014/main" val="222826548"/>
                  </a:ext>
                </a:extLst>
              </a:tr>
              <a:tr h="370840">
                <a:tc>
                  <a:txBody>
                    <a:bodyPr/>
                    <a:lstStyle/>
                    <a:p>
                      <a:pPr algn="ctr"/>
                      <a:r>
                        <a:rPr lang="en-GB" b="0" dirty="0">
                          <a:solidFill>
                            <a:schemeClr val="bg1"/>
                          </a:solidFill>
                        </a:rPr>
                        <a:t>Install / Modify</a:t>
                      </a:r>
                    </a:p>
                  </a:txBody>
                  <a:tcPr/>
                </a:tc>
                <a:extLst>
                  <a:ext uri="{0D108BD9-81ED-4DB2-BD59-A6C34878D82A}">
                    <a16:rowId xmlns:a16="http://schemas.microsoft.com/office/drawing/2014/main" val="1430252709"/>
                  </a:ext>
                </a:extLst>
              </a:tr>
              <a:tr h="370840">
                <a:tc>
                  <a:txBody>
                    <a:bodyPr/>
                    <a:lstStyle/>
                    <a:p>
                      <a:pPr algn="ctr"/>
                      <a:r>
                        <a:rPr lang="en-GB" b="0" dirty="0">
                          <a:solidFill>
                            <a:schemeClr val="bg1"/>
                          </a:solidFill>
                        </a:rPr>
                        <a:t>Execute ICS Attack</a:t>
                      </a:r>
                    </a:p>
                  </a:txBody>
                  <a:tcPr/>
                </a:tc>
                <a:extLst>
                  <a:ext uri="{0D108BD9-81ED-4DB2-BD59-A6C34878D82A}">
                    <a16:rowId xmlns:a16="http://schemas.microsoft.com/office/drawing/2014/main" val="1247630400"/>
                  </a:ext>
                </a:extLst>
              </a:tr>
            </a:tbl>
          </a:graphicData>
        </a:graphic>
      </p:graphicFrame>
    </p:spTree>
    <p:extLst>
      <p:ext uri="{BB962C8B-B14F-4D97-AF65-F5344CB8AC3E}">
        <p14:creationId xmlns:p14="http://schemas.microsoft.com/office/powerpoint/2010/main" val="3225990176"/>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85A09A-3F7E-41A3-A62E-5251EE7DFD94}"/>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4" name="Text Placeholder 3">
            <a:extLst>
              <a:ext uri="{FF2B5EF4-FFF2-40B4-BE49-F238E27FC236}">
                <a16:creationId xmlns:a16="http://schemas.microsoft.com/office/drawing/2014/main" id="{F5E78B06-F22F-4286-AA22-FDB033DB41CB}"/>
              </a:ext>
            </a:extLst>
          </p:cNvPr>
          <p:cNvSpPr>
            <a:spLocks noGrp="1"/>
          </p:cNvSpPr>
          <p:nvPr>
            <p:ph type="body" sz="quarter" idx="12"/>
          </p:nvPr>
        </p:nvSpPr>
        <p:spPr>
          <a:xfrm>
            <a:off x="457200" y="1355474"/>
            <a:ext cx="8264624" cy="2872460"/>
          </a:xfrm>
        </p:spPr>
        <p:txBody>
          <a:bodyPr>
            <a:noAutofit/>
          </a:bodyPr>
          <a:lstStyle/>
          <a:p>
            <a:pPr marL="0" indent="0" algn="ctr">
              <a:buNone/>
            </a:pPr>
            <a:r>
              <a:rPr lang="en-GB" sz="6000" dirty="0"/>
              <a:t>Limiting Factors in OT Security Testing</a:t>
            </a:r>
          </a:p>
        </p:txBody>
      </p:sp>
    </p:spTree>
    <p:extLst>
      <p:ext uri="{BB962C8B-B14F-4D97-AF65-F5344CB8AC3E}">
        <p14:creationId xmlns:p14="http://schemas.microsoft.com/office/powerpoint/2010/main" val="2980319237"/>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FE36A5-90C1-4AA5-BEAC-1132A7C29BAC}"/>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6" name="Picture Placeholder 5" descr="A close up of a logo&#10;&#10;Description automatically generated">
            <a:extLst>
              <a:ext uri="{FF2B5EF4-FFF2-40B4-BE49-F238E27FC236}">
                <a16:creationId xmlns:a16="http://schemas.microsoft.com/office/drawing/2014/main" id="{9365FC4E-39B5-4CCC-958E-8E5600797B3A}"/>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17" r="-139"/>
          <a:stretch/>
        </p:blipFill>
        <p:spPr>
          <a:xfrm>
            <a:off x="251520" y="1355725"/>
            <a:ext cx="8640960" cy="2978150"/>
          </a:xfrm>
        </p:spPr>
      </p:pic>
      <p:sp>
        <p:nvSpPr>
          <p:cNvPr id="4" name="Text Placeholder 3">
            <a:extLst>
              <a:ext uri="{FF2B5EF4-FFF2-40B4-BE49-F238E27FC236}">
                <a16:creationId xmlns:a16="http://schemas.microsoft.com/office/drawing/2014/main" id="{1E2EC394-4F87-4451-B626-50DA3EF36E61}"/>
              </a:ext>
            </a:extLst>
          </p:cNvPr>
          <p:cNvSpPr>
            <a:spLocks noGrp="1"/>
          </p:cNvSpPr>
          <p:nvPr>
            <p:ph type="body" sz="quarter" idx="13"/>
          </p:nvPr>
        </p:nvSpPr>
        <p:spPr/>
        <p:txBody>
          <a:bodyPr>
            <a:normAutofit fontScale="85000" lnSpcReduction="20000"/>
          </a:bodyPr>
          <a:lstStyle/>
          <a:p>
            <a:r>
              <a:rPr lang="en-GB" dirty="0"/>
              <a:t>Limiting Factors in OT Security Testing</a:t>
            </a:r>
          </a:p>
        </p:txBody>
      </p:sp>
      <p:sp>
        <p:nvSpPr>
          <p:cNvPr id="7" name="Text Placeholder 3">
            <a:extLst>
              <a:ext uri="{FF2B5EF4-FFF2-40B4-BE49-F238E27FC236}">
                <a16:creationId xmlns:a16="http://schemas.microsoft.com/office/drawing/2014/main" id="{20B9387D-0E99-49BC-95F0-69E4105C0E6C}"/>
              </a:ext>
            </a:extLst>
          </p:cNvPr>
          <p:cNvSpPr txBox="1">
            <a:spLocks/>
          </p:cNvSpPr>
          <p:nvPr/>
        </p:nvSpPr>
        <p:spPr>
          <a:xfrm>
            <a:off x="1403648" y="4191569"/>
            <a:ext cx="6607539" cy="538711"/>
          </a:xfrm>
          <a:prstGeom prst="rect">
            <a:avLst/>
          </a:prstGeom>
        </p:spPr>
        <p:txBody>
          <a:bodyPr vert="horz" lIns="91440" tIns="45720" rIns="91440" bIns="45720" rtlCol="0">
            <a:normAutofit fontScale="40000" lnSpcReduction="20000"/>
          </a:bodyPr>
          <a:lstStyle>
            <a:lvl1pPr marL="0" indent="0" algn="l" defTabSz="914400" rtl="0" eaLnBrk="1" latinLnBrk="0" hangingPunct="1">
              <a:lnSpc>
                <a:spcPct val="150000"/>
              </a:lnSpc>
              <a:spcBef>
                <a:spcPct val="20000"/>
              </a:spcBef>
              <a:buFont typeface="Arial" panose="020B0604020202020204" pitchFamily="34" charset="0"/>
              <a:buNone/>
              <a:defRPr sz="2800" b="0" i="0" kern="1200">
                <a:solidFill>
                  <a:schemeClr val="bg1"/>
                </a:solidFill>
                <a:latin typeface="Lucida Sans Demibold Roman" charset="0"/>
                <a:ea typeface="Lucida Sans Demibold Roman" charset="0"/>
                <a:cs typeface="Lucida Sans Demibold Roman" charset="0"/>
              </a:defRPr>
            </a:lvl1pPr>
            <a:lvl2pPr marL="742950" indent="-285750" algn="l" defTabSz="914400" rtl="0" eaLnBrk="1" latinLnBrk="0" hangingPunct="1">
              <a:lnSpc>
                <a:spcPct val="150000"/>
              </a:lnSpc>
              <a:spcBef>
                <a:spcPct val="20000"/>
              </a:spcBef>
              <a:buFont typeface="Arial" panose="020B0604020202020204" pitchFamily="34" charset="0"/>
              <a:buChar char="–"/>
              <a:defRPr sz="26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2pPr>
            <a:lvl3pPr marL="1143000" indent="-228600" algn="l" defTabSz="914400" rtl="0" eaLnBrk="1" latinLnBrk="0" hangingPunct="1">
              <a:lnSpc>
                <a:spcPct val="150000"/>
              </a:lnSpc>
              <a:spcBef>
                <a:spcPct val="20000"/>
              </a:spcBef>
              <a:buFont typeface="Arial" panose="020B0604020202020204" pitchFamily="34" charset="0"/>
              <a:buChar char="•"/>
              <a:defRPr sz="24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3pPr>
            <a:lvl4pPr marL="1600200" indent="-228600" algn="l" defTabSz="914400" rtl="0" eaLnBrk="1" latinLnBrk="0" hangingPunct="1">
              <a:lnSpc>
                <a:spcPct val="150000"/>
              </a:lnSpc>
              <a:spcBef>
                <a:spcPct val="20000"/>
              </a:spcBef>
              <a:buFont typeface="Arial" panose="020B0604020202020204" pitchFamily="34" charset="0"/>
              <a:buChar char="–"/>
              <a:defRPr sz="20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4pPr>
            <a:lvl5pPr marL="2057400" indent="-228600" algn="l" defTabSz="914400" rtl="0" eaLnBrk="1" latinLnBrk="0" hangingPunct="1">
              <a:lnSpc>
                <a:spcPct val="150000"/>
              </a:lnSpc>
              <a:spcBef>
                <a:spcPct val="20000"/>
              </a:spcBef>
              <a:buFont typeface="Arial" panose="020B0604020202020204" pitchFamily="34" charset="0"/>
              <a:buChar char="»"/>
              <a:defRPr sz="18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Little Bobby can be found at: www.LittleBobbyComic.com and on Twitter @_</a:t>
            </a:r>
            <a:r>
              <a:rPr lang="en-GB" dirty="0" err="1"/>
              <a:t>LittleBobby</a:t>
            </a:r>
            <a:r>
              <a:rPr lang="en-GB" dirty="0"/>
              <a:t>_</a:t>
            </a:r>
          </a:p>
        </p:txBody>
      </p:sp>
    </p:spTree>
    <p:extLst>
      <p:ext uri="{BB962C8B-B14F-4D97-AF65-F5344CB8AC3E}">
        <p14:creationId xmlns:p14="http://schemas.microsoft.com/office/powerpoint/2010/main" val="3988256527"/>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9E6F96-2E9C-42E0-9278-BD01ECF767C1}"/>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ED43849F-1841-4E4D-B88F-5C7A712DF1D3}"/>
              </a:ext>
            </a:extLst>
          </p:cNvPr>
          <p:cNvSpPr>
            <a:spLocks noGrp="1"/>
          </p:cNvSpPr>
          <p:nvPr>
            <p:ph type="body" sz="quarter" idx="12"/>
          </p:nvPr>
        </p:nvSpPr>
        <p:spPr/>
        <p:txBody>
          <a:bodyPr>
            <a:normAutofit fontScale="85000" lnSpcReduction="20000"/>
          </a:bodyPr>
          <a:lstStyle/>
          <a:p>
            <a:r>
              <a:rPr lang="en-GB" dirty="0"/>
              <a:t>Limiting Factors in OT Security Testing</a:t>
            </a:r>
          </a:p>
        </p:txBody>
      </p:sp>
      <p:sp>
        <p:nvSpPr>
          <p:cNvPr id="4" name="Text Placeholder 3">
            <a:extLst>
              <a:ext uri="{FF2B5EF4-FFF2-40B4-BE49-F238E27FC236}">
                <a16:creationId xmlns:a16="http://schemas.microsoft.com/office/drawing/2014/main" id="{E91DA7F6-195B-4AAB-9908-304651408821}"/>
              </a:ext>
            </a:extLst>
          </p:cNvPr>
          <p:cNvSpPr>
            <a:spLocks noGrp="1"/>
          </p:cNvSpPr>
          <p:nvPr>
            <p:ph type="body" sz="quarter" idx="13"/>
          </p:nvPr>
        </p:nvSpPr>
        <p:spPr/>
        <p:txBody>
          <a:bodyPr>
            <a:normAutofit lnSpcReduction="10000"/>
          </a:bodyPr>
          <a:lstStyle/>
          <a:p>
            <a:pPr marL="0" indent="0">
              <a:buNone/>
            </a:pPr>
            <a:r>
              <a:rPr lang="en-GB" dirty="0"/>
              <a:t>What do we need to take into account for OT testing?</a:t>
            </a:r>
          </a:p>
          <a:p>
            <a:r>
              <a:rPr lang="en-GB" dirty="0"/>
              <a:t>Cost of downtime</a:t>
            </a:r>
          </a:p>
          <a:p>
            <a:r>
              <a:rPr lang="en-GB" dirty="0"/>
              <a:t>Risk factors:</a:t>
            </a:r>
          </a:p>
          <a:p>
            <a:pPr lvl="1"/>
            <a:r>
              <a:rPr lang="en-GB" dirty="0"/>
              <a:t>Loss of life</a:t>
            </a:r>
          </a:p>
          <a:p>
            <a:pPr lvl="1"/>
            <a:r>
              <a:rPr lang="en-GB" dirty="0"/>
              <a:t>Loss of provision of critical resource</a:t>
            </a:r>
          </a:p>
        </p:txBody>
      </p:sp>
      <p:sp>
        <p:nvSpPr>
          <p:cNvPr id="5" name="Text Placeholder 4">
            <a:extLst>
              <a:ext uri="{FF2B5EF4-FFF2-40B4-BE49-F238E27FC236}">
                <a16:creationId xmlns:a16="http://schemas.microsoft.com/office/drawing/2014/main" id="{62D6F953-6CED-402C-862B-AF65073CC1C4}"/>
              </a:ext>
            </a:extLst>
          </p:cNvPr>
          <p:cNvSpPr>
            <a:spLocks noGrp="1"/>
          </p:cNvSpPr>
          <p:nvPr>
            <p:ph type="body" sz="quarter" idx="14"/>
          </p:nvPr>
        </p:nvSpPr>
        <p:spPr/>
        <p:txBody>
          <a:bodyPr>
            <a:normAutofit lnSpcReduction="10000"/>
          </a:bodyPr>
          <a:lstStyle/>
          <a:p>
            <a:r>
              <a:rPr lang="en-GB" dirty="0"/>
              <a:t>Extended lifespan</a:t>
            </a:r>
          </a:p>
          <a:p>
            <a:r>
              <a:rPr lang="en-GB" dirty="0"/>
              <a:t>Requirement to ‘fail-open’</a:t>
            </a:r>
          </a:p>
          <a:p>
            <a:r>
              <a:rPr lang="en-GB" dirty="0"/>
              <a:t>Limited processing power and memory;</a:t>
            </a:r>
          </a:p>
          <a:p>
            <a:r>
              <a:rPr lang="en-GB" dirty="0"/>
              <a:t>Obscure and legacy systems</a:t>
            </a:r>
          </a:p>
          <a:p>
            <a:r>
              <a:rPr lang="en-GB" dirty="0"/>
              <a:t>Control Engineers != System Admin</a:t>
            </a:r>
          </a:p>
        </p:txBody>
      </p:sp>
    </p:spTree>
    <p:extLst>
      <p:ext uri="{BB962C8B-B14F-4D97-AF65-F5344CB8AC3E}">
        <p14:creationId xmlns:p14="http://schemas.microsoft.com/office/powerpoint/2010/main" val="3225109262"/>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F67FD9-D1BB-4641-A471-612C8A9B3401}"/>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10" name="Picture Placeholder 9" descr="A cat lying on the keyboard of a computer&#10;&#10;Description automatically generated">
            <a:extLst>
              <a:ext uri="{FF2B5EF4-FFF2-40B4-BE49-F238E27FC236}">
                <a16:creationId xmlns:a16="http://schemas.microsoft.com/office/drawing/2014/main" id="{A113BB5C-3AEF-4CA0-9150-185238CCDDEC}"/>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2025" b="1655"/>
          <a:stretch/>
        </p:blipFill>
        <p:spPr>
          <a:xfrm>
            <a:off x="2483768" y="1131590"/>
            <a:ext cx="3816424" cy="3575225"/>
          </a:xfrm>
        </p:spPr>
      </p:pic>
    </p:spTree>
    <p:extLst>
      <p:ext uri="{BB962C8B-B14F-4D97-AF65-F5344CB8AC3E}">
        <p14:creationId xmlns:p14="http://schemas.microsoft.com/office/powerpoint/2010/main" val="719463080"/>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F7F908-DED1-4C63-92D7-C850A110309A}"/>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6" name="Picture Placeholder 5" descr="A cat sitting on top of a book&#10;&#10;Description automatically generated">
            <a:extLst>
              <a:ext uri="{FF2B5EF4-FFF2-40B4-BE49-F238E27FC236}">
                <a16:creationId xmlns:a16="http://schemas.microsoft.com/office/drawing/2014/main" id="{8D81397F-4AB8-4A8A-9780-CEFA59288BD7}"/>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1053" b="608"/>
          <a:stretch/>
        </p:blipFill>
        <p:spPr>
          <a:xfrm>
            <a:off x="2195736" y="1122262"/>
            <a:ext cx="4367722" cy="3485506"/>
          </a:xfrm>
        </p:spPr>
      </p:pic>
      <p:sp>
        <p:nvSpPr>
          <p:cNvPr id="4" name="Text Placeholder 3">
            <a:extLst>
              <a:ext uri="{FF2B5EF4-FFF2-40B4-BE49-F238E27FC236}">
                <a16:creationId xmlns:a16="http://schemas.microsoft.com/office/drawing/2014/main" id="{16C278AF-B9B1-4743-A5B9-5C5A20F27E74}"/>
              </a:ext>
            </a:extLst>
          </p:cNvPr>
          <p:cNvSpPr>
            <a:spLocks noGrp="1"/>
          </p:cNvSpPr>
          <p:nvPr>
            <p:ph type="body" sz="quarter" idx="13"/>
          </p:nvPr>
        </p:nvSpPr>
        <p:spPr/>
        <p:txBody>
          <a:bodyPr>
            <a:normAutofit fontScale="85000" lnSpcReduction="20000"/>
          </a:bodyPr>
          <a:lstStyle/>
          <a:p>
            <a:r>
              <a:rPr lang="en-GB" dirty="0"/>
              <a:t>Limiting Factors in OT Security Testing</a:t>
            </a:r>
          </a:p>
        </p:txBody>
      </p:sp>
    </p:spTree>
    <p:extLst>
      <p:ext uri="{BB962C8B-B14F-4D97-AF65-F5344CB8AC3E}">
        <p14:creationId xmlns:p14="http://schemas.microsoft.com/office/powerpoint/2010/main" val="2192903867"/>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64CF52-8D3F-4A84-8A64-A8732D849475}"/>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4" name="Text Placeholder 3">
            <a:extLst>
              <a:ext uri="{FF2B5EF4-FFF2-40B4-BE49-F238E27FC236}">
                <a16:creationId xmlns:a16="http://schemas.microsoft.com/office/drawing/2014/main" id="{BD007A71-DBA1-487B-B12E-64EE4BDA0B90}"/>
              </a:ext>
            </a:extLst>
          </p:cNvPr>
          <p:cNvSpPr>
            <a:spLocks noGrp="1"/>
          </p:cNvSpPr>
          <p:nvPr>
            <p:ph type="body" sz="quarter" idx="12"/>
          </p:nvPr>
        </p:nvSpPr>
        <p:spPr/>
        <p:txBody>
          <a:bodyPr>
            <a:normAutofit fontScale="92500"/>
          </a:bodyPr>
          <a:lstStyle/>
          <a:p>
            <a:pPr marL="0" indent="0" algn="ctr">
              <a:buNone/>
            </a:pPr>
            <a:r>
              <a:rPr lang="en-GB" i="1" dirty="0"/>
              <a:t>The risk posed by a pen test on </a:t>
            </a:r>
            <a:r>
              <a:rPr lang="en-GB" sz="3600" i="1" dirty="0">
                <a:latin typeface="Algerian" panose="04020705040A02060702" pitchFamily="82" charset="0"/>
              </a:rPr>
              <a:t>any</a:t>
            </a:r>
            <a:r>
              <a:rPr lang="en-GB" i="1" dirty="0"/>
              <a:t> system needs to be balanced against the </a:t>
            </a:r>
            <a:r>
              <a:rPr lang="en-GB" sz="3600" i="1" dirty="0">
                <a:latin typeface="Castellar" panose="020A0402060406010301" pitchFamily="18" charset="0"/>
              </a:rPr>
              <a:t>threat posed </a:t>
            </a:r>
            <a:r>
              <a:rPr lang="en-GB" i="1" dirty="0"/>
              <a:t>by an attack, including the </a:t>
            </a:r>
            <a:r>
              <a:rPr lang="en-GB" sz="3600" i="1" dirty="0">
                <a:latin typeface="Old English Text MT" panose="03040902040508030806" pitchFamily="66" charset="0"/>
              </a:rPr>
              <a:t>likelihood</a:t>
            </a:r>
            <a:r>
              <a:rPr lang="en-GB" i="1" dirty="0"/>
              <a:t> of the attack.</a:t>
            </a:r>
          </a:p>
        </p:txBody>
      </p:sp>
      <p:sp>
        <p:nvSpPr>
          <p:cNvPr id="5" name="Text Placeholder 2">
            <a:extLst>
              <a:ext uri="{FF2B5EF4-FFF2-40B4-BE49-F238E27FC236}">
                <a16:creationId xmlns:a16="http://schemas.microsoft.com/office/drawing/2014/main" id="{4D463A46-4B95-4AFF-B1D3-67414FCFB8C9}"/>
              </a:ext>
            </a:extLst>
          </p:cNvPr>
          <p:cNvSpPr>
            <a:spLocks noGrp="1"/>
          </p:cNvSpPr>
          <p:nvPr>
            <p:ph type="body" sz="quarter" idx="11"/>
          </p:nvPr>
        </p:nvSpPr>
        <p:spPr>
          <a:xfrm>
            <a:off x="412750" y="280988"/>
            <a:ext cx="6607175" cy="538162"/>
          </a:xfrm>
        </p:spPr>
        <p:txBody>
          <a:bodyPr>
            <a:normAutofit fontScale="85000" lnSpcReduction="20000"/>
          </a:bodyPr>
          <a:lstStyle/>
          <a:p>
            <a:r>
              <a:rPr lang="en-GB" dirty="0"/>
              <a:t>Limiting Factors in OT Security Testing</a:t>
            </a:r>
          </a:p>
        </p:txBody>
      </p:sp>
    </p:spTree>
    <p:extLst>
      <p:ext uri="{BB962C8B-B14F-4D97-AF65-F5344CB8AC3E}">
        <p14:creationId xmlns:p14="http://schemas.microsoft.com/office/powerpoint/2010/main" val="3421633958"/>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48D054-94F8-4354-8B2B-64F9CB9C2B77}"/>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C366542C-26DC-4135-A8DE-E1120B38A3E5}"/>
              </a:ext>
            </a:extLst>
          </p:cNvPr>
          <p:cNvSpPr>
            <a:spLocks noGrp="1"/>
          </p:cNvSpPr>
          <p:nvPr>
            <p:ph type="body" sz="quarter" idx="12"/>
          </p:nvPr>
        </p:nvSpPr>
        <p:spPr/>
        <p:txBody>
          <a:bodyPr>
            <a:normAutofit fontScale="85000" lnSpcReduction="20000"/>
          </a:bodyPr>
          <a:lstStyle/>
          <a:p>
            <a:r>
              <a:rPr lang="en-GB" dirty="0"/>
              <a:t>Limiting Factors in OT Security Testing</a:t>
            </a:r>
          </a:p>
        </p:txBody>
      </p:sp>
      <p:sp>
        <p:nvSpPr>
          <p:cNvPr id="4" name="Text Placeholder 3">
            <a:extLst>
              <a:ext uri="{FF2B5EF4-FFF2-40B4-BE49-F238E27FC236}">
                <a16:creationId xmlns:a16="http://schemas.microsoft.com/office/drawing/2014/main" id="{BF72B518-D62C-4819-B3B1-51563372E113}"/>
              </a:ext>
            </a:extLst>
          </p:cNvPr>
          <p:cNvSpPr>
            <a:spLocks noGrp="1"/>
          </p:cNvSpPr>
          <p:nvPr>
            <p:ph type="body" sz="quarter" idx="13"/>
          </p:nvPr>
        </p:nvSpPr>
        <p:spPr/>
        <p:txBody>
          <a:bodyPr>
            <a:normAutofit fontScale="77500" lnSpcReduction="20000"/>
          </a:bodyPr>
          <a:lstStyle/>
          <a:p>
            <a:pPr marL="0" indent="0">
              <a:buNone/>
            </a:pPr>
            <a:r>
              <a:rPr lang="en-GB" b="1" dirty="0"/>
              <a:t>How do we account for this? </a:t>
            </a:r>
          </a:p>
          <a:p>
            <a:r>
              <a:rPr lang="en-GB" dirty="0"/>
              <a:t>Scoping</a:t>
            </a:r>
          </a:p>
          <a:p>
            <a:r>
              <a:rPr lang="en-GB" dirty="0"/>
              <a:t>Clear comms</a:t>
            </a:r>
          </a:p>
          <a:p>
            <a:r>
              <a:rPr lang="en-GB" dirty="0"/>
              <a:t>‘Standard’ IT testing?</a:t>
            </a:r>
          </a:p>
          <a:p>
            <a:r>
              <a:rPr lang="en-GB" dirty="0"/>
              <a:t>Social engineering?</a:t>
            </a:r>
          </a:p>
          <a:p>
            <a:r>
              <a:rPr lang="en-GB" dirty="0"/>
              <a:t>Paper-based reviews</a:t>
            </a:r>
          </a:p>
          <a:p>
            <a:r>
              <a:rPr lang="en-GB" dirty="0"/>
              <a:t>Testing environment</a:t>
            </a:r>
          </a:p>
          <a:p>
            <a:r>
              <a:rPr lang="en-GB" dirty="0"/>
              <a:t>Limited hands-on testing – Passive vs Active</a:t>
            </a:r>
          </a:p>
        </p:txBody>
      </p:sp>
    </p:spTree>
    <p:extLst>
      <p:ext uri="{BB962C8B-B14F-4D97-AF65-F5344CB8AC3E}">
        <p14:creationId xmlns:p14="http://schemas.microsoft.com/office/powerpoint/2010/main" val="679002031"/>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65F1DA-F194-46EF-8A74-C7730A2D62CD}"/>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8DD3D2EA-4D5C-45C8-BFF3-26CD26FCFD7F}"/>
              </a:ext>
            </a:extLst>
          </p:cNvPr>
          <p:cNvSpPr>
            <a:spLocks noGrp="1"/>
          </p:cNvSpPr>
          <p:nvPr>
            <p:ph type="body" sz="quarter" idx="11"/>
          </p:nvPr>
        </p:nvSpPr>
        <p:spPr/>
        <p:txBody>
          <a:bodyPr>
            <a:normAutofit fontScale="85000" lnSpcReduction="20000"/>
          </a:bodyPr>
          <a:lstStyle/>
          <a:p>
            <a:r>
              <a:rPr lang="en-GB" dirty="0"/>
              <a:t>Limiting Factors in OT Security Testing</a:t>
            </a:r>
          </a:p>
        </p:txBody>
      </p:sp>
      <p:sp>
        <p:nvSpPr>
          <p:cNvPr id="4" name="Text Placeholder 3">
            <a:extLst>
              <a:ext uri="{FF2B5EF4-FFF2-40B4-BE49-F238E27FC236}">
                <a16:creationId xmlns:a16="http://schemas.microsoft.com/office/drawing/2014/main" id="{5A307A63-C753-4D49-98CF-1734F2D7F254}"/>
              </a:ext>
            </a:extLst>
          </p:cNvPr>
          <p:cNvSpPr>
            <a:spLocks noGrp="1"/>
          </p:cNvSpPr>
          <p:nvPr>
            <p:ph type="body" sz="quarter" idx="12"/>
          </p:nvPr>
        </p:nvSpPr>
        <p:spPr>
          <a:xfrm>
            <a:off x="457200" y="1131590"/>
            <a:ext cx="8264624" cy="3456384"/>
          </a:xfrm>
        </p:spPr>
        <p:txBody>
          <a:bodyPr>
            <a:normAutofit fontScale="55000" lnSpcReduction="20000"/>
          </a:bodyPr>
          <a:lstStyle/>
          <a:p>
            <a:pPr marL="0" indent="0" algn="ctr">
              <a:buNone/>
            </a:pPr>
            <a:r>
              <a:rPr lang="en-GB" i="1" dirty="0"/>
              <a:t>“A security examination of a SCADA system </a:t>
            </a:r>
            <a:r>
              <a:rPr lang="en-GB" sz="3300" i="1" dirty="0">
                <a:latin typeface="Showcard Gothic" panose="04020904020102020604" pitchFamily="82" charset="0"/>
              </a:rPr>
              <a:t>should not cause more problems for the operation of the system than absolutely necessary</a:t>
            </a:r>
            <a:r>
              <a:rPr lang="en-GB" i="1" dirty="0"/>
              <a:t>. Since these systems are different than regular IT systems, they require </a:t>
            </a:r>
            <a:r>
              <a:rPr lang="en-GB" sz="3300" i="1" dirty="0">
                <a:latin typeface="Algerian" panose="04020705040A02060702" pitchFamily="82" charset="0"/>
              </a:rPr>
              <a:t>special handling </a:t>
            </a:r>
            <a:r>
              <a:rPr lang="en-GB" i="1" dirty="0"/>
              <a:t>when security, or any other, testing is performed. There isn’t a security tester that wants to be known as the person that </a:t>
            </a:r>
            <a:r>
              <a:rPr lang="en-GB" sz="3300" i="1" dirty="0">
                <a:latin typeface="Castellar" panose="020A0402060406010301" pitchFamily="18" charset="0"/>
              </a:rPr>
              <a:t>turned out the lights in a city</a:t>
            </a:r>
            <a:r>
              <a:rPr lang="en-GB" i="1" dirty="0"/>
              <a:t>, </a:t>
            </a:r>
            <a:r>
              <a:rPr lang="en-GB" sz="3400" i="1" dirty="0">
                <a:latin typeface="Goudy Stout" panose="0202090407030B020401" pitchFamily="18" charset="0"/>
              </a:rPr>
              <a:t>flooded a valley</a:t>
            </a:r>
            <a:r>
              <a:rPr lang="en-GB" i="1" dirty="0"/>
              <a:t>, or </a:t>
            </a:r>
            <a:r>
              <a:rPr lang="en-GB" sz="3400" i="1" dirty="0">
                <a:latin typeface="Segoe UI Black" panose="020B0A02040204020203" pitchFamily="34" charset="0"/>
                <a:ea typeface="Segoe UI Black" panose="020B0A02040204020203" pitchFamily="34" charset="0"/>
              </a:rPr>
              <a:t>released a toxic cloud of chemicals into the air</a:t>
            </a:r>
            <a:r>
              <a:rPr lang="en-GB" i="1" dirty="0"/>
              <a:t>.” </a:t>
            </a:r>
          </a:p>
          <a:p>
            <a:endParaRPr lang="en-GB" dirty="0"/>
          </a:p>
          <a:p>
            <a:pPr marL="0" indent="0">
              <a:buNone/>
            </a:pPr>
            <a:r>
              <a:rPr lang="en-GB" dirty="0"/>
              <a:t>- D.P. Duggan (Sandia Report 2005); Penetration Testing of Industrial Control Systems</a:t>
            </a:r>
          </a:p>
        </p:txBody>
      </p:sp>
    </p:spTree>
    <p:extLst>
      <p:ext uri="{BB962C8B-B14F-4D97-AF65-F5344CB8AC3E}">
        <p14:creationId xmlns:p14="http://schemas.microsoft.com/office/powerpoint/2010/main" val="1225190053"/>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A0D6CE-CB5B-4C32-848C-D7E376702E94}"/>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4" name="Text Placeholder 3">
            <a:extLst>
              <a:ext uri="{FF2B5EF4-FFF2-40B4-BE49-F238E27FC236}">
                <a16:creationId xmlns:a16="http://schemas.microsoft.com/office/drawing/2014/main" id="{B8778817-780B-437B-9DB4-32C995B9BA67}"/>
              </a:ext>
            </a:extLst>
          </p:cNvPr>
          <p:cNvSpPr>
            <a:spLocks noGrp="1"/>
          </p:cNvSpPr>
          <p:nvPr>
            <p:ph type="body" sz="quarter" idx="12"/>
          </p:nvPr>
        </p:nvSpPr>
        <p:spPr>
          <a:xfrm>
            <a:off x="2267744" y="1819596"/>
            <a:ext cx="5122912" cy="1504308"/>
          </a:xfrm>
        </p:spPr>
        <p:txBody>
          <a:bodyPr>
            <a:normAutofit/>
          </a:bodyPr>
          <a:lstStyle/>
          <a:p>
            <a:pPr marL="0" indent="0">
              <a:buNone/>
            </a:pPr>
            <a:r>
              <a:rPr lang="en-GB" sz="6000" dirty="0"/>
              <a:t>Case Studies</a:t>
            </a:r>
          </a:p>
        </p:txBody>
      </p:sp>
    </p:spTree>
    <p:extLst>
      <p:ext uri="{BB962C8B-B14F-4D97-AF65-F5344CB8AC3E}">
        <p14:creationId xmlns:p14="http://schemas.microsoft.com/office/powerpoint/2010/main" val="569797718"/>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644B64-D225-41A1-A36A-A3A6263AC279}"/>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7" name="Picture Placeholder 6" descr="A cat sitting on top of a white wall&#10;&#10;Description automatically generated">
            <a:extLst>
              <a:ext uri="{FF2B5EF4-FFF2-40B4-BE49-F238E27FC236}">
                <a16:creationId xmlns:a16="http://schemas.microsoft.com/office/drawing/2014/main" id="{867D58DD-6518-4682-87A5-BD04E651A25B}"/>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2574" b="3789"/>
          <a:stretch/>
        </p:blipFill>
        <p:spPr>
          <a:xfrm>
            <a:off x="4716016" y="1203598"/>
            <a:ext cx="4005709" cy="3240360"/>
          </a:xfrm>
        </p:spPr>
      </p:pic>
      <p:sp>
        <p:nvSpPr>
          <p:cNvPr id="4" name="Text Placeholder 3">
            <a:extLst>
              <a:ext uri="{FF2B5EF4-FFF2-40B4-BE49-F238E27FC236}">
                <a16:creationId xmlns:a16="http://schemas.microsoft.com/office/drawing/2014/main" id="{DC5888FB-BEA8-45ED-8E32-31EEFB04BA0E}"/>
              </a:ext>
            </a:extLst>
          </p:cNvPr>
          <p:cNvSpPr>
            <a:spLocks noGrp="1"/>
          </p:cNvSpPr>
          <p:nvPr>
            <p:ph type="body" sz="quarter" idx="13"/>
          </p:nvPr>
        </p:nvSpPr>
        <p:spPr/>
        <p:txBody>
          <a:bodyPr>
            <a:normAutofit fontScale="85000" lnSpcReduction="20000"/>
          </a:bodyPr>
          <a:lstStyle/>
          <a:p>
            <a:r>
              <a:rPr lang="en-GB" dirty="0"/>
              <a:t>Case Studies - Stuxnet</a:t>
            </a:r>
          </a:p>
        </p:txBody>
      </p:sp>
      <p:sp>
        <p:nvSpPr>
          <p:cNvPr id="5" name="Text Placeholder 4">
            <a:extLst>
              <a:ext uri="{FF2B5EF4-FFF2-40B4-BE49-F238E27FC236}">
                <a16:creationId xmlns:a16="http://schemas.microsoft.com/office/drawing/2014/main" id="{690EB5D3-CA50-4F47-A173-34691EA3E903}"/>
              </a:ext>
            </a:extLst>
          </p:cNvPr>
          <p:cNvSpPr>
            <a:spLocks noGrp="1"/>
          </p:cNvSpPr>
          <p:nvPr>
            <p:ph type="body" sz="quarter" idx="14"/>
          </p:nvPr>
        </p:nvSpPr>
        <p:spPr/>
        <p:txBody>
          <a:bodyPr/>
          <a:lstStyle/>
          <a:p>
            <a:pPr>
              <a:buFont typeface="+mj-lt"/>
              <a:buAutoNum type="arabicPeriod"/>
            </a:pPr>
            <a:r>
              <a:rPr lang="en-GB" dirty="0"/>
              <a:t>Infection</a:t>
            </a:r>
          </a:p>
          <a:p>
            <a:pPr>
              <a:buFont typeface="+mj-lt"/>
              <a:buAutoNum type="arabicPeriod"/>
            </a:pPr>
            <a:r>
              <a:rPr lang="en-GB" dirty="0"/>
              <a:t>Search</a:t>
            </a:r>
          </a:p>
          <a:p>
            <a:pPr>
              <a:buFont typeface="+mj-lt"/>
              <a:buAutoNum type="arabicPeriod"/>
            </a:pPr>
            <a:r>
              <a:rPr lang="en-GB" dirty="0"/>
              <a:t>Update</a:t>
            </a:r>
          </a:p>
          <a:p>
            <a:pPr>
              <a:buFont typeface="+mj-lt"/>
              <a:buAutoNum type="arabicPeriod"/>
            </a:pPr>
            <a:r>
              <a:rPr lang="en-GB" dirty="0"/>
              <a:t>Compromise</a:t>
            </a:r>
          </a:p>
          <a:p>
            <a:pPr>
              <a:buFont typeface="+mj-lt"/>
              <a:buAutoNum type="arabicPeriod"/>
            </a:pPr>
            <a:r>
              <a:rPr lang="en-GB" dirty="0"/>
              <a:t>Control</a:t>
            </a:r>
          </a:p>
          <a:p>
            <a:pPr>
              <a:buFont typeface="+mj-lt"/>
              <a:buAutoNum type="arabicPeriod"/>
            </a:pPr>
            <a:r>
              <a:rPr lang="en-GB" dirty="0"/>
              <a:t>Deceive and Destroy</a:t>
            </a:r>
          </a:p>
        </p:txBody>
      </p:sp>
    </p:spTree>
    <p:extLst>
      <p:ext uri="{BB962C8B-B14F-4D97-AF65-F5344CB8AC3E}">
        <p14:creationId xmlns:p14="http://schemas.microsoft.com/office/powerpoint/2010/main" val="2910781010"/>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CD2504-0733-4CAD-A446-C855CEA929CB}"/>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7" name="Picture Placeholder 6" descr="A cat sitting next to a window&#10;&#10;Description automatically generated">
            <a:extLst>
              <a:ext uri="{FF2B5EF4-FFF2-40B4-BE49-F238E27FC236}">
                <a16:creationId xmlns:a16="http://schemas.microsoft.com/office/drawing/2014/main" id="{6D0CFF7B-427B-4E97-AF7E-024843044A5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351" b="351"/>
          <a:stretch>
            <a:fillRect/>
          </a:stretch>
        </p:blipFill>
        <p:spPr/>
      </p:pic>
      <p:sp>
        <p:nvSpPr>
          <p:cNvPr id="4" name="Text Placeholder 3">
            <a:extLst>
              <a:ext uri="{FF2B5EF4-FFF2-40B4-BE49-F238E27FC236}">
                <a16:creationId xmlns:a16="http://schemas.microsoft.com/office/drawing/2014/main" id="{B1C8D114-5753-4091-A524-95466511FA9E}"/>
              </a:ext>
            </a:extLst>
          </p:cNvPr>
          <p:cNvSpPr>
            <a:spLocks noGrp="1"/>
          </p:cNvSpPr>
          <p:nvPr>
            <p:ph type="body" sz="quarter" idx="13"/>
          </p:nvPr>
        </p:nvSpPr>
        <p:spPr/>
        <p:txBody>
          <a:bodyPr>
            <a:normAutofit fontScale="85000" lnSpcReduction="20000"/>
          </a:bodyPr>
          <a:lstStyle/>
          <a:p>
            <a:r>
              <a:rPr lang="en-GB" dirty="0"/>
              <a:t>Case Studies – Technical Refresh</a:t>
            </a:r>
          </a:p>
        </p:txBody>
      </p:sp>
      <p:sp>
        <p:nvSpPr>
          <p:cNvPr id="5" name="Text Placeholder 4">
            <a:extLst>
              <a:ext uri="{FF2B5EF4-FFF2-40B4-BE49-F238E27FC236}">
                <a16:creationId xmlns:a16="http://schemas.microsoft.com/office/drawing/2014/main" id="{BEE6DB3D-871E-4349-9EC0-D82383859542}"/>
              </a:ext>
            </a:extLst>
          </p:cNvPr>
          <p:cNvSpPr>
            <a:spLocks noGrp="1"/>
          </p:cNvSpPr>
          <p:nvPr>
            <p:ph type="body" sz="quarter" idx="14"/>
          </p:nvPr>
        </p:nvSpPr>
        <p:spPr/>
        <p:txBody>
          <a:bodyPr>
            <a:normAutofit fontScale="85000" lnSpcReduction="10000"/>
          </a:bodyPr>
          <a:lstStyle/>
          <a:p>
            <a:r>
              <a:rPr lang="en-GB" dirty="0"/>
              <a:t>Original System Obsolete</a:t>
            </a:r>
          </a:p>
          <a:p>
            <a:r>
              <a:rPr lang="en-GB" dirty="0"/>
              <a:t>Windows 2000</a:t>
            </a:r>
          </a:p>
          <a:p>
            <a:r>
              <a:rPr lang="en-GB" dirty="0"/>
              <a:t>System Design Out of Date</a:t>
            </a:r>
          </a:p>
          <a:p>
            <a:r>
              <a:rPr lang="en-GB" dirty="0"/>
              <a:t>Air-gapped System</a:t>
            </a:r>
          </a:p>
          <a:p>
            <a:r>
              <a:rPr lang="en-GB" dirty="0"/>
              <a:t>Actually networked</a:t>
            </a:r>
          </a:p>
          <a:p>
            <a:r>
              <a:rPr lang="en-GB" dirty="0"/>
              <a:t>Undocumented external connections</a:t>
            </a:r>
          </a:p>
          <a:p>
            <a:r>
              <a:rPr lang="en-GB" dirty="0"/>
              <a:t>Scanning risky</a:t>
            </a:r>
          </a:p>
          <a:p>
            <a:r>
              <a:rPr lang="en-GB" dirty="0"/>
              <a:t>No port mirroring</a:t>
            </a:r>
          </a:p>
        </p:txBody>
      </p:sp>
    </p:spTree>
    <p:extLst>
      <p:ext uri="{BB962C8B-B14F-4D97-AF65-F5344CB8AC3E}">
        <p14:creationId xmlns:p14="http://schemas.microsoft.com/office/powerpoint/2010/main" val="354677523"/>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53520C-9F8F-4E02-A564-0C8BDD77923F}"/>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4" name="Text Placeholder 3">
            <a:extLst>
              <a:ext uri="{FF2B5EF4-FFF2-40B4-BE49-F238E27FC236}">
                <a16:creationId xmlns:a16="http://schemas.microsoft.com/office/drawing/2014/main" id="{D6944221-C4D9-4FC6-822C-F8DFDC83B312}"/>
              </a:ext>
            </a:extLst>
          </p:cNvPr>
          <p:cNvSpPr>
            <a:spLocks noGrp="1"/>
          </p:cNvSpPr>
          <p:nvPr>
            <p:ph type="body" sz="quarter" idx="12"/>
          </p:nvPr>
        </p:nvSpPr>
        <p:spPr>
          <a:xfrm>
            <a:off x="611560" y="1855600"/>
            <a:ext cx="8264624" cy="1432300"/>
          </a:xfrm>
        </p:spPr>
        <p:txBody>
          <a:bodyPr>
            <a:normAutofit/>
          </a:bodyPr>
          <a:lstStyle/>
          <a:p>
            <a:pPr marL="0" indent="0">
              <a:buNone/>
            </a:pPr>
            <a:r>
              <a:rPr lang="en-GB" sz="6000" dirty="0"/>
              <a:t>How Do We Proceed?</a:t>
            </a:r>
          </a:p>
        </p:txBody>
      </p:sp>
    </p:spTree>
    <p:extLst>
      <p:ext uri="{BB962C8B-B14F-4D97-AF65-F5344CB8AC3E}">
        <p14:creationId xmlns:p14="http://schemas.microsoft.com/office/powerpoint/2010/main" val="1442343628"/>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63D48-0AF5-4FEB-BCF6-4F4229AB129C}"/>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E836B7B1-21CE-41CC-B909-D6FDA2A4156A}"/>
              </a:ext>
            </a:extLst>
          </p:cNvPr>
          <p:cNvSpPr>
            <a:spLocks noGrp="1"/>
          </p:cNvSpPr>
          <p:nvPr>
            <p:ph type="body" sz="quarter" idx="12"/>
          </p:nvPr>
        </p:nvSpPr>
        <p:spPr/>
        <p:txBody>
          <a:bodyPr>
            <a:normAutofit fontScale="85000" lnSpcReduction="20000"/>
          </a:bodyPr>
          <a:lstStyle/>
          <a:p>
            <a:r>
              <a:rPr lang="en-GB" dirty="0"/>
              <a:t>How Do We Proceed? – ICS Policies</a:t>
            </a:r>
          </a:p>
        </p:txBody>
      </p:sp>
      <p:sp>
        <p:nvSpPr>
          <p:cNvPr id="4" name="Text Placeholder 3">
            <a:extLst>
              <a:ext uri="{FF2B5EF4-FFF2-40B4-BE49-F238E27FC236}">
                <a16:creationId xmlns:a16="http://schemas.microsoft.com/office/drawing/2014/main" id="{F0179426-4F2E-4D46-860C-507307B0D5B1}"/>
              </a:ext>
            </a:extLst>
          </p:cNvPr>
          <p:cNvSpPr>
            <a:spLocks noGrp="1"/>
          </p:cNvSpPr>
          <p:nvPr>
            <p:ph type="body" sz="quarter" idx="13"/>
          </p:nvPr>
        </p:nvSpPr>
        <p:spPr>
          <a:xfrm>
            <a:off x="457200" y="987574"/>
            <a:ext cx="4042792" cy="2978401"/>
          </a:xfrm>
        </p:spPr>
        <p:txBody>
          <a:bodyPr>
            <a:noAutofit/>
          </a:bodyPr>
          <a:lstStyle/>
          <a:p>
            <a:pPr marL="0" indent="0">
              <a:buNone/>
            </a:pPr>
            <a:r>
              <a:rPr lang="en-GB" sz="1500" b="1" dirty="0"/>
              <a:t>Government-Led</a:t>
            </a:r>
          </a:p>
          <a:p>
            <a:r>
              <a:rPr lang="en-GB" sz="1500" dirty="0"/>
              <a:t>Critical Infrastructure Protection (CIP) Reliability Standards by the North American Electric Reliability Corporation under FERC and DOE for the Power industry</a:t>
            </a:r>
          </a:p>
          <a:p>
            <a:r>
              <a:rPr lang="en-GB" sz="1500" dirty="0">
                <a:hlinkClick r:id="rId2"/>
              </a:rPr>
              <a:t>http://www.nerc.com/pa/Stand/Pages/CIPStandards.aspx</a:t>
            </a:r>
            <a:r>
              <a:rPr lang="en-GB" sz="1500" dirty="0"/>
              <a:t> </a:t>
            </a:r>
          </a:p>
          <a:p>
            <a:r>
              <a:rPr lang="en-GB" sz="1500" dirty="0"/>
              <a:t>HSE’s Cyber Security for Industrial Automation and Control Systems </a:t>
            </a:r>
          </a:p>
        </p:txBody>
      </p:sp>
      <p:sp>
        <p:nvSpPr>
          <p:cNvPr id="5" name="Text Placeholder 4">
            <a:extLst>
              <a:ext uri="{FF2B5EF4-FFF2-40B4-BE49-F238E27FC236}">
                <a16:creationId xmlns:a16="http://schemas.microsoft.com/office/drawing/2014/main" id="{8958CFE7-99CB-4997-BBF6-B7408528BE5E}"/>
              </a:ext>
            </a:extLst>
          </p:cNvPr>
          <p:cNvSpPr>
            <a:spLocks noGrp="1"/>
          </p:cNvSpPr>
          <p:nvPr>
            <p:ph type="body" sz="quarter" idx="14"/>
          </p:nvPr>
        </p:nvSpPr>
        <p:spPr/>
        <p:txBody>
          <a:bodyPr>
            <a:normAutofit fontScale="85000" lnSpcReduction="10000"/>
          </a:bodyPr>
          <a:lstStyle/>
          <a:p>
            <a:r>
              <a:rPr lang="en-GB" dirty="0"/>
              <a:t>National Institute of Standards and Technology (NIST) SP 800-82 Guide to SCADA and Industrial Control Systems Security </a:t>
            </a:r>
          </a:p>
          <a:p>
            <a:r>
              <a:rPr lang="en-GB" dirty="0"/>
              <a:t>Department of Homeland Security </a:t>
            </a:r>
            <a:r>
              <a:rPr lang="en-GB" dirty="0" err="1"/>
              <a:t>Catalog</a:t>
            </a:r>
            <a:r>
              <a:rPr lang="en-GB" dirty="0"/>
              <a:t> of Control Systems Security: Recommendations for Standards Developers</a:t>
            </a:r>
          </a:p>
        </p:txBody>
      </p:sp>
    </p:spTree>
    <p:extLst>
      <p:ext uri="{BB962C8B-B14F-4D97-AF65-F5344CB8AC3E}">
        <p14:creationId xmlns:p14="http://schemas.microsoft.com/office/powerpoint/2010/main" val="3798970342"/>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180C66-F03C-4645-AC66-D16328772E02}"/>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980B2A3E-B4FA-4368-AF35-2C57A5BA4932}"/>
              </a:ext>
            </a:extLst>
          </p:cNvPr>
          <p:cNvSpPr>
            <a:spLocks noGrp="1"/>
          </p:cNvSpPr>
          <p:nvPr>
            <p:ph type="body" sz="quarter" idx="12"/>
          </p:nvPr>
        </p:nvSpPr>
        <p:spPr/>
        <p:txBody>
          <a:bodyPr>
            <a:normAutofit fontScale="77500" lnSpcReduction="20000"/>
          </a:bodyPr>
          <a:lstStyle/>
          <a:p>
            <a:r>
              <a:rPr lang="en-GB" dirty="0"/>
              <a:t>How Do We Proceed? – ICS Methodologies</a:t>
            </a:r>
          </a:p>
        </p:txBody>
      </p:sp>
      <p:sp>
        <p:nvSpPr>
          <p:cNvPr id="4" name="Text Placeholder 3">
            <a:extLst>
              <a:ext uri="{FF2B5EF4-FFF2-40B4-BE49-F238E27FC236}">
                <a16:creationId xmlns:a16="http://schemas.microsoft.com/office/drawing/2014/main" id="{DE0E8481-F80E-410D-A9BC-C27C64A2E79E}"/>
              </a:ext>
            </a:extLst>
          </p:cNvPr>
          <p:cNvSpPr>
            <a:spLocks noGrp="1"/>
          </p:cNvSpPr>
          <p:nvPr>
            <p:ph type="body" sz="quarter" idx="13"/>
          </p:nvPr>
        </p:nvSpPr>
        <p:spPr>
          <a:xfrm>
            <a:off x="457200" y="1207669"/>
            <a:ext cx="4042792" cy="2978401"/>
          </a:xfrm>
        </p:spPr>
        <p:txBody>
          <a:bodyPr>
            <a:normAutofit lnSpcReduction="10000"/>
          </a:bodyPr>
          <a:lstStyle/>
          <a:p>
            <a:pPr marL="0" indent="0">
              <a:buNone/>
            </a:pPr>
            <a:r>
              <a:rPr lang="en-GB" b="1" dirty="0"/>
              <a:t>Industry-Led</a:t>
            </a:r>
          </a:p>
          <a:p>
            <a:r>
              <a:rPr lang="en-GB" dirty="0"/>
              <a:t>Report 12 by the American Gas Association</a:t>
            </a:r>
          </a:p>
          <a:p>
            <a:r>
              <a:rPr lang="en-GB" dirty="0"/>
              <a:t>Water Infrastructure </a:t>
            </a:r>
            <a:r>
              <a:rPr lang="en-GB" sz="1600" dirty="0"/>
              <a:t>Security</a:t>
            </a:r>
            <a:r>
              <a:rPr lang="en-GB" dirty="0"/>
              <a:t> Enhancements (WISE) by the American Water Works Association et al </a:t>
            </a:r>
          </a:p>
        </p:txBody>
      </p:sp>
      <p:sp>
        <p:nvSpPr>
          <p:cNvPr id="5" name="Text Placeholder 4">
            <a:extLst>
              <a:ext uri="{FF2B5EF4-FFF2-40B4-BE49-F238E27FC236}">
                <a16:creationId xmlns:a16="http://schemas.microsoft.com/office/drawing/2014/main" id="{A07416C7-3983-4C96-B973-F432A1E5127E}"/>
              </a:ext>
            </a:extLst>
          </p:cNvPr>
          <p:cNvSpPr>
            <a:spLocks noGrp="1"/>
          </p:cNvSpPr>
          <p:nvPr>
            <p:ph type="body" sz="quarter" idx="14"/>
          </p:nvPr>
        </p:nvSpPr>
        <p:spPr>
          <a:xfrm>
            <a:off x="4788024" y="1609573"/>
            <a:ext cx="4042792" cy="2978401"/>
          </a:xfrm>
        </p:spPr>
        <p:txBody>
          <a:bodyPr>
            <a:noAutofit/>
          </a:bodyPr>
          <a:lstStyle/>
          <a:p>
            <a:r>
              <a:rPr lang="en-GB" sz="1600" dirty="0"/>
              <a:t>American Petroleum Institute API 1164 SCADA Security document </a:t>
            </a:r>
          </a:p>
          <a:p>
            <a:r>
              <a:rPr lang="en-GB" sz="1600" dirty="0"/>
              <a:t>International Society of Automation ISA-99: Manufacturing and Control Systems Security, part 1 “Security for Industrial Automation and Control Systems: Concepts, Terminology and Models” </a:t>
            </a:r>
          </a:p>
        </p:txBody>
      </p:sp>
    </p:spTree>
    <p:extLst>
      <p:ext uri="{BB962C8B-B14F-4D97-AF65-F5344CB8AC3E}">
        <p14:creationId xmlns:p14="http://schemas.microsoft.com/office/powerpoint/2010/main" val="379706546"/>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0016B2-63D4-43B8-8941-CA1E8CA714FC}"/>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4" name="Text Placeholder 3">
            <a:extLst>
              <a:ext uri="{FF2B5EF4-FFF2-40B4-BE49-F238E27FC236}">
                <a16:creationId xmlns:a16="http://schemas.microsoft.com/office/drawing/2014/main" id="{24092AB1-64CF-4BEC-B56D-0CFD0818564B}"/>
              </a:ext>
            </a:extLst>
          </p:cNvPr>
          <p:cNvSpPr>
            <a:spLocks noGrp="1"/>
          </p:cNvSpPr>
          <p:nvPr>
            <p:ph type="body" sz="quarter" idx="12"/>
          </p:nvPr>
        </p:nvSpPr>
        <p:spPr>
          <a:xfrm>
            <a:off x="457200" y="1783592"/>
            <a:ext cx="8264624" cy="1432300"/>
          </a:xfrm>
        </p:spPr>
        <p:txBody>
          <a:bodyPr/>
          <a:lstStyle/>
          <a:p>
            <a:pPr marL="0" indent="0" algn="ctr">
              <a:buNone/>
            </a:pPr>
            <a:r>
              <a:rPr lang="en-GB" sz="6000" dirty="0"/>
              <a:t>What’s the Big Deal?</a:t>
            </a:r>
            <a:endParaRPr lang="en-GB" dirty="0"/>
          </a:p>
        </p:txBody>
      </p:sp>
    </p:spTree>
    <p:extLst>
      <p:ext uri="{BB962C8B-B14F-4D97-AF65-F5344CB8AC3E}">
        <p14:creationId xmlns:p14="http://schemas.microsoft.com/office/powerpoint/2010/main" val="3075417491"/>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B69E9-AC11-4BF4-995B-A254F6251573}"/>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6" name="Picture Placeholder 5" descr="A cat sitting on a bench&#10;&#10;Description automatically generated">
            <a:extLst>
              <a:ext uri="{FF2B5EF4-FFF2-40B4-BE49-F238E27FC236}">
                <a16:creationId xmlns:a16="http://schemas.microsoft.com/office/drawing/2014/main" id="{8934B5E7-2BC1-4877-9997-C53DAC79BC35}"/>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185" b="16405"/>
          <a:stretch/>
        </p:blipFill>
        <p:spPr>
          <a:xfrm>
            <a:off x="1907704" y="1275606"/>
            <a:ext cx="4690778" cy="3051611"/>
          </a:xfrm>
        </p:spPr>
      </p:pic>
      <p:sp>
        <p:nvSpPr>
          <p:cNvPr id="4" name="Text Placeholder 3">
            <a:extLst>
              <a:ext uri="{FF2B5EF4-FFF2-40B4-BE49-F238E27FC236}">
                <a16:creationId xmlns:a16="http://schemas.microsoft.com/office/drawing/2014/main" id="{A887355C-3890-46ED-AA14-67FF8A68CE36}"/>
              </a:ext>
            </a:extLst>
          </p:cNvPr>
          <p:cNvSpPr>
            <a:spLocks noGrp="1"/>
          </p:cNvSpPr>
          <p:nvPr>
            <p:ph type="body" sz="quarter" idx="13"/>
          </p:nvPr>
        </p:nvSpPr>
        <p:spPr/>
        <p:txBody>
          <a:bodyPr>
            <a:normAutofit fontScale="85000" lnSpcReduction="20000"/>
          </a:bodyPr>
          <a:lstStyle/>
          <a:p>
            <a:r>
              <a:rPr lang="en-GB" dirty="0"/>
              <a:t>How Do We Proceed?</a:t>
            </a:r>
          </a:p>
        </p:txBody>
      </p:sp>
    </p:spTree>
    <p:extLst>
      <p:ext uri="{BB962C8B-B14F-4D97-AF65-F5344CB8AC3E}">
        <p14:creationId xmlns:p14="http://schemas.microsoft.com/office/powerpoint/2010/main" val="296752432"/>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144FAD-8387-4C89-8FD5-6728D080FF0C}"/>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7" name="Picture Placeholder 6" descr="A picture containing cat, indoor, sitting, white&#10;&#10;Description automatically generated">
            <a:extLst>
              <a:ext uri="{FF2B5EF4-FFF2-40B4-BE49-F238E27FC236}">
                <a16:creationId xmlns:a16="http://schemas.microsoft.com/office/drawing/2014/main" id="{1004043E-4699-4039-A404-4C1103015616}"/>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74" r="5115" b="3557"/>
          <a:stretch/>
        </p:blipFill>
        <p:spPr>
          <a:xfrm>
            <a:off x="4499992" y="1355725"/>
            <a:ext cx="4221733" cy="2872209"/>
          </a:xfrm>
        </p:spPr>
      </p:pic>
      <p:sp>
        <p:nvSpPr>
          <p:cNvPr id="4" name="Text Placeholder 3">
            <a:extLst>
              <a:ext uri="{FF2B5EF4-FFF2-40B4-BE49-F238E27FC236}">
                <a16:creationId xmlns:a16="http://schemas.microsoft.com/office/drawing/2014/main" id="{8FAE5AF8-65E8-4DF4-9A8B-19A8A6ABEF2E}"/>
              </a:ext>
            </a:extLst>
          </p:cNvPr>
          <p:cNvSpPr>
            <a:spLocks noGrp="1"/>
          </p:cNvSpPr>
          <p:nvPr>
            <p:ph type="body" sz="quarter" idx="13"/>
          </p:nvPr>
        </p:nvSpPr>
        <p:spPr/>
        <p:txBody>
          <a:bodyPr>
            <a:normAutofit fontScale="77500" lnSpcReduction="20000"/>
          </a:bodyPr>
          <a:lstStyle/>
          <a:p>
            <a:r>
              <a:rPr lang="en-GB" dirty="0"/>
              <a:t>How Do We Proceed? – Methodology Outline</a:t>
            </a:r>
          </a:p>
        </p:txBody>
      </p:sp>
      <p:sp>
        <p:nvSpPr>
          <p:cNvPr id="5" name="Text Placeholder 4">
            <a:extLst>
              <a:ext uri="{FF2B5EF4-FFF2-40B4-BE49-F238E27FC236}">
                <a16:creationId xmlns:a16="http://schemas.microsoft.com/office/drawing/2014/main" id="{B9ADDC60-A362-4FF4-B9E8-3D6BBA287D68}"/>
              </a:ext>
            </a:extLst>
          </p:cNvPr>
          <p:cNvSpPr>
            <a:spLocks noGrp="1"/>
          </p:cNvSpPr>
          <p:nvPr>
            <p:ph type="body" sz="quarter" idx="14"/>
          </p:nvPr>
        </p:nvSpPr>
        <p:spPr/>
        <p:txBody>
          <a:bodyPr>
            <a:normAutofit fontScale="77500" lnSpcReduction="20000"/>
          </a:bodyPr>
          <a:lstStyle/>
          <a:p>
            <a:pPr marL="0" indent="0">
              <a:buNone/>
            </a:pPr>
            <a:r>
              <a:rPr lang="en-GB" b="1" dirty="0"/>
              <a:t>Is state safety-critical?</a:t>
            </a:r>
          </a:p>
          <a:p>
            <a:r>
              <a:rPr lang="en-GB" dirty="0"/>
              <a:t>Yes</a:t>
            </a:r>
          </a:p>
          <a:p>
            <a:pPr lvl="1"/>
            <a:r>
              <a:rPr lang="en-GB" dirty="0"/>
              <a:t>Safety cases</a:t>
            </a:r>
          </a:p>
          <a:p>
            <a:pPr lvl="1"/>
            <a:r>
              <a:rPr lang="en-GB" dirty="0"/>
              <a:t>Safety barrier</a:t>
            </a:r>
          </a:p>
          <a:p>
            <a:pPr lvl="1"/>
            <a:r>
              <a:rPr lang="en-GB" dirty="0"/>
              <a:t>Components</a:t>
            </a:r>
          </a:p>
          <a:p>
            <a:r>
              <a:rPr lang="en-GB" dirty="0"/>
              <a:t>No</a:t>
            </a:r>
          </a:p>
          <a:p>
            <a:pPr lvl="1"/>
            <a:r>
              <a:rPr lang="en-GB" dirty="0"/>
              <a:t>Process Architecture</a:t>
            </a:r>
          </a:p>
          <a:p>
            <a:pPr lvl="1"/>
            <a:r>
              <a:rPr lang="en-GB" dirty="0"/>
              <a:t>Visible OT</a:t>
            </a:r>
          </a:p>
          <a:p>
            <a:pPr lvl="1"/>
            <a:r>
              <a:rPr lang="en-GB" dirty="0"/>
              <a:t>Key functions</a:t>
            </a:r>
          </a:p>
          <a:p>
            <a:endParaRPr lang="en-GB" dirty="0"/>
          </a:p>
        </p:txBody>
      </p:sp>
    </p:spTree>
    <p:extLst>
      <p:ext uri="{BB962C8B-B14F-4D97-AF65-F5344CB8AC3E}">
        <p14:creationId xmlns:p14="http://schemas.microsoft.com/office/powerpoint/2010/main" val="2783225948"/>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0DFC7F-0F40-4934-B2F1-334EA81AECC4}"/>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7" name="Picture Placeholder 6" descr="A cat sitting on the keyboard of a computer&#10;&#10;Description automatically generated">
            <a:extLst>
              <a:ext uri="{FF2B5EF4-FFF2-40B4-BE49-F238E27FC236}">
                <a16:creationId xmlns:a16="http://schemas.microsoft.com/office/drawing/2014/main" id="{836CB14E-C163-426A-BFBF-F4FB77DEA02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254" r="3254"/>
          <a:stretch>
            <a:fillRect/>
          </a:stretch>
        </p:blipFill>
        <p:spPr/>
      </p:pic>
      <p:sp>
        <p:nvSpPr>
          <p:cNvPr id="4" name="Text Placeholder 3">
            <a:extLst>
              <a:ext uri="{FF2B5EF4-FFF2-40B4-BE49-F238E27FC236}">
                <a16:creationId xmlns:a16="http://schemas.microsoft.com/office/drawing/2014/main" id="{0549D997-2BC2-4927-AA3A-39ECED5E77A6}"/>
              </a:ext>
            </a:extLst>
          </p:cNvPr>
          <p:cNvSpPr>
            <a:spLocks noGrp="1"/>
          </p:cNvSpPr>
          <p:nvPr>
            <p:ph type="body" sz="quarter" idx="13"/>
          </p:nvPr>
        </p:nvSpPr>
        <p:spPr/>
        <p:txBody>
          <a:bodyPr>
            <a:normAutofit fontScale="77500" lnSpcReduction="20000"/>
          </a:bodyPr>
          <a:lstStyle/>
          <a:p>
            <a:r>
              <a:rPr lang="en-GB" dirty="0"/>
              <a:t>How Do We Proceed? – Methodology Outline</a:t>
            </a:r>
          </a:p>
        </p:txBody>
      </p:sp>
      <p:sp>
        <p:nvSpPr>
          <p:cNvPr id="5" name="Text Placeholder 4">
            <a:extLst>
              <a:ext uri="{FF2B5EF4-FFF2-40B4-BE49-F238E27FC236}">
                <a16:creationId xmlns:a16="http://schemas.microsoft.com/office/drawing/2014/main" id="{EA9E7203-7E83-4821-9F33-9F1EFE817ABC}"/>
              </a:ext>
            </a:extLst>
          </p:cNvPr>
          <p:cNvSpPr>
            <a:spLocks noGrp="1"/>
          </p:cNvSpPr>
          <p:nvPr>
            <p:ph type="body" sz="quarter" idx="14"/>
          </p:nvPr>
        </p:nvSpPr>
        <p:spPr/>
        <p:txBody>
          <a:bodyPr/>
          <a:lstStyle/>
          <a:p>
            <a:pPr marL="0" indent="0">
              <a:buNone/>
            </a:pPr>
            <a:r>
              <a:rPr lang="en-GB" b="1" dirty="0"/>
              <a:t>Scoping</a:t>
            </a:r>
          </a:p>
          <a:p>
            <a:r>
              <a:rPr lang="en-GB" dirty="0"/>
              <a:t>Security</a:t>
            </a:r>
          </a:p>
          <a:p>
            <a:r>
              <a:rPr lang="en-GB" dirty="0"/>
              <a:t>Maintenance</a:t>
            </a:r>
          </a:p>
          <a:p>
            <a:r>
              <a:rPr lang="en-GB" dirty="0"/>
              <a:t>Architectural review</a:t>
            </a:r>
          </a:p>
          <a:p>
            <a:r>
              <a:rPr lang="en-GB" dirty="0"/>
              <a:t>Asset register</a:t>
            </a:r>
          </a:p>
          <a:p>
            <a:r>
              <a:rPr lang="en-GB" dirty="0"/>
              <a:t>Data exchange</a:t>
            </a:r>
          </a:p>
        </p:txBody>
      </p:sp>
    </p:spTree>
    <p:extLst>
      <p:ext uri="{BB962C8B-B14F-4D97-AF65-F5344CB8AC3E}">
        <p14:creationId xmlns:p14="http://schemas.microsoft.com/office/powerpoint/2010/main" val="1175566070"/>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67DC70-74A3-42F5-9A89-F9FCB0B54E5C}"/>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7" name="Picture Placeholder 6" descr="A grey and white cat with its mouth open&#10;&#10;Description automatically generated">
            <a:extLst>
              <a:ext uri="{FF2B5EF4-FFF2-40B4-BE49-F238E27FC236}">
                <a16:creationId xmlns:a16="http://schemas.microsoft.com/office/drawing/2014/main" id="{400FFD3F-18CC-4EFC-8D1E-AEF8F0D4F24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7" r="3740" b="5975"/>
          <a:stretch/>
        </p:blipFill>
        <p:spPr>
          <a:xfrm>
            <a:off x="4446114" y="1491630"/>
            <a:ext cx="4590382" cy="2664296"/>
          </a:xfrm>
        </p:spPr>
      </p:pic>
      <p:sp>
        <p:nvSpPr>
          <p:cNvPr id="4" name="Text Placeholder 3">
            <a:extLst>
              <a:ext uri="{FF2B5EF4-FFF2-40B4-BE49-F238E27FC236}">
                <a16:creationId xmlns:a16="http://schemas.microsoft.com/office/drawing/2014/main" id="{03719F9F-CBAB-4F57-94E0-F949D19190E4}"/>
              </a:ext>
            </a:extLst>
          </p:cNvPr>
          <p:cNvSpPr>
            <a:spLocks noGrp="1"/>
          </p:cNvSpPr>
          <p:nvPr>
            <p:ph type="body" sz="quarter" idx="13"/>
          </p:nvPr>
        </p:nvSpPr>
        <p:spPr/>
        <p:txBody>
          <a:bodyPr>
            <a:normAutofit fontScale="77500" lnSpcReduction="20000"/>
          </a:bodyPr>
          <a:lstStyle/>
          <a:p>
            <a:r>
              <a:rPr lang="en-GB" dirty="0"/>
              <a:t>How Do We Proceed? – Methodology Outline</a:t>
            </a:r>
          </a:p>
        </p:txBody>
      </p:sp>
      <p:sp>
        <p:nvSpPr>
          <p:cNvPr id="5" name="Text Placeholder 4">
            <a:extLst>
              <a:ext uri="{FF2B5EF4-FFF2-40B4-BE49-F238E27FC236}">
                <a16:creationId xmlns:a16="http://schemas.microsoft.com/office/drawing/2014/main" id="{98058AB3-DB54-4DCF-94A8-025CA1A6AE79}"/>
              </a:ext>
            </a:extLst>
          </p:cNvPr>
          <p:cNvSpPr>
            <a:spLocks noGrp="1"/>
          </p:cNvSpPr>
          <p:nvPr>
            <p:ph type="body" sz="quarter" idx="14"/>
          </p:nvPr>
        </p:nvSpPr>
        <p:spPr/>
        <p:txBody>
          <a:bodyPr/>
          <a:lstStyle/>
          <a:p>
            <a:pPr marL="0" indent="0">
              <a:buNone/>
            </a:pPr>
            <a:r>
              <a:rPr lang="en-GB" b="1" dirty="0"/>
              <a:t>Communication</a:t>
            </a:r>
          </a:p>
          <a:p>
            <a:r>
              <a:rPr lang="en-GB" dirty="0"/>
              <a:t>Threat actors</a:t>
            </a:r>
          </a:p>
          <a:p>
            <a:r>
              <a:rPr lang="en-GB" dirty="0"/>
              <a:t>Targets and Intentions</a:t>
            </a:r>
          </a:p>
          <a:p>
            <a:r>
              <a:rPr lang="en-GB" dirty="0"/>
              <a:t>Existing governance processes</a:t>
            </a:r>
          </a:p>
          <a:p>
            <a:r>
              <a:rPr lang="en-GB" dirty="0"/>
              <a:t>Interviews</a:t>
            </a:r>
          </a:p>
          <a:p>
            <a:r>
              <a:rPr lang="en-GB" dirty="0"/>
              <a:t>Frequent check-ins</a:t>
            </a:r>
          </a:p>
        </p:txBody>
      </p:sp>
    </p:spTree>
    <p:extLst>
      <p:ext uri="{BB962C8B-B14F-4D97-AF65-F5344CB8AC3E}">
        <p14:creationId xmlns:p14="http://schemas.microsoft.com/office/powerpoint/2010/main" val="729605610"/>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A7CAEF-69DD-4D0E-86D4-584E8E848512}"/>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7" name="Picture Placeholder 6" descr="A black and white photo of a cat&#10;&#10;Description automatically generated">
            <a:extLst>
              <a:ext uri="{FF2B5EF4-FFF2-40B4-BE49-F238E27FC236}">
                <a16:creationId xmlns:a16="http://schemas.microsoft.com/office/drawing/2014/main" id="{06B698FA-5B2B-418E-9930-ED23A681A1F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9396" b="9396"/>
          <a:stretch>
            <a:fillRect/>
          </a:stretch>
        </p:blipFill>
        <p:spPr/>
      </p:pic>
      <p:sp>
        <p:nvSpPr>
          <p:cNvPr id="4" name="Text Placeholder 3">
            <a:extLst>
              <a:ext uri="{FF2B5EF4-FFF2-40B4-BE49-F238E27FC236}">
                <a16:creationId xmlns:a16="http://schemas.microsoft.com/office/drawing/2014/main" id="{70DD1E95-838A-40DE-946F-FAADB4309814}"/>
              </a:ext>
            </a:extLst>
          </p:cNvPr>
          <p:cNvSpPr>
            <a:spLocks noGrp="1"/>
          </p:cNvSpPr>
          <p:nvPr>
            <p:ph type="body" sz="quarter" idx="13"/>
          </p:nvPr>
        </p:nvSpPr>
        <p:spPr/>
        <p:txBody>
          <a:bodyPr>
            <a:normAutofit fontScale="77500" lnSpcReduction="20000"/>
          </a:bodyPr>
          <a:lstStyle/>
          <a:p>
            <a:r>
              <a:rPr lang="en-GB" dirty="0"/>
              <a:t>How Do We Proceed? – Methodology Outline</a:t>
            </a:r>
          </a:p>
        </p:txBody>
      </p:sp>
      <p:sp>
        <p:nvSpPr>
          <p:cNvPr id="5" name="Text Placeholder 4">
            <a:extLst>
              <a:ext uri="{FF2B5EF4-FFF2-40B4-BE49-F238E27FC236}">
                <a16:creationId xmlns:a16="http://schemas.microsoft.com/office/drawing/2014/main" id="{BC497E17-850B-4513-8262-C873446D84FC}"/>
              </a:ext>
            </a:extLst>
          </p:cNvPr>
          <p:cNvSpPr>
            <a:spLocks noGrp="1"/>
          </p:cNvSpPr>
          <p:nvPr>
            <p:ph type="body" sz="quarter" idx="14"/>
          </p:nvPr>
        </p:nvSpPr>
        <p:spPr/>
        <p:txBody>
          <a:bodyPr>
            <a:normAutofit/>
          </a:bodyPr>
          <a:lstStyle/>
          <a:p>
            <a:pPr marL="0" indent="0">
              <a:buNone/>
            </a:pPr>
            <a:r>
              <a:rPr lang="en-GB" b="1" dirty="0"/>
              <a:t>Reconnaissance</a:t>
            </a:r>
          </a:p>
          <a:p>
            <a:r>
              <a:rPr lang="en-GB" dirty="0"/>
              <a:t>OSINT</a:t>
            </a:r>
          </a:p>
          <a:p>
            <a:r>
              <a:rPr lang="en-GB" dirty="0"/>
              <a:t>Arp-Scan</a:t>
            </a:r>
          </a:p>
          <a:p>
            <a:r>
              <a:rPr lang="en-GB" dirty="0"/>
              <a:t>Wireshark / </a:t>
            </a:r>
            <a:r>
              <a:rPr lang="en-GB" dirty="0" err="1"/>
              <a:t>GrassMarlin</a:t>
            </a:r>
            <a:endParaRPr lang="en-GB" dirty="0"/>
          </a:p>
          <a:p>
            <a:r>
              <a:rPr lang="en-GB" dirty="0"/>
              <a:t>Network device config</a:t>
            </a:r>
          </a:p>
          <a:p>
            <a:r>
              <a:rPr lang="en-GB" dirty="0"/>
              <a:t>Eyes on verification</a:t>
            </a:r>
          </a:p>
        </p:txBody>
      </p:sp>
    </p:spTree>
    <p:extLst>
      <p:ext uri="{BB962C8B-B14F-4D97-AF65-F5344CB8AC3E}">
        <p14:creationId xmlns:p14="http://schemas.microsoft.com/office/powerpoint/2010/main" val="243536541"/>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72F8F7-C7B2-44B9-88A6-F1B23B69F91C}"/>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4" name="Text Placeholder 3">
            <a:extLst>
              <a:ext uri="{FF2B5EF4-FFF2-40B4-BE49-F238E27FC236}">
                <a16:creationId xmlns:a16="http://schemas.microsoft.com/office/drawing/2014/main" id="{9D7E01D1-9EB9-446A-BB8A-7B91AF6B1A36}"/>
              </a:ext>
            </a:extLst>
          </p:cNvPr>
          <p:cNvSpPr>
            <a:spLocks noGrp="1"/>
          </p:cNvSpPr>
          <p:nvPr>
            <p:ph type="body" sz="quarter" idx="13"/>
          </p:nvPr>
        </p:nvSpPr>
        <p:spPr/>
        <p:txBody>
          <a:bodyPr>
            <a:normAutofit fontScale="77500" lnSpcReduction="20000"/>
          </a:bodyPr>
          <a:lstStyle/>
          <a:p>
            <a:r>
              <a:rPr lang="en-GB" dirty="0"/>
              <a:t>How Do We Proceed? – Methodology Outline</a:t>
            </a:r>
          </a:p>
        </p:txBody>
      </p:sp>
      <p:sp>
        <p:nvSpPr>
          <p:cNvPr id="5" name="Text Placeholder 4">
            <a:extLst>
              <a:ext uri="{FF2B5EF4-FFF2-40B4-BE49-F238E27FC236}">
                <a16:creationId xmlns:a16="http://schemas.microsoft.com/office/drawing/2014/main" id="{40A35770-663D-4FD6-BC6A-AC6225274D53}"/>
              </a:ext>
            </a:extLst>
          </p:cNvPr>
          <p:cNvSpPr>
            <a:spLocks noGrp="1"/>
          </p:cNvSpPr>
          <p:nvPr>
            <p:ph type="body" sz="quarter" idx="14"/>
          </p:nvPr>
        </p:nvSpPr>
        <p:spPr/>
        <p:txBody>
          <a:bodyPr>
            <a:normAutofit fontScale="85000" lnSpcReduction="10000"/>
          </a:bodyPr>
          <a:lstStyle/>
          <a:p>
            <a:pPr marL="0" indent="0">
              <a:buNone/>
            </a:pPr>
            <a:r>
              <a:rPr lang="en-GB" b="1" dirty="0"/>
              <a:t>IT/OT Boundary</a:t>
            </a:r>
          </a:p>
          <a:p>
            <a:r>
              <a:rPr lang="en-GB" dirty="0"/>
              <a:t>OSINT / Shodan</a:t>
            </a:r>
          </a:p>
          <a:p>
            <a:r>
              <a:rPr lang="en-GB" dirty="0"/>
              <a:t>Boundary device reviews</a:t>
            </a:r>
          </a:p>
          <a:p>
            <a:pPr lvl="1"/>
            <a:r>
              <a:rPr lang="en-GB" dirty="0"/>
              <a:t>Rulesets</a:t>
            </a:r>
          </a:p>
          <a:p>
            <a:pPr lvl="1"/>
            <a:r>
              <a:rPr lang="en-GB" dirty="0"/>
              <a:t>Configuration</a:t>
            </a:r>
          </a:p>
          <a:p>
            <a:pPr lvl="1"/>
            <a:r>
              <a:rPr lang="en-GB" dirty="0"/>
              <a:t>Bypass testing (limited)</a:t>
            </a:r>
          </a:p>
          <a:p>
            <a:pPr lvl="1"/>
            <a:r>
              <a:rPr lang="en-GB" dirty="0"/>
              <a:t>Eyes on verification</a:t>
            </a:r>
          </a:p>
          <a:p>
            <a:r>
              <a:rPr lang="en-GB" dirty="0"/>
              <a:t>Remote access solutions</a:t>
            </a:r>
          </a:p>
          <a:p>
            <a:endParaRPr lang="en-GB" dirty="0"/>
          </a:p>
        </p:txBody>
      </p:sp>
      <p:pic>
        <p:nvPicPr>
          <p:cNvPr id="11" name="Picture Placeholder 10" descr="A cat with its mouth open&#10;&#10;Description automatically generated">
            <a:extLst>
              <a:ext uri="{FF2B5EF4-FFF2-40B4-BE49-F238E27FC236}">
                <a16:creationId xmlns:a16="http://schemas.microsoft.com/office/drawing/2014/main" id="{2FC7368E-43BC-4F51-99B7-2DB6CBA4B74B}"/>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38" t="1198" r="238" b="32040"/>
          <a:stretch/>
        </p:blipFill>
        <p:spPr>
          <a:xfrm>
            <a:off x="4725558" y="1440517"/>
            <a:ext cx="4005709" cy="2808312"/>
          </a:xfrm>
        </p:spPr>
      </p:pic>
    </p:spTree>
    <p:extLst>
      <p:ext uri="{BB962C8B-B14F-4D97-AF65-F5344CB8AC3E}">
        <p14:creationId xmlns:p14="http://schemas.microsoft.com/office/powerpoint/2010/main" val="1753244991"/>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02B3FC-14D2-4D65-8785-1B9A02BCD6F8}"/>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9" name="Picture Placeholder 8" descr="A picture containing monitor, indoor, television, sitting&#10;&#10;Description automatically generated">
            <a:extLst>
              <a:ext uri="{FF2B5EF4-FFF2-40B4-BE49-F238E27FC236}">
                <a16:creationId xmlns:a16="http://schemas.microsoft.com/office/drawing/2014/main" id="{6CACE707-E66A-4806-AB7D-DB4CA873A14E}"/>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5665" r="5665" b="3557"/>
          <a:stretch/>
        </p:blipFill>
        <p:spPr>
          <a:xfrm>
            <a:off x="4716016" y="1355725"/>
            <a:ext cx="4005709" cy="2872209"/>
          </a:xfrm>
        </p:spPr>
      </p:pic>
      <p:sp>
        <p:nvSpPr>
          <p:cNvPr id="4" name="Text Placeholder 3">
            <a:extLst>
              <a:ext uri="{FF2B5EF4-FFF2-40B4-BE49-F238E27FC236}">
                <a16:creationId xmlns:a16="http://schemas.microsoft.com/office/drawing/2014/main" id="{5B3F5207-C396-43CC-BD27-74D5E1B03480}"/>
              </a:ext>
            </a:extLst>
          </p:cNvPr>
          <p:cNvSpPr>
            <a:spLocks noGrp="1"/>
          </p:cNvSpPr>
          <p:nvPr>
            <p:ph type="body" sz="quarter" idx="13"/>
          </p:nvPr>
        </p:nvSpPr>
        <p:spPr/>
        <p:txBody>
          <a:bodyPr>
            <a:normAutofit fontScale="77500" lnSpcReduction="20000"/>
          </a:bodyPr>
          <a:lstStyle/>
          <a:p>
            <a:r>
              <a:rPr lang="en-GB" dirty="0"/>
              <a:t>How Do We Proceed? – Methodology Outline</a:t>
            </a:r>
          </a:p>
        </p:txBody>
      </p:sp>
      <p:sp>
        <p:nvSpPr>
          <p:cNvPr id="5" name="Text Placeholder 4">
            <a:extLst>
              <a:ext uri="{FF2B5EF4-FFF2-40B4-BE49-F238E27FC236}">
                <a16:creationId xmlns:a16="http://schemas.microsoft.com/office/drawing/2014/main" id="{C140E32B-F767-4789-9679-7A4848CCB1E9}"/>
              </a:ext>
            </a:extLst>
          </p:cNvPr>
          <p:cNvSpPr>
            <a:spLocks noGrp="1"/>
          </p:cNvSpPr>
          <p:nvPr>
            <p:ph type="body" sz="quarter" idx="14"/>
          </p:nvPr>
        </p:nvSpPr>
        <p:spPr/>
        <p:txBody>
          <a:bodyPr>
            <a:normAutofit fontScale="85000" lnSpcReduction="10000"/>
          </a:bodyPr>
          <a:lstStyle/>
          <a:p>
            <a:pPr marL="0" indent="0">
              <a:buNone/>
            </a:pPr>
            <a:r>
              <a:rPr lang="en-GB" b="1" dirty="0"/>
              <a:t>OT Network</a:t>
            </a:r>
          </a:p>
          <a:p>
            <a:r>
              <a:rPr lang="en-GB" dirty="0"/>
              <a:t>Protocol Analysis</a:t>
            </a:r>
          </a:p>
          <a:p>
            <a:r>
              <a:rPr lang="en-GB" dirty="0"/>
              <a:t>Wireless Analysis</a:t>
            </a:r>
          </a:p>
          <a:p>
            <a:r>
              <a:rPr lang="en-GB" dirty="0"/>
              <a:t>Device identification</a:t>
            </a:r>
          </a:p>
          <a:p>
            <a:r>
              <a:rPr lang="en-GB" dirty="0"/>
              <a:t>IT-side attack positioning</a:t>
            </a:r>
          </a:p>
          <a:p>
            <a:r>
              <a:rPr lang="en-GB" dirty="0"/>
              <a:t>Largely passive testing</a:t>
            </a:r>
          </a:p>
          <a:p>
            <a:r>
              <a:rPr lang="en-GB" dirty="0"/>
              <a:t>Limited active testing (not in Production)</a:t>
            </a:r>
          </a:p>
          <a:p>
            <a:endParaRPr lang="en-GB" dirty="0"/>
          </a:p>
        </p:txBody>
      </p:sp>
    </p:spTree>
    <p:extLst>
      <p:ext uri="{BB962C8B-B14F-4D97-AF65-F5344CB8AC3E}">
        <p14:creationId xmlns:p14="http://schemas.microsoft.com/office/powerpoint/2010/main" val="521654458"/>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E312E7-D199-4BD2-863B-8E02B99E36A8}"/>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7" name="Picture Placeholder 6" descr="A screen shot of a cat&#10;&#10;Description automatically generated">
            <a:extLst>
              <a:ext uri="{FF2B5EF4-FFF2-40B4-BE49-F238E27FC236}">
                <a16:creationId xmlns:a16="http://schemas.microsoft.com/office/drawing/2014/main" id="{58E7DB05-6F97-4D65-AB7D-03A0641ADFBB}"/>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301" b="16252"/>
          <a:stretch/>
        </p:blipFill>
        <p:spPr>
          <a:xfrm>
            <a:off x="4725558" y="1355473"/>
            <a:ext cx="4005709" cy="2978402"/>
          </a:xfrm>
        </p:spPr>
      </p:pic>
      <p:sp>
        <p:nvSpPr>
          <p:cNvPr id="4" name="Text Placeholder 3">
            <a:extLst>
              <a:ext uri="{FF2B5EF4-FFF2-40B4-BE49-F238E27FC236}">
                <a16:creationId xmlns:a16="http://schemas.microsoft.com/office/drawing/2014/main" id="{BD7BE9C4-6D35-4ED2-BA07-5B8D877C6A01}"/>
              </a:ext>
            </a:extLst>
          </p:cNvPr>
          <p:cNvSpPr>
            <a:spLocks noGrp="1"/>
          </p:cNvSpPr>
          <p:nvPr>
            <p:ph type="body" sz="quarter" idx="13"/>
          </p:nvPr>
        </p:nvSpPr>
        <p:spPr/>
        <p:txBody>
          <a:bodyPr>
            <a:normAutofit fontScale="77500" lnSpcReduction="20000"/>
          </a:bodyPr>
          <a:lstStyle/>
          <a:p>
            <a:r>
              <a:rPr lang="en-GB" dirty="0"/>
              <a:t>How Do We Proceed? – Methodology Outline</a:t>
            </a:r>
          </a:p>
        </p:txBody>
      </p:sp>
      <p:sp>
        <p:nvSpPr>
          <p:cNvPr id="5" name="Text Placeholder 4">
            <a:extLst>
              <a:ext uri="{FF2B5EF4-FFF2-40B4-BE49-F238E27FC236}">
                <a16:creationId xmlns:a16="http://schemas.microsoft.com/office/drawing/2014/main" id="{8D563FC3-9095-49F7-9367-75AD7294A790}"/>
              </a:ext>
            </a:extLst>
          </p:cNvPr>
          <p:cNvSpPr>
            <a:spLocks noGrp="1"/>
          </p:cNvSpPr>
          <p:nvPr>
            <p:ph type="body" sz="quarter" idx="14"/>
          </p:nvPr>
        </p:nvSpPr>
        <p:spPr/>
        <p:txBody>
          <a:bodyPr/>
          <a:lstStyle/>
          <a:p>
            <a:pPr marL="0" indent="0">
              <a:buNone/>
            </a:pPr>
            <a:r>
              <a:rPr lang="en-GB" b="1" dirty="0"/>
              <a:t>Other</a:t>
            </a:r>
          </a:p>
          <a:p>
            <a:r>
              <a:rPr lang="en-GB" dirty="0"/>
              <a:t>Phishing</a:t>
            </a:r>
          </a:p>
          <a:p>
            <a:r>
              <a:rPr lang="en-GB" dirty="0"/>
              <a:t>Physical penetration test</a:t>
            </a:r>
          </a:p>
        </p:txBody>
      </p:sp>
    </p:spTree>
    <p:extLst>
      <p:ext uri="{BB962C8B-B14F-4D97-AF65-F5344CB8AC3E}">
        <p14:creationId xmlns:p14="http://schemas.microsoft.com/office/powerpoint/2010/main" val="2053314817"/>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A39426-985B-4CEB-A487-015464274B78}"/>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7" name="Picture Placeholder 6" descr="A screen shot of a cat&#10;&#10;Description automatically generated">
            <a:extLst>
              <a:ext uri="{FF2B5EF4-FFF2-40B4-BE49-F238E27FC236}">
                <a16:creationId xmlns:a16="http://schemas.microsoft.com/office/drawing/2014/main" id="{2DAF83C1-C05D-4C6C-BE2E-83C5B40298DF}"/>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5500" r="5049"/>
          <a:stretch/>
        </p:blipFill>
        <p:spPr>
          <a:xfrm>
            <a:off x="3563888" y="1482774"/>
            <a:ext cx="5328592" cy="2978150"/>
          </a:xfrm>
        </p:spPr>
      </p:pic>
      <p:sp>
        <p:nvSpPr>
          <p:cNvPr id="4" name="Text Placeholder 3">
            <a:extLst>
              <a:ext uri="{FF2B5EF4-FFF2-40B4-BE49-F238E27FC236}">
                <a16:creationId xmlns:a16="http://schemas.microsoft.com/office/drawing/2014/main" id="{4310BDEC-DE13-4545-8B96-F5982062FCD7}"/>
              </a:ext>
            </a:extLst>
          </p:cNvPr>
          <p:cNvSpPr>
            <a:spLocks noGrp="1"/>
          </p:cNvSpPr>
          <p:nvPr>
            <p:ph type="body" sz="quarter" idx="13"/>
          </p:nvPr>
        </p:nvSpPr>
        <p:spPr/>
        <p:txBody>
          <a:bodyPr>
            <a:normAutofit fontScale="77500" lnSpcReduction="20000"/>
          </a:bodyPr>
          <a:lstStyle/>
          <a:p>
            <a:r>
              <a:rPr lang="en-GB" dirty="0"/>
              <a:t>How Do We Proceed? – Methodology Outline</a:t>
            </a:r>
          </a:p>
        </p:txBody>
      </p:sp>
      <p:sp>
        <p:nvSpPr>
          <p:cNvPr id="5" name="Text Placeholder 4">
            <a:extLst>
              <a:ext uri="{FF2B5EF4-FFF2-40B4-BE49-F238E27FC236}">
                <a16:creationId xmlns:a16="http://schemas.microsoft.com/office/drawing/2014/main" id="{A9482377-5007-4279-BB36-F2AAB85FF8E1}"/>
              </a:ext>
            </a:extLst>
          </p:cNvPr>
          <p:cNvSpPr>
            <a:spLocks noGrp="1"/>
          </p:cNvSpPr>
          <p:nvPr>
            <p:ph type="body" sz="quarter" idx="14"/>
          </p:nvPr>
        </p:nvSpPr>
        <p:spPr/>
        <p:txBody>
          <a:bodyPr>
            <a:normAutofit/>
          </a:bodyPr>
          <a:lstStyle/>
          <a:p>
            <a:pPr marL="0" indent="0">
              <a:buNone/>
            </a:pPr>
            <a:r>
              <a:rPr lang="en-GB" b="1" dirty="0"/>
              <a:t>Report</a:t>
            </a:r>
          </a:p>
          <a:p>
            <a:r>
              <a:rPr lang="en-GB" dirty="0"/>
              <a:t>What is in place?</a:t>
            </a:r>
          </a:p>
          <a:p>
            <a:r>
              <a:rPr lang="en-GB" dirty="0"/>
              <a:t>Security state?</a:t>
            </a:r>
          </a:p>
          <a:p>
            <a:r>
              <a:rPr lang="en-GB" dirty="0"/>
              <a:t>Risk?</a:t>
            </a:r>
          </a:p>
          <a:p>
            <a:r>
              <a:rPr lang="en-GB" dirty="0"/>
              <a:t>What can be done?</a:t>
            </a:r>
          </a:p>
        </p:txBody>
      </p:sp>
    </p:spTree>
    <p:extLst>
      <p:ext uri="{BB962C8B-B14F-4D97-AF65-F5344CB8AC3E}">
        <p14:creationId xmlns:p14="http://schemas.microsoft.com/office/powerpoint/2010/main" val="1883851891"/>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02EC63-9AE1-426E-A935-4C8B5904CE75}"/>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4" name="Text Placeholder 3">
            <a:extLst>
              <a:ext uri="{FF2B5EF4-FFF2-40B4-BE49-F238E27FC236}">
                <a16:creationId xmlns:a16="http://schemas.microsoft.com/office/drawing/2014/main" id="{0024CE25-274C-4A80-BB97-E0512BC4D88F}"/>
              </a:ext>
            </a:extLst>
          </p:cNvPr>
          <p:cNvSpPr>
            <a:spLocks noGrp="1"/>
          </p:cNvSpPr>
          <p:nvPr>
            <p:ph type="body" sz="quarter" idx="12"/>
          </p:nvPr>
        </p:nvSpPr>
        <p:spPr/>
        <p:txBody>
          <a:bodyPr>
            <a:normAutofit/>
          </a:bodyPr>
          <a:lstStyle/>
          <a:p>
            <a:pPr marL="0" indent="0" algn="ctr">
              <a:buNone/>
            </a:pPr>
            <a:r>
              <a:rPr lang="en-GB" sz="6000" dirty="0"/>
              <a:t>Recommendations and Conclusions</a:t>
            </a:r>
          </a:p>
        </p:txBody>
      </p:sp>
    </p:spTree>
    <p:extLst>
      <p:ext uri="{BB962C8B-B14F-4D97-AF65-F5344CB8AC3E}">
        <p14:creationId xmlns:p14="http://schemas.microsoft.com/office/powerpoint/2010/main" val="2829621032"/>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7B541B-F82A-483D-A417-B19E209D1B2A}"/>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6" name="Picture Placeholder 5" descr="A picture containing food&#10;&#10;Description automatically generated">
            <a:extLst>
              <a:ext uri="{FF2B5EF4-FFF2-40B4-BE49-F238E27FC236}">
                <a16:creationId xmlns:a16="http://schemas.microsoft.com/office/drawing/2014/main" id="{2C53EBD7-36EB-4C6E-BFAA-6541031DE25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342" r="342"/>
          <a:stretch>
            <a:fillRect/>
          </a:stretch>
        </p:blipFill>
        <p:spPr/>
      </p:pic>
      <p:sp>
        <p:nvSpPr>
          <p:cNvPr id="4" name="Text Placeholder 3">
            <a:extLst>
              <a:ext uri="{FF2B5EF4-FFF2-40B4-BE49-F238E27FC236}">
                <a16:creationId xmlns:a16="http://schemas.microsoft.com/office/drawing/2014/main" id="{2E25F724-E253-4AE4-92D6-79FD37068639}"/>
              </a:ext>
            </a:extLst>
          </p:cNvPr>
          <p:cNvSpPr>
            <a:spLocks noGrp="1"/>
          </p:cNvSpPr>
          <p:nvPr>
            <p:ph type="body" sz="quarter" idx="13"/>
          </p:nvPr>
        </p:nvSpPr>
        <p:spPr>
          <a:xfrm>
            <a:off x="1403648" y="4191569"/>
            <a:ext cx="6607539" cy="538711"/>
          </a:xfrm>
        </p:spPr>
        <p:txBody>
          <a:bodyPr>
            <a:normAutofit fontScale="40000" lnSpcReduction="20000"/>
          </a:bodyPr>
          <a:lstStyle/>
          <a:p>
            <a:r>
              <a:rPr lang="en-GB" dirty="0"/>
              <a:t>Little Bobby can be found at: www.LittleBobbyComic.com and on Twitter @_</a:t>
            </a:r>
            <a:r>
              <a:rPr lang="en-GB" dirty="0" err="1"/>
              <a:t>LittleBobby</a:t>
            </a:r>
            <a:r>
              <a:rPr lang="en-GB" dirty="0"/>
              <a:t>_</a:t>
            </a:r>
          </a:p>
        </p:txBody>
      </p:sp>
      <p:sp>
        <p:nvSpPr>
          <p:cNvPr id="7" name="Text Placeholder 3">
            <a:extLst>
              <a:ext uri="{FF2B5EF4-FFF2-40B4-BE49-F238E27FC236}">
                <a16:creationId xmlns:a16="http://schemas.microsoft.com/office/drawing/2014/main" id="{4D21589E-F69B-4E88-9A22-DE6A3475E27D}"/>
              </a:ext>
            </a:extLst>
          </p:cNvPr>
          <p:cNvSpPr txBox="1">
            <a:spLocks/>
          </p:cNvSpPr>
          <p:nvPr/>
        </p:nvSpPr>
        <p:spPr>
          <a:xfrm>
            <a:off x="412733" y="280762"/>
            <a:ext cx="6607539" cy="538711"/>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50000"/>
              </a:lnSpc>
              <a:spcBef>
                <a:spcPct val="20000"/>
              </a:spcBef>
              <a:buFont typeface="Arial" panose="020B0604020202020204" pitchFamily="34" charset="0"/>
              <a:buNone/>
              <a:defRPr sz="2800" b="0" i="0" kern="1200">
                <a:solidFill>
                  <a:schemeClr val="bg1"/>
                </a:solidFill>
                <a:latin typeface="Lucida Sans Demibold Roman" charset="0"/>
                <a:ea typeface="Lucida Sans Demibold Roman" charset="0"/>
                <a:cs typeface="Lucida Sans Demibold Roman" charset="0"/>
              </a:defRPr>
            </a:lvl1pPr>
            <a:lvl2pPr marL="742950" indent="-285750" algn="l" defTabSz="914400" rtl="0" eaLnBrk="1" latinLnBrk="0" hangingPunct="1">
              <a:lnSpc>
                <a:spcPct val="150000"/>
              </a:lnSpc>
              <a:spcBef>
                <a:spcPct val="20000"/>
              </a:spcBef>
              <a:buFont typeface="Arial" panose="020B0604020202020204" pitchFamily="34" charset="0"/>
              <a:buChar char="–"/>
              <a:defRPr sz="26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2pPr>
            <a:lvl3pPr marL="1143000" indent="-228600" algn="l" defTabSz="914400" rtl="0" eaLnBrk="1" latinLnBrk="0" hangingPunct="1">
              <a:lnSpc>
                <a:spcPct val="150000"/>
              </a:lnSpc>
              <a:spcBef>
                <a:spcPct val="20000"/>
              </a:spcBef>
              <a:buFont typeface="Arial" panose="020B0604020202020204" pitchFamily="34" charset="0"/>
              <a:buChar char="•"/>
              <a:defRPr sz="24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3pPr>
            <a:lvl4pPr marL="1600200" indent="-228600" algn="l" defTabSz="914400" rtl="0" eaLnBrk="1" latinLnBrk="0" hangingPunct="1">
              <a:lnSpc>
                <a:spcPct val="150000"/>
              </a:lnSpc>
              <a:spcBef>
                <a:spcPct val="20000"/>
              </a:spcBef>
              <a:buFont typeface="Arial" panose="020B0604020202020204" pitchFamily="34" charset="0"/>
              <a:buChar char="–"/>
              <a:defRPr sz="20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4pPr>
            <a:lvl5pPr marL="2057400" indent="-228600" algn="l" defTabSz="914400" rtl="0" eaLnBrk="1" latinLnBrk="0" hangingPunct="1">
              <a:lnSpc>
                <a:spcPct val="150000"/>
              </a:lnSpc>
              <a:spcBef>
                <a:spcPct val="20000"/>
              </a:spcBef>
              <a:buFont typeface="Arial" panose="020B0604020202020204" pitchFamily="34" charset="0"/>
              <a:buChar char="»"/>
              <a:defRPr sz="18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t>What’s The Big Deal?</a:t>
            </a:r>
            <a:endParaRPr lang="en-GB" dirty="0"/>
          </a:p>
        </p:txBody>
      </p:sp>
    </p:spTree>
    <p:extLst>
      <p:ext uri="{BB962C8B-B14F-4D97-AF65-F5344CB8AC3E}">
        <p14:creationId xmlns:p14="http://schemas.microsoft.com/office/powerpoint/2010/main" val="3907382495"/>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D5D701-6813-47B5-A96F-AB1ECAE3DF0A}"/>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6" name="Picture Placeholder 5" descr="A close up of a logo&#10;&#10;Description automatically generated">
            <a:extLst>
              <a:ext uri="{FF2B5EF4-FFF2-40B4-BE49-F238E27FC236}">
                <a16:creationId xmlns:a16="http://schemas.microsoft.com/office/drawing/2014/main" id="{2938494D-A46B-4EB0-BEED-29D5238A1BE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353" r="1353"/>
          <a:stretch>
            <a:fillRect/>
          </a:stretch>
        </p:blipFill>
        <p:spPr/>
      </p:pic>
      <p:sp>
        <p:nvSpPr>
          <p:cNvPr id="4" name="Text Placeholder 3">
            <a:extLst>
              <a:ext uri="{FF2B5EF4-FFF2-40B4-BE49-F238E27FC236}">
                <a16:creationId xmlns:a16="http://schemas.microsoft.com/office/drawing/2014/main" id="{D124A4AF-C321-4327-B1A1-E2C249B60477}"/>
              </a:ext>
            </a:extLst>
          </p:cNvPr>
          <p:cNvSpPr>
            <a:spLocks noGrp="1"/>
          </p:cNvSpPr>
          <p:nvPr>
            <p:ph type="body" sz="quarter" idx="13"/>
          </p:nvPr>
        </p:nvSpPr>
        <p:spPr/>
        <p:txBody>
          <a:bodyPr>
            <a:normAutofit fontScale="85000" lnSpcReduction="20000"/>
          </a:bodyPr>
          <a:lstStyle/>
          <a:p>
            <a:r>
              <a:rPr lang="en-GB" dirty="0"/>
              <a:t>How Do We Proceed?</a:t>
            </a:r>
          </a:p>
        </p:txBody>
      </p:sp>
      <p:sp>
        <p:nvSpPr>
          <p:cNvPr id="7" name="Text Placeholder 3">
            <a:extLst>
              <a:ext uri="{FF2B5EF4-FFF2-40B4-BE49-F238E27FC236}">
                <a16:creationId xmlns:a16="http://schemas.microsoft.com/office/drawing/2014/main" id="{F60EE8DB-EFDB-4564-8BCA-DE41F9025D2A}"/>
              </a:ext>
            </a:extLst>
          </p:cNvPr>
          <p:cNvSpPr txBox="1">
            <a:spLocks/>
          </p:cNvSpPr>
          <p:nvPr/>
        </p:nvSpPr>
        <p:spPr>
          <a:xfrm>
            <a:off x="1403648" y="4191569"/>
            <a:ext cx="6607539" cy="538711"/>
          </a:xfrm>
          <a:prstGeom prst="rect">
            <a:avLst/>
          </a:prstGeom>
        </p:spPr>
        <p:txBody>
          <a:bodyPr vert="horz" lIns="91440" tIns="45720" rIns="91440" bIns="45720" rtlCol="0">
            <a:normAutofit fontScale="40000" lnSpcReduction="20000"/>
          </a:bodyPr>
          <a:lstStyle>
            <a:lvl1pPr marL="0" indent="0" algn="l" defTabSz="914400" rtl="0" eaLnBrk="1" latinLnBrk="0" hangingPunct="1">
              <a:lnSpc>
                <a:spcPct val="150000"/>
              </a:lnSpc>
              <a:spcBef>
                <a:spcPct val="20000"/>
              </a:spcBef>
              <a:buFont typeface="Arial" panose="020B0604020202020204" pitchFamily="34" charset="0"/>
              <a:buNone/>
              <a:defRPr sz="2800" b="0" i="0" kern="1200">
                <a:solidFill>
                  <a:schemeClr val="bg1"/>
                </a:solidFill>
                <a:latin typeface="Lucida Sans Demibold Roman" charset="0"/>
                <a:ea typeface="Lucida Sans Demibold Roman" charset="0"/>
                <a:cs typeface="Lucida Sans Demibold Roman" charset="0"/>
              </a:defRPr>
            </a:lvl1pPr>
            <a:lvl2pPr marL="742950" indent="-285750" algn="l" defTabSz="914400" rtl="0" eaLnBrk="1" latinLnBrk="0" hangingPunct="1">
              <a:lnSpc>
                <a:spcPct val="150000"/>
              </a:lnSpc>
              <a:spcBef>
                <a:spcPct val="20000"/>
              </a:spcBef>
              <a:buFont typeface="Arial" panose="020B0604020202020204" pitchFamily="34" charset="0"/>
              <a:buChar char="–"/>
              <a:defRPr sz="26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2pPr>
            <a:lvl3pPr marL="1143000" indent="-228600" algn="l" defTabSz="914400" rtl="0" eaLnBrk="1" latinLnBrk="0" hangingPunct="1">
              <a:lnSpc>
                <a:spcPct val="150000"/>
              </a:lnSpc>
              <a:spcBef>
                <a:spcPct val="20000"/>
              </a:spcBef>
              <a:buFont typeface="Arial" panose="020B0604020202020204" pitchFamily="34" charset="0"/>
              <a:buChar char="•"/>
              <a:defRPr sz="24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3pPr>
            <a:lvl4pPr marL="1600200" indent="-228600" algn="l" defTabSz="914400" rtl="0" eaLnBrk="1" latinLnBrk="0" hangingPunct="1">
              <a:lnSpc>
                <a:spcPct val="150000"/>
              </a:lnSpc>
              <a:spcBef>
                <a:spcPct val="20000"/>
              </a:spcBef>
              <a:buFont typeface="Arial" panose="020B0604020202020204" pitchFamily="34" charset="0"/>
              <a:buChar char="–"/>
              <a:defRPr sz="20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4pPr>
            <a:lvl5pPr marL="2057400" indent="-228600" algn="l" defTabSz="914400" rtl="0" eaLnBrk="1" latinLnBrk="0" hangingPunct="1">
              <a:lnSpc>
                <a:spcPct val="150000"/>
              </a:lnSpc>
              <a:spcBef>
                <a:spcPct val="20000"/>
              </a:spcBef>
              <a:buFont typeface="Arial" panose="020B0604020202020204" pitchFamily="34" charset="0"/>
              <a:buChar char="»"/>
              <a:defRPr sz="18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Little Bobby can be found at: www.LittleBobbyComic.com and on Twitter @_</a:t>
            </a:r>
            <a:r>
              <a:rPr lang="en-GB" dirty="0" err="1"/>
              <a:t>LittleBobby</a:t>
            </a:r>
            <a:r>
              <a:rPr lang="en-GB" dirty="0"/>
              <a:t>_</a:t>
            </a:r>
          </a:p>
        </p:txBody>
      </p:sp>
    </p:spTree>
    <p:extLst>
      <p:ext uri="{BB962C8B-B14F-4D97-AF65-F5344CB8AC3E}">
        <p14:creationId xmlns:p14="http://schemas.microsoft.com/office/powerpoint/2010/main" val="1664212020"/>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909201-AC4D-49C8-AB76-B515EE1A419D}"/>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4" name="Text Placeholder 3">
            <a:extLst>
              <a:ext uri="{FF2B5EF4-FFF2-40B4-BE49-F238E27FC236}">
                <a16:creationId xmlns:a16="http://schemas.microsoft.com/office/drawing/2014/main" id="{C1A967D0-C2BB-4CED-A84E-E58831C0A2BA}"/>
              </a:ext>
            </a:extLst>
          </p:cNvPr>
          <p:cNvSpPr>
            <a:spLocks noGrp="1"/>
          </p:cNvSpPr>
          <p:nvPr>
            <p:ph type="body" sz="quarter" idx="13"/>
          </p:nvPr>
        </p:nvSpPr>
        <p:spPr/>
        <p:txBody>
          <a:bodyPr>
            <a:normAutofit fontScale="85000" lnSpcReduction="20000"/>
          </a:bodyPr>
          <a:lstStyle/>
          <a:p>
            <a:r>
              <a:rPr lang="en-GB" dirty="0"/>
              <a:t>Recommendations and Conclusions</a:t>
            </a:r>
          </a:p>
        </p:txBody>
      </p:sp>
      <p:sp>
        <p:nvSpPr>
          <p:cNvPr id="5" name="Text Placeholder 4">
            <a:extLst>
              <a:ext uri="{FF2B5EF4-FFF2-40B4-BE49-F238E27FC236}">
                <a16:creationId xmlns:a16="http://schemas.microsoft.com/office/drawing/2014/main" id="{BC1CFA14-680C-439C-A5EB-513CFFEE45F6}"/>
              </a:ext>
            </a:extLst>
          </p:cNvPr>
          <p:cNvSpPr>
            <a:spLocks noGrp="1"/>
          </p:cNvSpPr>
          <p:nvPr>
            <p:ph type="body" sz="quarter" idx="14"/>
          </p:nvPr>
        </p:nvSpPr>
        <p:spPr/>
        <p:txBody>
          <a:bodyPr>
            <a:normAutofit fontScale="92500" lnSpcReduction="20000"/>
          </a:bodyPr>
          <a:lstStyle/>
          <a:p>
            <a:r>
              <a:rPr lang="en-GB" dirty="0"/>
              <a:t>OT != IT</a:t>
            </a:r>
          </a:p>
          <a:p>
            <a:r>
              <a:rPr lang="en-GB" dirty="0"/>
              <a:t>Patching is not the issue or the solution</a:t>
            </a:r>
          </a:p>
          <a:p>
            <a:r>
              <a:rPr lang="en-GB" dirty="0"/>
              <a:t>Defining and securing the boundary is key</a:t>
            </a:r>
          </a:p>
          <a:p>
            <a:r>
              <a:rPr lang="en-GB" dirty="0"/>
              <a:t>Safety and Reliability != Confidentiality, Integrity and Availability</a:t>
            </a:r>
          </a:p>
        </p:txBody>
      </p:sp>
      <p:pic>
        <p:nvPicPr>
          <p:cNvPr id="23" name="Picture Placeholder 22" descr="A cat sitting on a table&#10;&#10;Description automatically generated">
            <a:extLst>
              <a:ext uri="{FF2B5EF4-FFF2-40B4-BE49-F238E27FC236}">
                <a16:creationId xmlns:a16="http://schemas.microsoft.com/office/drawing/2014/main" id="{F4FF33A0-D496-4917-8DD7-71ABAFDBDFF0}"/>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246" b="-61"/>
          <a:stretch/>
        </p:blipFill>
        <p:spPr>
          <a:xfrm>
            <a:off x="4788024" y="1044821"/>
            <a:ext cx="3672408" cy="3706839"/>
          </a:xfrm>
        </p:spPr>
      </p:pic>
    </p:spTree>
    <p:extLst>
      <p:ext uri="{BB962C8B-B14F-4D97-AF65-F5344CB8AC3E}">
        <p14:creationId xmlns:p14="http://schemas.microsoft.com/office/powerpoint/2010/main" val="441825759"/>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CAA22C-9B11-43B5-BB2C-E1C55CD88311}"/>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4" name="Text Placeholder 3">
            <a:extLst>
              <a:ext uri="{FF2B5EF4-FFF2-40B4-BE49-F238E27FC236}">
                <a16:creationId xmlns:a16="http://schemas.microsoft.com/office/drawing/2014/main" id="{C6D9CDF9-ADAE-4B08-8551-315E7E65B530}"/>
              </a:ext>
            </a:extLst>
          </p:cNvPr>
          <p:cNvSpPr>
            <a:spLocks noGrp="1"/>
          </p:cNvSpPr>
          <p:nvPr>
            <p:ph type="body" sz="quarter" idx="12"/>
          </p:nvPr>
        </p:nvSpPr>
        <p:spPr/>
        <p:txBody>
          <a:bodyPr>
            <a:normAutofit/>
          </a:bodyPr>
          <a:lstStyle/>
          <a:p>
            <a:pPr marL="0" indent="0" algn="ctr">
              <a:buNone/>
            </a:pPr>
            <a:r>
              <a:rPr lang="en-GB" dirty="0"/>
              <a:t>It doesn’t matter what system you test, IT or OT, you should </a:t>
            </a:r>
            <a:r>
              <a:rPr lang="en-GB" sz="3600" dirty="0">
                <a:latin typeface="Showcard Gothic" panose="04020904020102020604" pitchFamily="82" charset="0"/>
              </a:rPr>
              <a:t>ALWAYS</a:t>
            </a:r>
            <a:r>
              <a:rPr lang="en-GB" dirty="0"/>
              <a:t> take into consideration the </a:t>
            </a:r>
            <a:r>
              <a:rPr lang="en-GB" sz="3600" dirty="0">
                <a:latin typeface="Castellar" panose="020A0402060406010301" pitchFamily="18" charset="0"/>
              </a:rPr>
              <a:t>scope</a:t>
            </a:r>
            <a:r>
              <a:rPr lang="en-GB" dirty="0"/>
              <a:t> and </a:t>
            </a:r>
            <a:r>
              <a:rPr lang="en-GB" sz="3600" dirty="0">
                <a:latin typeface="Algerian" panose="04020705040A02060702" pitchFamily="82" charset="0"/>
              </a:rPr>
              <a:t>purpose</a:t>
            </a:r>
            <a:r>
              <a:rPr lang="en-GB" dirty="0"/>
              <a:t> of the target system at every stage of testing.</a:t>
            </a:r>
          </a:p>
        </p:txBody>
      </p:sp>
      <p:sp>
        <p:nvSpPr>
          <p:cNvPr id="5" name="Text Placeholder 2">
            <a:extLst>
              <a:ext uri="{FF2B5EF4-FFF2-40B4-BE49-F238E27FC236}">
                <a16:creationId xmlns:a16="http://schemas.microsoft.com/office/drawing/2014/main" id="{9A882BE3-CFDF-4F45-A4B1-7D1E58818B2E}"/>
              </a:ext>
            </a:extLst>
          </p:cNvPr>
          <p:cNvSpPr>
            <a:spLocks noGrp="1"/>
          </p:cNvSpPr>
          <p:nvPr>
            <p:ph type="body" sz="quarter" idx="11"/>
          </p:nvPr>
        </p:nvSpPr>
        <p:spPr>
          <a:xfrm>
            <a:off x="412750" y="280988"/>
            <a:ext cx="6607175" cy="538162"/>
          </a:xfrm>
        </p:spPr>
        <p:txBody>
          <a:bodyPr>
            <a:normAutofit fontScale="85000" lnSpcReduction="20000"/>
          </a:bodyPr>
          <a:lstStyle/>
          <a:p>
            <a:r>
              <a:rPr lang="en-GB" dirty="0"/>
              <a:t>Recommendations and Conclusions</a:t>
            </a:r>
          </a:p>
        </p:txBody>
      </p:sp>
    </p:spTree>
    <p:extLst>
      <p:ext uri="{BB962C8B-B14F-4D97-AF65-F5344CB8AC3E}">
        <p14:creationId xmlns:p14="http://schemas.microsoft.com/office/powerpoint/2010/main" val="3425053660"/>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EB5153-DBAC-4331-B300-A5A006017ED9}"/>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itle 2">
            <a:extLst>
              <a:ext uri="{FF2B5EF4-FFF2-40B4-BE49-F238E27FC236}">
                <a16:creationId xmlns:a16="http://schemas.microsoft.com/office/drawing/2014/main" id="{405762DF-6218-4C2C-A082-61305BB52751}"/>
              </a:ext>
            </a:extLst>
          </p:cNvPr>
          <p:cNvSpPr>
            <a:spLocks noGrp="1"/>
          </p:cNvSpPr>
          <p:nvPr>
            <p:ph type="ctrTitle"/>
          </p:nvPr>
        </p:nvSpPr>
        <p:spPr>
          <a:xfrm>
            <a:off x="412734" y="1355473"/>
            <a:ext cx="4025678" cy="2088231"/>
          </a:xfrm>
        </p:spPr>
        <p:txBody>
          <a:bodyPr/>
          <a:lstStyle/>
          <a:p>
            <a:r>
              <a:rPr lang="en-GB" dirty="0"/>
              <a:t>Any Questions?</a:t>
            </a:r>
            <a:br>
              <a:rPr lang="en-GB" dirty="0"/>
            </a:br>
            <a:br>
              <a:rPr lang="en-GB" dirty="0"/>
            </a:br>
            <a:r>
              <a:rPr lang="en-GB" sz="2800" dirty="0"/>
              <a:t>(please let there be no questions…)</a:t>
            </a:r>
          </a:p>
        </p:txBody>
      </p:sp>
      <p:pic>
        <p:nvPicPr>
          <p:cNvPr id="4" name="Picture Placeholder 18" descr="A cat lying in front of a computer&#10;&#10;Description automatically generated">
            <a:extLst>
              <a:ext uri="{FF2B5EF4-FFF2-40B4-BE49-F238E27FC236}">
                <a16:creationId xmlns:a16="http://schemas.microsoft.com/office/drawing/2014/main" id="{9F941BD2-09EF-4F2C-82BC-72DA49F55E8A}"/>
              </a:ext>
            </a:extLst>
          </p:cNvPr>
          <p:cNvPicPr>
            <a:picLocks noChangeAspect="1"/>
          </p:cNvPicPr>
          <p:nvPr/>
        </p:nvPicPr>
        <p:blipFill rotWithShape="1">
          <a:blip r:embed="rId2">
            <a:extLst>
              <a:ext uri="{28A0092B-C50C-407E-A947-70E740481C1C}">
                <a14:useLocalDpi xmlns:a14="http://schemas.microsoft.com/office/drawing/2010/main" val="0"/>
              </a:ext>
            </a:extLst>
          </a:blip>
          <a:srcRect t="271" b="4881"/>
          <a:stretch/>
        </p:blipFill>
        <p:spPr>
          <a:xfrm>
            <a:off x="4705590" y="1383403"/>
            <a:ext cx="4005709" cy="3130277"/>
          </a:xfrm>
          <a:prstGeom prst="rect">
            <a:avLst/>
          </a:prstGeom>
        </p:spPr>
      </p:pic>
    </p:spTree>
    <p:extLst>
      <p:ext uri="{BB962C8B-B14F-4D97-AF65-F5344CB8AC3E}">
        <p14:creationId xmlns:p14="http://schemas.microsoft.com/office/powerpoint/2010/main" val="1804415627"/>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C11C5D-3949-45BF-8493-AD629657D36D}"/>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itle 2">
            <a:extLst>
              <a:ext uri="{FF2B5EF4-FFF2-40B4-BE49-F238E27FC236}">
                <a16:creationId xmlns:a16="http://schemas.microsoft.com/office/drawing/2014/main" id="{1E8181AE-EDF7-461A-94B0-8AAD5C01E7A6}"/>
              </a:ext>
            </a:extLst>
          </p:cNvPr>
          <p:cNvSpPr>
            <a:spLocks noGrp="1"/>
          </p:cNvSpPr>
          <p:nvPr>
            <p:ph type="ctrTitle"/>
          </p:nvPr>
        </p:nvSpPr>
        <p:spPr/>
        <p:txBody>
          <a:bodyPr/>
          <a:lstStyle/>
          <a:p>
            <a:r>
              <a:rPr lang="en-GB" dirty="0"/>
              <a:t>Thanks for Listening</a:t>
            </a:r>
          </a:p>
        </p:txBody>
      </p:sp>
      <p:sp>
        <p:nvSpPr>
          <p:cNvPr id="4" name="Subtitle 3">
            <a:extLst>
              <a:ext uri="{FF2B5EF4-FFF2-40B4-BE49-F238E27FC236}">
                <a16:creationId xmlns:a16="http://schemas.microsoft.com/office/drawing/2014/main" id="{78F409B5-1538-4613-90E4-61EE74188D1E}"/>
              </a:ext>
            </a:extLst>
          </p:cNvPr>
          <p:cNvSpPr>
            <a:spLocks noGrp="1"/>
          </p:cNvSpPr>
          <p:nvPr>
            <p:ph type="subTitle" idx="1"/>
          </p:nvPr>
        </p:nvSpPr>
        <p:spPr>
          <a:xfrm>
            <a:off x="412733" y="2643758"/>
            <a:ext cx="5167379" cy="1736051"/>
          </a:xfrm>
        </p:spPr>
        <p:txBody>
          <a:bodyPr>
            <a:normAutofit fontScale="92500"/>
          </a:bodyPr>
          <a:lstStyle/>
          <a:p>
            <a:r>
              <a:rPr lang="en-GB" dirty="0"/>
              <a:t>Email: </a:t>
            </a:r>
            <a:r>
              <a:rPr lang="en-GB" b="0" dirty="0"/>
              <a:t>Katherine.Abercrombie@contextis.com</a:t>
            </a:r>
          </a:p>
          <a:p>
            <a:r>
              <a:rPr lang="en-GB" dirty="0"/>
              <a:t>LinkedIn: katherine-abercrombie-9185903a</a:t>
            </a:r>
          </a:p>
          <a:p>
            <a:r>
              <a:rPr lang="en-GB" dirty="0"/>
              <a:t>Phone: +44 (0)20 75377515</a:t>
            </a:r>
          </a:p>
          <a:p>
            <a:r>
              <a:rPr lang="en-GB" dirty="0"/>
              <a:t>Website: https://www.contextis.com </a:t>
            </a:r>
          </a:p>
          <a:p>
            <a:endParaRPr lang="en-GB" dirty="0"/>
          </a:p>
        </p:txBody>
      </p:sp>
    </p:spTree>
    <p:extLst>
      <p:ext uri="{BB962C8B-B14F-4D97-AF65-F5344CB8AC3E}">
        <p14:creationId xmlns:p14="http://schemas.microsoft.com/office/powerpoint/2010/main" val="2138005518"/>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106195"/>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D01393-6781-47B2-80AB-0C39B763B0D7}"/>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3" name="Text Placeholder 2">
            <a:extLst>
              <a:ext uri="{FF2B5EF4-FFF2-40B4-BE49-F238E27FC236}">
                <a16:creationId xmlns:a16="http://schemas.microsoft.com/office/drawing/2014/main" id="{63378A25-DBDA-4163-9B55-BA5D75E3AED0}"/>
              </a:ext>
            </a:extLst>
          </p:cNvPr>
          <p:cNvSpPr>
            <a:spLocks noGrp="1"/>
          </p:cNvSpPr>
          <p:nvPr>
            <p:ph type="body" sz="quarter" idx="11"/>
          </p:nvPr>
        </p:nvSpPr>
        <p:spPr/>
        <p:txBody>
          <a:bodyPr>
            <a:normAutofit fontScale="85000" lnSpcReduction="20000"/>
          </a:bodyPr>
          <a:lstStyle/>
          <a:p>
            <a:r>
              <a:rPr lang="en-GB" dirty="0"/>
              <a:t>What’s The Big Deal?</a:t>
            </a:r>
          </a:p>
        </p:txBody>
      </p:sp>
      <p:sp>
        <p:nvSpPr>
          <p:cNvPr id="4" name="Text Placeholder 3">
            <a:extLst>
              <a:ext uri="{FF2B5EF4-FFF2-40B4-BE49-F238E27FC236}">
                <a16:creationId xmlns:a16="http://schemas.microsoft.com/office/drawing/2014/main" id="{F7395693-18F9-48B2-A99F-C2339C63D0A2}"/>
              </a:ext>
            </a:extLst>
          </p:cNvPr>
          <p:cNvSpPr>
            <a:spLocks noGrp="1"/>
          </p:cNvSpPr>
          <p:nvPr>
            <p:ph type="body" sz="quarter" idx="12"/>
          </p:nvPr>
        </p:nvSpPr>
        <p:spPr/>
        <p:txBody>
          <a:bodyPr/>
          <a:lstStyle/>
          <a:p>
            <a:pPr marL="0" lvl="0" indent="0" algn="ctr">
              <a:buNone/>
            </a:pPr>
            <a:r>
              <a:rPr lang="en-GB" sz="6000" i="1" dirty="0"/>
              <a:t>“What’s the worst that could happen?”</a:t>
            </a:r>
          </a:p>
        </p:txBody>
      </p:sp>
    </p:spTree>
    <p:extLst>
      <p:ext uri="{BB962C8B-B14F-4D97-AF65-F5344CB8AC3E}">
        <p14:creationId xmlns:p14="http://schemas.microsoft.com/office/powerpoint/2010/main" val="2472554719"/>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D63849-8A6C-4E2D-8550-D92DB717BF31}"/>
              </a:ext>
            </a:extLst>
          </p:cNvPr>
          <p:cNvSpPr>
            <a:spLocks noGrp="1"/>
          </p:cNvSpPr>
          <p:nvPr>
            <p:ph type="dt" sz="half" idx="10"/>
          </p:nvPr>
        </p:nvSpPr>
        <p:spPr/>
        <p:txBody>
          <a:bodyPr/>
          <a:lstStyle/>
          <a:p>
            <a:fld id="{F62A90B2-2935-4645-ACBA-2D07E5B25385}" type="datetime1">
              <a:rPr lang="en-GB" smtClean="0"/>
              <a:pPr/>
              <a:t>09/10/2019</a:t>
            </a:fld>
            <a:endParaRPr lang="en-GB" dirty="0"/>
          </a:p>
        </p:txBody>
      </p:sp>
      <p:pic>
        <p:nvPicPr>
          <p:cNvPr id="6" name="Picture Placeholder 5" descr="A screenshot of a cell phone&#10;&#10;Description automatically generated">
            <a:extLst>
              <a:ext uri="{FF2B5EF4-FFF2-40B4-BE49-F238E27FC236}">
                <a16:creationId xmlns:a16="http://schemas.microsoft.com/office/drawing/2014/main" id="{EDCB5B39-251A-4ACE-B555-2E4A4F2B3279}"/>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3307" b="23307"/>
          <a:stretch>
            <a:fillRect/>
          </a:stretch>
        </p:blipFill>
        <p:spPr/>
      </p:pic>
      <p:sp>
        <p:nvSpPr>
          <p:cNvPr id="4" name="Text Placeholder 3">
            <a:extLst>
              <a:ext uri="{FF2B5EF4-FFF2-40B4-BE49-F238E27FC236}">
                <a16:creationId xmlns:a16="http://schemas.microsoft.com/office/drawing/2014/main" id="{0ABCFAFA-F52A-4720-953B-2CDB0ADC8B02}"/>
              </a:ext>
            </a:extLst>
          </p:cNvPr>
          <p:cNvSpPr>
            <a:spLocks noGrp="1"/>
          </p:cNvSpPr>
          <p:nvPr>
            <p:ph type="body" sz="quarter" idx="13"/>
          </p:nvPr>
        </p:nvSpPr>
        <p:spPr/>
        <p:txBody>
          <a:bodyPr>
            <a:normAutofit fontScale="85000" lnSpcReduction="20000"/>
          </a:bodyPr>
          <a:lstStyle/>
          <a:p>
            <a:r>
              <a:rPr lang="en-GB" dirty="0"/>
              <a:t>What’s The Big Deal?</a:t>
            </a:r>
          </a:p>
        </p:txBody>
      </p:sp>
    </p:spTree>
    <p:extLst>
      <p:ext uri="{BB962C8B-B14F-4D97-AF65-F5344CB8AC3E}">
        <p14:creationId xmlns:p14="http://schemas.microsoft.com/office/powerpoint/2010/main" val="3734166816"/>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C8FDA8-4669-48F3-A710-1BCC4C4506A0}"/>
              </a:ext>
            </a:extLst>
          </p:cNvPr>
          <p:cNvSpPr>
            <a:spLocks noGrp="1"/>
          </p:cNvSpPr>
          <p:nvPr>
            <p:ph type="dt" sz="half" idx="10"/>
          </p:nvPr>
        </p:nvSpPr>
        <p:spPr/>
        <p:txBody>
          <a:bodyPr/>
          <a:lstStyle/>
          <a:p>
            <a:fld id="{F62A90B2-2935-4645-ACBA-2D07E5B25385}" type="datetime1">
              <a:rPr lang="en-GB" smtClean="0"/>
              <a:pPr/>
              <a:t>09/10/2019</a:t>
            </a:fld>
            <a:endParaRPr lang="en-GB" dirty="0"/>
          </a:p>
        </p:txBody>
      </p:sp>
      <p:sp>
        <p:nvSpPr>
          <p:cNvPr id="4" name="Text Placeholder 3">
            <a:extLst>
              <a:ext uri="{FF2B5EF4-FFF2-40B4-BE49-F238E27FC236}">
                <a16:creationId xmlns:a16="http://schemas.microsoft.com/office/drawing/2014/main" id="{BA126C3E-5110-4845-BCBC-3DA14E55E856}"/>
              </a:ext>
            </a:extLst>
          </p:cNvPr>
          <p:cNvSpPr>
            <a:spLocks noGrp="1"/>
          </p:cNvSpPr>
          <p:nvPr>
            <p:ph type="body" sz="quarter" idx="13"/>
          </p:nvPr>
        </p:nvSpPr>
        <p:spPr/>
        <p:txBody>
          <a:bodyPr>
            <a:normAutofit fontScale="85000" lnSpcReduction="20000"/>
          </a:bodyPr>
          <a:lstStyle/>
          <a:p>
            <a:r>
              <a:rPr lang="en-GB" dirty="0"/>
              <a:t>What’s the Big Deal?</a:t>
            </a:r>
          </a:p>
        </p:txBody>
      </p:sp>
      <p:pic>
        <p:nvPicPr>
          <p:cNvPr id="7" name="Olympic">
            <a:hlinkClick r:id="" action="ppaction://media"/>
            <a:extLst>
              <a:ext uri="{FF2B5EF4-FFF2-40B4-BE49-F238E27FC236}">
                <a16:creationId xmlns:a16="http://schemas.microsoft.com/office/drawing/2014/main" id="{974530D0-22FF-4F29-87A2-5F1ABFD8B9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0" y="1140247"/>
            <a:ext cx="4572000" cy="3429000"/>
          </a:xfrm>
          <a:prstGeom prst="rect">
            <a:avLst/>
          </a:prstGeom>
        </p:spPr>
      </p:pic>
      <p:sp>
        <p:nvSpPr>
          <p:cNvPr id="8" name="Text Placeholder 3">
            <a:extLst>
              <a:ext uri="{FF2B5EF4-FFF2-40B4-BE49-F238E27FC236}">
                <a16:creationId xmlns:a16="http://schemas.microsoft.com/office/drawing/2014/main" id="{3D893814-E478-46E4-9FAA-3C4D2F789EBF}"/>
              </a:ext>
            </a:extLst>
          </p:cNvPr>
          <p:cNvSpPr txBox="1">
            <a:spLocks/>
          </p:cNvSpPr>
          <p:nvPr/>
        </p:nvSpPr>
        <p:spPr>
          <a:xfrm>
            <a:off x="1475656" y="4559573"/>
            <a:ext cx="6607539" cy="538711"/>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150000"/>
              </a:lnSpc>
              <a:spcBef>
                <a:spcPct val="20000"/>
              </a:spcBef>
              <a:buFont typeface="Arial" panose="020B0604020202020204" pitchFamily="34" charset="0"/>
              <a:buNone/>
              <a:defRPr sz="2800" b="0" i="0" kern="1200">
                <a:solidFill>
                  <a:schemeClr val="bg1"/>
                </a:solidFill>
                <a:latin typeface="Lucida Sans Demibold Roman" charset="0"/>
                <a:ea typeface="Lucida Sans Demibold Roman" charset="0"/>
                <a:cs typeface="Lucida Sans Demibold Roman" charset="0"/>
              </a:defRPr>
            </a:lvl1pPr>
            <a:lvl2pPr marL="742950" indent="-285750" algn="l" defTabSz="914400" rtl="0" eaLnBrk="1" latinLnBrk="0" hangingPunct="1">
              <a:lnSpc>
                <a:spcPct val="150000"/>
              </a:lnSpc>
              <a:spcBef>
                <a:spcPct val="20000"/>
              </a:spcBef>
              <a:buFont typeface="Arial" panose="020B0604020202020204" pitchFamily="34" charset="0"/>
              <a:buChar char="–"/>
              <a:defRPr sz="26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2pPr>
            <a:lvl3pPr marL="1143000" indent="-228600" algn="l" defTabSz="914400" rtl="0" eaLnBrk="1" latinLnBrk="0" hangingPunct="1">
              <a:lnSpc>
                <a:spcPct val="150000"/>
              </a:lnSpc>
              <a:spcBef>
                <a:spcPct val="20000"/>
              </a:spcBef>
              <a:buFont typeface="Arial" panose="020B0604020202020204" pitchFamily="34" charset="0"/>
              <a:buChar char="•"/>
              <a:defRPr sz="24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3pPr>
            <a:lvl4pPr marL="1600200" indent="-228600" algn="l" defTabSz="914400" rtl="0" eaLnBrk="1" latinLnBrk="0" hangingPunct="1">
              <a:lnSpc>
                <a:spcPct val="150000"/>
              </a:lnSpc>
              <a:spcBef>
                <a:spcPct val="20000"/>
              </a:spcBef>
              <a:buFont typeface="Arial" panose="020B0604020202020204" pitchFamily="34" charset="0"/>
              <a:buChar char="–"/>
              <a:defRPr sz="20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4pPr>
            <a:lvl5pPr marL="2057400" indent="-228600" algn="l" defTabSz="914400" rtl="0" eaLnBrk="1" latinLnBrk="0" hangingPunct="1">
              <a:lnSpc>
                <a:spcPct val="150000"/>
              </a:lnSpc>
              <a:spcBef>
                <a:spcPct val="20000"/>
              </a:spcBef>
              <a:buFont typeface="Arial" panose="020B0604020202020204" pitchFamily="34" charset="0"/>
              <a:buChar char="»"/>
              <a:defRPr sz="1800" b="0" i="0" kern="1200">
                <a:solidFill>
                  <a:schemeClr val="tx1"/>
                </a:solidFill>
                <a:latin typeface="Lucida Sans Regular" panose="020B0602030504020204" pitchFamily="34" charset="0"/>
                <a:ea typeface="Lucida Sans Regular" panose="020B0602030504020204" pitchFamily="34" charset="0"/>
                <a:cs typeface="Lucida Sans Regular" panose="020B0602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https://www.youtube.com/watch?v=AJRwePrctGw</a:t>
            </a:r>
          </a:p>
        </p:txBody>
      </p:sp>
    </p:spTree>
    <p:extLst>
      <p:ext uri="{BB962C8B-B14F-4D97-AF65-F5344CB8AC3E}">
        <p14:creationId xmlns:p14="http://schemas.microsoft.com/office/powerpoint/2010/main" val="854798639"/>
      </p:ext>
    </p:extLst>
  </p:cSld>
  <p:clrMapOvr>
    <a:masterClrMapping/>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9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CONTEXT 5">
      <a:dk1>
        <a:srgbClr val="000000"/>
      </a:dk1>
      <a:lt1>
        <a:srgbClr val="FFFFFF"/>
      </a:lt1>
      <a:dk2>
        <a:srgbClr val="252525"/>
      </a:dk2>
      <a:lt2>
        <a:srgbClr val="E1E1E1"/>
      </a:lt2>
      <a:accent1>
        <a:srgbClr val="E32020"/>
      </a:accent1>
      <a:accent2>
        <a:srgbClr val="ED6A55"/>
      </a:accent2>
      <a:accent3>
        <a:srgbClr val="B2B2B2"/>
      </a:accent3>
      <a:accent4>
        <a:srgbClr val="4C4C4F"/>
      </a:accent4>
      <a:accent5>
        <a:srgbClr val="000000"/>
      </a:accent5>
      <a:accent6>
        <a:srgbClr val="09889F"/>
      </a:accent6>
      <a:hlink>
        <a:srgbClr val="E22020"/>
      </a:hlink>
      <a:folHlink>
        <a:srgbClr val="25252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bg1"/>
            </a:solidFill>
            <a:latin typeface="Lucida Sans Regular" panose="020B0602030504020204" pitchFamily="34" charset="0"/>
          </a:defRPr>
        </a:defPPr>
      </a:lstStyle>
    </a:txDef>
  </a:objectDefaults>
  <a:extraClrSchemeLst/>
  <a:extLst>
    <a:ext uri="{05A4C25C-085E-4340-85A3-A5531E510DB2}">
      <thm15:themeFamily xmlns:thm15="http://schemas.microsoft.com/office/thememl/2012/main" name="NEWCON015 Context Blank Powerpoint_Black.potx" id="{5CA84FDB-AA53-4835-9057-261A01C3E3A2}" vid="{F2B39450-94A6-441F-AA69-8119DE0A89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CTX Black</Template>
  <TotalTime>219</TotalTime>
  <Words>1964</Words>
  <Application>Microsoft Office PowerPoint</Application>
  <PresentationFormat>On-screen Show (16:9)</PresentationFormat>
  <Paragraphs>417</Paragraphs>
  <Slides>65</Slides>
  <Notes>0</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65</vt:i4>
      </vt:variant>
    </vt:vector>
  </HeadingPairs>
  <TitlesOfParts>
    <vt:vector size="80" baseType="lpstr">
      <vt:lpstr>Algerian</vt:lpstr>
      <vt:lpstr>Arial</vt:lpstr>
      <vt:lpstr>Broadway</vt:lpstr>
      <vt:lpstr>Calibri</vt:lpstr>
      <vt:lpstr>Castellar</vt:lpstr>
      <vt:lpstr>Cooper Black</vt:lpstr>
      <vt:lpstr>Goudy Stout</vt:lpstr>
      <vt:lpstr>Lucida Sans</vt:lpstr>
      <vt:lpstr>Lucida Sans Demibold Roman</vt:lpstr>
      <vt:lpstr>Lucida Sans Regular</vt:lpstr>
      <vt:lpstr>Old English Text MT</vt:lpstr>
      <vt:lpstr>Segoe UI Black</vt:lpstr>
      <vt:lpstr>Showcard Gothic</vt:lpstr>
      <vt:lpstr>Stencil</vt:lpstr>
      <vt:lpstr>Office Theme</vt:lpstr>
      <vt:lpstr>Securing ICS Systems: OT vs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  (please let there be no questions…)</vt:lpstr>
      <vt:lpstr>Thanks for Listening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Securing ICS Systems: OT vs IT</dc:title>
  <dc:creator>Kat Abercrombie</dc:creator>
  <cp:lastModifiedBy>Kat Abercrombie</cp:lastModifiedBy>
  <cp:revision>38</cp:revision>
  <dcterms:created xsi:type="dcterms:W3CDTF">2019-10-09T16:17:10Z</dcterms:created>
  <dcterms:modified xsi:type="dcterms:W3CDTF">2019-10-09T20:57:31Z</dcterms:modified>
</cp:coreProperties>
</file>