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3"/>
  </p:notesMasterIdLst>
  <p:sldIdLst>
    <p:sldId id="256" r:id="rId2"/>
    <p:sldId id="352" r:id="rId3"/>
    <p:sldId id="351" r:id="rId4"/>
    <p:sldId id="398" r:id="rId5"/>
    <p:sldId id="396" r:id="rId6"/>
    <p:sldId id="397" r:id="rId7"/>
    <p:sldId id="378" r:id="rId8"/>
    <p:sldId id="383" r:id="rId9"/>
    <p:sldId id="384" r:id="rId10"/>
    <p:sldId id="386" r:id="rId11"/>
    <p:sldId id="385" r:id="rId12"/>
    <p:sldId id="405" r:id="rId13"/>
    <p:sldId id="410" r:id="rId14"/>
    <p:sldId id="411" r:id="rId15"/>
    <p:sldId id="413" r:id="rId16"/>
    <p:sldId id="408" r:id="rId17"/>
    <p:sldId id="444" r:id="rId18"/>
    <p:sldId id="445" r:id="rId19"/>
    <p:sldId id="441" r:id="rId20"/>
    <p:sldId id="442" r:id="rId21"/>
    <p:sldId id="420" r:id="rId22"/>
    <p:sldId id="423" r:id="rId23"/>
    <p:sldId id="414" r:id="rId24"/>
    <p:sldId id="446" r:id="rId25"/>
    <p:sldId id="443" r:id="rId26"/>
    <p:sldId id="447" r:id="rId27"/>
    <p:sldId id="429" r:id="rId28"/>
    <p:sldId id="431" r:id="rId29"/>
    <p:sldId id="432" r:id="rId30"/>
    <p:sldId id="433" r:id="rId31"/>
    <p:sldId id="387" r:id="rId32"/>
    <p:sldId id="403" r:id="rId33"/>
    <p:sldId id="402" r:id="rId34"/>
    <p:sldId id="437" r:id="rId35"/>
    <p:sldId id="438" r:id="rId36"/>
    <p:sldId id="439" r:id="rId37"/>
    <p:sldId id="404" r:id="rId38"/>
    <p:sldId id="440" r:id="rId39"/>
    <p:sldId id="373" r:id="rId40"/>
    <p:sldId id="435" r:id="rId41"/>
    <p:sldId id="272" r:id="rId42"/>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33"/>
    <a:srgbClr val="FFFF00"/>
    <a:srgbClr val="FF3300"/>
    <a:srgbClr val="0000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837" autoAdjust="0"/>
  </p:normalViewPr>
  <p:slideViewPr>
    <p:cSldViewPr>
      <p:cViewPr>
        <p:scale>
          <a:sx n="75" d="100"/>
          <a:sy n="75" d="100"/>
        </p:scale>
        <p:origin x="-1014" y="-14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3120" y="-84"/>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defTabSz="990600">
              <a:defRPr sz="1300"/>
            </a:lvl1pPr>
          </a:lstStyle>
          <a:p>
            <a:endParaRPr lang="en-US"/>
          </a:p>
        </p:txBody>
      </p:sp>
      <p:sp>
        <p:nvSpPr>
          <p:cNvPr id="307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defTabSz="990600">
              <a:defRPr sz="1300"/>
            </a:lvl1pPr>
          </a:lstStyle>
          <a:p>
            <a:endParaRPr lang="en-US"/>
          </a:p>
        </p:txBody>
      </p:sp>
      <p:sp>
        <p:nvSpPr>
          <p:cNvPr id="3076" name="Rectangle 4"/>
          <p:cNvSpPr>
            <a:spLocks noGrp="1" noRot="1" noChangeAspect="1" noChangeArrowheads="1" noTextEdit="1"/>
          </p:cNvSpPr>
          <p:nvPr>
            <p:ph type="sldImg" idx="2"/>
          </p:nvPr>
        </p:nvSpPr>
        <p:spPr bwMode="auto">
          <a:xfrm>
            <a:off x="1257300" y="720725"/>
            <a:ext cx="4800600" cy="3598863"/>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731838" y="4559300"/>
            <a:ext cx="5851525" cy="432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defTabSz="990600">
              <a:defRPr sz="1300"/>
            </a:lvl1pPr>
          </a:lstStyle>
          <a:p>
            <a:endParaRPr lang="en-US"/>
          </a:p>
        </p:txBody>
      </p:sp>
      <p:sp>
        <p:nvSpPr>
          <p:cNvPr id="307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defTabSz="990600">
              <a:defRPr sz="1300"/>
            </a:lvl1pPr>
          </a:lstStyle>
          <a:p>
            <a:fld id="{AB00FE54-E8EE-4D45-992C-EEF108CBC72E}" type="slidenum">
              <a:rPr lang="en-US"/>
              <a:pPr/>
              <a:t>‹#›</a:t>
            </a:fld>
            <a:endParaRPr lang="en-US"/>
          </a:p>
        </p:txBody>
      </p:sp>
    </p:spTree>
    <p:extLst>
      <p:ext uri="{BB962C8B-B14F-4D97-AF65-F5344CB8AC3E}">
        <p14:creationId xmlns:p14="http://schemas.microsoft.com/office/powerpoint/2010/main" val="242958298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tools.netsa.cert.org/index.html"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AB00FE54-E8EE-4D45-992C-EEF108CBC72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But then progress ground back to its usual pace.</a:t>
            </a:r>
          </a:p>
          <a:p>
            <a:endParaRPr lang="en-GB" dirty="0" smtClean="0"/>
          </a:p>
          <a:p>
            <a:r>
              <a:rPr lang="en-GB" dirty="0" smtClean="0"/>
              <a:t>I got very frustrated with what I saw as a lack of progress.  </a:t>
            </a:r>
          </a:p>
          <a:p>
            <a:r>
              <a:rPr lang="en-GB" dirty="0" smtClean="0"/>
              <a:t>This was capped off when a member of a CERT team in another country told me that within the CSIRT community it was felt that China was more responsive to cyber crime issues than Ireland.</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So I set up IRISS.</a:t>
            </a:r>
          </a:p>
          <a:p>
            <a:endParaRPr lang="en-GB" dirty="0" smtClean="0"/>
          </a:p>
          <a:p>
            <a:r>
              <a:rPr lang="en-GB" dirty="0" smtClean="0"/>
              <a:t>IRISS is a registered not for profit company. </a:t>
            </a:r>
          </a:p>
          <a:p>
            <a:endParaRPr lang="en-GB" dirty="0" smtClean="0"/>
          </a:p>
          <a:p>
            <a:r>
              <a:rPr lang="en-IE" dirty="0" smtClean="0"/>
              <a:t>Business Day coverage</a:t>
            </a:r>
          </a:p>
          <a:p>
            <a:endParaRPr lang="en-IE" dirty="0" smtClean="0"/>
          </a:p>
          <a:p>
            <a:r>
              <a:rPr lang="en-IE" dirty="0" smtClean="0"/>
              <a:t>Contactable by email &amp; web.</a:t>
            </a:r>
          </a:p>
          <a:p>
            <a:endParaRPr lang="en-IE" dirty="0" smtClean="0"/>
          </a:p>
          <a:p>
            <a:r>
              <a:rPr lang="en-IE" dirty="0" smtClean="0"/>
              <a:t>Part Time Volunteer Staff</a:t>
            </a:r>
          </a:p>
          <a:p>
            <a:endParaRPr lang="en-IE" dirty="0" smtClean="0"/>
          </a:p>
          <a:p>
            <a:r>
              <a:rPr lang="en-IE" dirty="0" smtClean="0"/>
              <a:t>Irish Focused Security Information</a:t>
            </a:r>
            <a:endParaRPr lang="en-US"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a:p>
        </p:txBody>
      </p:sp>
      <p:sp>
        <p:nvSpPr>
          <p:cNvPr id="4" name="Slide Number Placeholder 3"/>
          <p:cNvSpPr>
            <a:spLocks noGrp="1"/>
          </p:cNvSpPr>
          <p:nvPr>
            <p:ph type="sldNum" sz="quarter" idx="10"/>
          </p:nvPr>
        </p:nvSpPr>
        <p:spPr/>
        <p:txBody>
          <a:bodyPr/>
          <a:lstStyle/>
          <a:p>
            <a:fld id="{AB00FE54-E8EE-4D45-992C-EEF108CBC72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4" name="Slide Number Placeholder 3"/>
          <p:cNvSpPr>
            <a:spLocks noGrp="1"/>
          </p:cNvSpPr>
          <p:nvPr>
            <p:ph type="sldNum" sz="quarter" idx="10"/>
          </p:nvPr>
        </p:nvSpPr>
        <p:spPr/>
        <p:txBody>
          <a:bodyPr/>
          <a:lstStyle/>
          <a:p>
            <a:fld id="{AB00FE54-E8EE-4D45-992C-EEF108CBC72E}" type="slidenum">
              <a:rPr lang="en-US" smtClean="0"/>
              <a:pPr/>
              <a:t>17</a:t>
            </a:fld>
            <a:endParaRPr lang="en-US"/>
          </a:p>
        </p:txBody>
      </p:sp>
      <p:sp>
        <p:nvSpPr>
          <p:cNvPr id="6" name="Notes Placeholder 5"/>
          <p:cNvSpPr>
            <a:spLocks noGrp="1"/>
          </p:cNvSpPr>
          <p:nvPr>
            <p:ph type="body" sz="quarter" idx="11"/>
          </p:nvPr>
        </p:nvSpPr>
        <p:spPr>
          <a:xfrm>
            <a:off x="800080" y="4729162"/>
            <a:ext cx="5851525" cy="4321175"/>
          </a:xfrm>
        </p:spPr>
        <p:txBody>
          <a:bodyPr>
            <a:normAutofit/>
          </a:bodyPr>
          <a:lstStyle/>
          <a:p>
            <a:r>
              <a:rPr lang="en-GB" dirty="0" smtClean="0"/>
              <a:t>In the main has been very positive</a:t>
            </a:r>
          </a:p>
          <a:p>
            <a:r>
              <a:rPr lang="en-GB" dirty="0" smtClean="0"/>
              <a:t>By members</a:t>
            </a:r>
          </a:p>
          <a:p>
            <a:r>
              <a:rPr lang="en-GB" dirty="0" smtClean="0"/>
              <a:t>By Press</a:t>
            </a:r>
          </a:p>
          <a:p>
            <a:r>
              <a:rPr lang="en-GB" dirty="0" smtClean="0"/>
              <a:t>Other CERTs</a:t>
            </a:r>
          </a:p>
          <a:p>
            <a:endParaRPr lang="en-GB" dirty="0" smtClean="0"/>
          </a:p>
          <a:p>
            <a:r>
              <a:rPr lang="en-GB" dirty="0" smtClean="0"/>
              <a:t>Some </a:t>
            </a:r>
            <a:r>
              <a:rPr lang="en-GB" dirty="0" err="1" smtClean="0"/>
              <a:t>telco</a:t>
            </a:r>
            <a:r>
              <a:rPr lang="en-GB" dirty="0" smtClean="0"/>
              <a:t> providers have been very positive and responsive to working with us.</a:t>
            </a:r>
          </a:p>
          <a:p>
            <a:r>
              <a:rPr lang="en-GB" dirty="0" smtClean="0"/>
              <a:t>Others not so cooperative.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sz="3200" dirty="0"/>
              <a:t> </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18</a:t>
            </a:fld>
            <a:endParaRPr lang="en-US"/>
          </a:p>
        </p:txBody>
      </p:sp>
      <p:sp>
        <p:nvSpPr>
          <p:cNvPr id="5" name="Notes Placeholder 5"/>
          <p:cNvSpPr txBox="1">
            <a:spLocks/>
          </p:cNvSpPr>
          <p:nvPr/>
        </p:nvSpPr>
        <p:spPr bwMode="auto">
          <a:xfrm>
            <a:off x="800080" y="4729162"/>
            <a:ext cx="5851525" cy="4321175"/>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GB" sz="1200" b="0" i="0" u="none" strike="noStrike" kern="1200" cap="none" spc="0" normalizeH="0" baseline="0" noProof="0" dirty="0" smtClean="0">
                <a:ln>
                  <a:noFill/>
                </a:ln>
                <a:solidFill>
                  <a:schemeClr val="tx1"/>
                </a:solidFill>
                <a:effectLst/>
                <a:uLnTx/>
                <a:uFillTx/>
                <a:latin typeface="Arial" charset="0"/>
                <a:ea typeface="+mn-ea"/>
                <a:cs typeface="+mn-cs"/>
              </a:rPr>
              <a:t>Depending on Funding</a:t>
            </a:r>
          </a:p>
          <a:p>
            <a:pPr marL="0" marR="0" lvl="0" indent="0" algn="l" defTabSz="914400" rtl="0" eaLnBrk="1" fontAlgn="base" latinLnBrk="0" hangingPunct="1">
              <a:lnSpc>
                <a:spcPct val="100000"/>
              </a:lnSpc>
              <a:spcBef>
                <a:spcPct val="30000"/>
              </a:spcBef>
              <a:spcAft>
                <a:spcPct val="0"/>
              </a:spcAft>
              <a:buClrTx/>
              <a:buSzTx/>
              <a:buFontTx/>
              <a:buChar char="-"/>
              <a:tabLst/>
              <a:defRPr/>
            </a:pPr>
            <a:r>
              <a:rPr lang="en-GB" sz="1200" dirty="0" smtClean="0"/>
              <a:t>Promote services so more people are aware of us.</a:t>
            </a:r>
          </a:p>
          <a:p>
            <a:pPr marL="0" marR="0" lvl="0" indent="0" algn="l" defTabSz="914400" rtl="0" eaLnBrk="1" fontAlgn="base" latinLnBrk="0" hangingPunct="1">
              <a:lnSpc>
                <a:spcPct val="100000"/>
              </a:lnSpc>
              <a:spcBef>
                <a:spcPct val="30000"/>
              </a:spcBef>
              <a:spcAft>
                <a:spcPct val="0"/>
              </a:spcAft>
              <a:buClrTx/>
              <a:buSzTx/>
              <a:buFontTx/>
              <a:buChar char="-"/>
              <a:tabLst/>
              <a:defRPr/>
            </a:pPr>
            <a:r>
              <a:rPr kumimoji="0" lang="en-GB" sz="1200" b="0" i="0" u="none" strike="noStrike" kern="1200" cap="none" spc="0" normalizeH="0" baseline="0" noProof="0" dirty="0" smtClean="0">
                <a:ln>
                  <a:noFill/>
                </a:ln>
                <a:solidFill>
                  <a:schemeClr val="tx1"/>
                </a:solidFill>
                <a:effectLst/>
                <a:uLnTx/>
                <a:uFillTx/>
                <a:latin typeface="Arial" charset="0"/>
                <a:ea typeface="+mn-ea"/>
                <a:cs typeface="+mn-cs"/>
              </a:rPr>
              <a:t>Promote community involvement – online discussion forums</a:t>
            </a:r>
          </a:p>
          <a:p>
            <a:pPr lvl="1">
              <a:spcBef>
                <a:spcPct val="30000"/>
              </a:spcBef>
              <a:buFontTx/>
              <a:buChar char="-"/>
            </a:pPr>
            <a:r>
              <a:rPr lang="en-GB" sz="1200" dirty="0" smtClean="0"/>
              <a:t>Blog</a:t>
            </a:r>
          </a:p>
          <a:p>
            <a:pPr lvl="1">
              <a:spcBef>
                <a:spcPct val="30000"/>
              </a:spcBef>
              <a:buFontTx/>
              <a:buChar char="-"/>
            </a:pPr>
            <a:r>
              <a:rPr kumimoji="0" lang="en-GB" sz="1200" b="0" i="0" u="none" strike="noStrike" kern="1200" cap="none" spc="0" normalizeH="0" baseline="0" noProof="0" dirty="0" smtClean="0">
                <a:ln>
                  <a:noFill/>
                </a:ln>
                <a:solidFill>
                  <a:schemeClr val="tx1"/>
                </a:solidFill>
                <a:effectLst/>
                <a:uLnTx/>
                <a:uFillTx/>
                <a:latin typeface="Arial" charset="0"/>
                <a:ea typeface="+mn-ea"/>
                <a:cs typeface="+mn-cs"/>
              </a:rPr>
              <a:t>Twitter</a:t>
            </a:r>
          </a:p>
          <a:p>
            <a:pPr>
              <a:spcBef>
                <a:spcPct val="30000"/>
              </a:spcBef>
              <a:buFontTx/>
              <a:buChar char="-"/>
            </a:pPr>
            <a:r>
              <a:rPr kumimoji="0" lang="en-GB" sz="1200" b="0" i="0" u="none" strike="noStrike" kern="1200" cap="none" spc="0" normalizeH="0" baseline="0" noProof="0" dirty="0" smtClean="0">
                <a:ln>
                  <a:noFill/>
                </a:ln>
                <a:solidFill>
                  <a:schemeClr val="tx1"/>
                </a:solidFill>
                <a:effectLst/>
                <a:uLnTx/>
                <a:uFillTx/>
                <a:latin typeface="Arial" charset="0"/>
                <a:ea typeface="+mn-ea"/>
                <a:cs typeface="+mn-cs"/>
              </a:rPr>
              <a:t>Conduct</a:t>
            </a:r>
            <a:r>
              <a:rPr kumimoji="0" lang="en-GB" sz="1200" b="0" i="0" u="none" strike="noStrike" kern="1200" cap="none" spc="0" normalizeH="0" noProof="0" dirty="0" smtClean="0">
                <a:ln>
                  <a:noFill/>
                </a:ln>
                <a:solidFill>
                  <a:schemeClr val="tx1"/>
                </a:solidFill>
                <a:effectLst/>
                <a:uLnTx/>
                <a:uFillTx/>
                <a:latin typeface="Arial" charset="0"/>
                <a:ea typeface="+mn-ea"/>
                <a:cs typeface="+mn-cs"/>
              </a:rPr>
              <a:t> more research on Irish information security issues</a:t>
            </a:r>
          </a:p>
          <a:p>
            <a:pPr>
              <a:spcBef>
                <a:spcPct val="30000"/>
              </a:spcBef>
              <a:buFontTx/>
              <a:buChar char="-"/>
            </a:pPr>
            <a:r>
              <a:rPr lang="en-GB" sz="1200" baseline="0" dirty="0" smtClean="0"/>
              <a:t>Expand</a:t>
            </a:r>
            <a:r>
              <a:rPr lang="en-GB" sz="1200" dirty="0" smtClean="0"/>
              <a:t> range of services</a:t>
            </a:r>
          </a:p>
          <a:p>
            <a:pPr>
              <a:spcBef>
                <a:spcPct val="30000"/>
              </a:spcBef>
              <a:buFontTx/>
              <a:buChar char="-"/>
            </a:pPr>
            <a:r>
              <a:rPr lang="en-GB" sz="1200" dirty="0" smtClean="0"/>
              <a:t>Become more involved in International CERT community</a:t>
            </a:r>
          </a:p>
          <a:p>
            <a:pPr lvl="1">
              <a:spcBef>
                <a:spcPct val="30000"/>
              </a:spcBef>
              <a:buFontTx/>
              <a:buChar char="-"/>
            </a:pPr>
            <a:r>
              <a:rPr lang="en-GB" sz="1200" dirty="0" smtClean="0"/>
              <a:t>TF-CSIRT</a:t>
            </a:r>
          </a:p>
          <a:p>
            <a:pPr lvl="2">
              <a:spcBef>
                <a:spcPct val="30000"/>
              </a:spcBef>
              <a:buFontTx/>
              <a:buChar char="-"/>
            </a:pPr>
            <a:r>
              <a:rPr lang="en-GB" sz="1200" dirty="0" smtClean="0"/>
              <a:t>Listed</a:t>
            </a:r>
          </a:p>
          <a:p>
            <a:pPr lvl="2">
              <a:spcBef>
                <a:spcPct val="30000"/>
              </a:spcBef>
              <a:buFontTx/>
              <a:buChar char="-"/>
            </a:pPr>
            <a:r>
              <a:rPr lang="en-GB" sz="1200" dirty="0" smtClean="0"/>
              <a:t>Now seeking accreditation</a:t>
            </a:r>
          </a:p>
          <a:p>
            <a:pPr lvl="1">
              <a:spcBef>
                <a:spcPct val="30000"/>
              </a:spcBef>
              <a:buFontTx/>
              <a:buChar char="-"/>
            </a:pPr>
            <a:r>
              <a:rPr lang="en-GB" sz="1200" dirty="0" smtClean="0"/>
              <a:t>FIRST</a:t>
            </a:r>
          </a:p>
          <a:p>
            <a:pPr>
              <a:spcBef>
                <a:spcPct val="30000"/>
              </a:spcBef>
              <a:buFontTx/>
              <a:buChar char="-"/>
            </a:pPr>
            <a:r>
              <a:rPr lang="en-GB" sz="1200" dirty="0" smtClean="0"/>
              <a:t>Annual conference</a:t>
            </a:r>
          </a:p>
          <a:p>
            <a:pPr lvl="1">
              <a:spcBef>
                <a:spcPct val="30000"/>
              </a:spcBef>
              <a:buFontTx/>
              <a:buChar char="-"/>
            </a:pPr>
            <a:endParaRPr lang="en-GB" sz="12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2004 I identified that Ireland had no CERT.  I felt that this was a major weakness in our security infrastructure at both an economic and national security point of view.  In 2004 I took the decision to pursue the reasons why we had no CERT and based on the responses determine if we needed one.  If it was determined we should have one then outline a way forward for Ireland to have a CERT</a:t>
            </a:r>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Who are your key stakeholders?</a:t>
            </a:r>
          </a:p>
          <a:p>
            <a:r>
              <a:rPr lang="en-IE" dirty="0" smtClean="0"/>
              <a:t>Internal to your organisations</a:t>
            </a:r>
          </a:p>
          <a:p>
            <a:r>
              <a:rPr lang="en-IE" dirty="0" smtClean="0"/>
              <a:t>	Senior</a:t>
            </a:r>
            <a:r>
              <a:rPr lang="en-IE" baseline="0" dirty="0" smtClean="0"/>
              <a:t> Management</a:t>
            </a:r>
          </a:p>
          <a:p>
            <a:r>
              <a:rPr lang="en-IE" baseline="0" dirty="0" smtClean="0"/>
              <a:t>	IT</a:t>
            </a:r>
          </a:p>
          <a:p>
            <a:r>
              <a:rPr lang="en-IE" baseline="0" dirty="0" smtClean="0"/>
              <a:t>	Business Managers</a:t>
            </a:r>
          </a:p>
          <a:p>
            <a:r>
              <a:rPr lang="en-IE" baseline="0" dirty="0" smtClean="0"/>
              <a:t>External</a:t>
            </a:r>
          </a:p>
          <a:p>
            <a:r>
              <a:rPr lang="en-IE" baseline="0" dirty="0" smtClean="0"/>
              <a:t>	Clients</a:t>
            </a:r>
          </a:p>
          <a:p>
            <a:r>
              <a:rPr lang="en-IE" baseline="0" dirty="0" smtClean="0"/>
              <a:t>	Partners</a:t>
            </a:r>
          </a:p>
          <a:p>
            <a:r>
              <a:rPr lang="en-IE" baseline="0" dirty="0" smtClean="0"/>
              <a:t>	Vendors</a:t>
            </a:r>
          </a:p>
          <a:p>
            <a:endParaRPr lang="en-IE" baseline="0" dirty="0" smtClean="0"/>
          </a:p>
          <a:p>
            <a:endParaRPr lang="en-IE" baseline="0" dirty="0" smtClean="0"/>
          </a:p>
          <a:p>
            <a:r>
              <a:rPr lang="en-IE" baseline="0" dirty="0" smtClean="0"/>
              <a:t>	</a:t>
            </a:r>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r>
              <a:rPr lang="en-IE" dirty="0" smtClean="0"/>
              <a:t>Who will be your constituency?</a:t>
            </a:r>
          </a:p>
          <a:p>
            <a:r>
              <a:rPr lang="en-IE" dirty="0" smtClean="0"/>
              <a:t>Internal</a:t>
            </a:r>
            <a:r>
              <a:rPr lang="en-IE" baseline="0" dirty="0" smtClean="0"/>
              <a:t> users?</a:t>
            </a:r>
          </a:p>
          <a:p>
            <a:r>
              <a:rPr lang="en-IE" baseline="0" dirty="0" smtClean="0"/>
              <a:t>By community type?</a:t>
            </a:r>
          </a:p>
          <a:p>
            <a:r>
              <a:rPr lang="en-IE" baseline="0" dirty="0" smtClean="0"/>
              <a:t>By industry type?</a:t>
            </a:r>
          </a:p>
          <a:p>
            <a:r>
              <a:rPr lang="en-IE" baseline="0" dirty="0" smtClean="0"/>
              <a:t>By geographical location?</a:t>
            </a:r>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21</a:t>
            </a:fld>
            <a:endParaRPr lang="en-US"/>
          </a:p>
        </p:txBody>
      </p:sp>
    </p:spTree>
    <p:extLst>
      <p:ext uri="{BB962C8B-B14F-4D97-AF65-F5344CB8AC3E}">
        <p14:creationId xmlns:p14="http://schemas.microsoft.com/office/powerpoint/2010/main" val="2870801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r>
              <a:rPr lang="en-IE" dirty="0" smtClean="0"/>
              <a:t>Incident Response</a:t>
            </a:r>
          </a:p>
          <a:p>
            <a:r>
              <a:rPr lang="en-IE" dirty="0" smtClean="0"/>
              <a:t>Forensics</a:t>
            </a:r>
          </a:p>
          <a:p>
            <a:r>
              <a:rPr lang="en-IE" dirty="0" smtClean="0"/>
              <a:t>Incident Co-ordination</a:t>
            </a:r>
          </a:p>
          <a:p>
            <a:r>
              <a:rPr lang="en-IE" dirty="0" smtClean="0"/>
              <a:t>Alerting</a:t>
            </a:r>
          </a:p>
          <a:p>
            <a:r>
              <a:rPr lang="en-IE" dirty="0" smtClean="0"/>
              <a:t>Training &amp; Awareness</a:t>
            </a:r>
          </a:p>
          <a:p>
            <a:r>
              <a:rPr lang="en-IE" dirty="0" smtClean="0"/>
              <a:t>Malware analysis</a:t>
            </a:r>
          </a:p>
          <a:p>
            <a:r>
              <a:rPr lang="en-IE" dirty="0" smtClean="0"/>
              <a:t>Vulnerability</a:t>
            </a:r>
            <a:r>
              <a:rPr lang="en-IE" baseline="0" dirty="0" smtClean="0"/>
              <a:t> Management</a:t>
            </a:r>
          </a:p>
          <a:p>
            <a:r>
              <a:rPr lang="en-IE" baseline="0" dirty="0" smtClean="0"/>
              <a:t>Auditing</a:t>
            </a:r>
          </a:p>
          <a:p>
            <a:r>
              <a:rPr lang="en-IE" baseline="0" dirty="0" smtClean="0"/>
              <a:t>Research</a:t>
            </a:r>
          </a:p>
          <a:p>
            <a:r>
              <a:rPr lang="en-IE" baseline="0" dirty="0" smtClean="0"/>
              <a:t>Best Practises</a:t>
            </a:r>
          </a:p>
          <a:p>
            <a:r>
              <a:rPr lang="en-IE" baseline="0" dirty="0" smtClean="0"/>
              <a:t>Providing Guidelines</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22</a:t>
            </a:fld>
            <a:endParaRPr lang="en-US"/>
          </a:p>
        </p:txBody>
      </p:sp>
    </p:spTree>
    <p:extLst>
      <p:ext uri="{BB962C8B-B14F-4D97-AF65-F5344CB8AC3E}">
        <p14:creationId xmlns:p14="http://schemas.microsoft.com/office/powerpoint/2010/main" val="17299309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r>
              <a:rPr lang="en-IE" dirty="0" smtClean="0"/>
              <a:t>What will you need to make your</a:t>
            </a:r>
            <a:r>
              <a:rPr lang="en-IE" baseline="0" dirty="0" smtClean="0"/>
              <a:t> CSIRT successful?</a:t>
            </a:r>
          </a:p>
          <a:p>
            <a:r>
              <a:rPr lang="en-IE" baseline="0" dirty="0" smtClean="0"/>
              <a:t>Location</a:t>
            </a:r>
          </a:p>
          <a:p>
            <a:r>
              <a:rPr lang="en-IE" baseline="0" dirty="0" smtClean="0"/>
              <a:t>Equipment</a:t>
            </a:r>
          </a:p>
          <a:p>
            <a:r>
              <a:rPr lang="en-IE" baseline="0" dirty="0" smtClean="0"/>
              <a:t>Communications</a:t>
            </a:r>
          </a:p>
          <a:p>
            <a:r>
              <a:rPr lang="en-IE" baseline="0" dirty="0" smtClean="0"/>
              <a:t>	Email?</a:t>
            </a:r>
          </a:p>
          <a:p>
            <a:r>
              <a:rPr lang="en-IE" baseline="0" dirty="0" smtClean="0"/>
              <a:t>	Phone?</a:t>
            </a:r>
          </a:p>
          <a:p>
            <a:r>
              <a:rPr lang="en-IE" baseline="0" dirty="0" smtClean="0"/>
              <a:t>	Fax?</a:t>
            </a:r>
          </a:p>
          <a:p>
            <a:r>
              <a:rPr lang="en-IE" baseline="0" dirty="0" smtClean="0"/>
              <a:t>	IM?</a:t>
            </a:r>
          </a:p>
          <a:p>
            <a:r>
              <a:rPr lang="en-IE" baseline="0" dirty="0" smtClean="0"/>
              <a:t>Staff</a:t>
            </a:r>
          </a:p>
          <a:p>
            <a:r>
              <a:rPr lang="en-IE" baseline="0" dirty="0" smtClean="0"/>
              <a:t>Training</a:t>
            </a:r>
          </a:p>
          <a:p>
            <a:r>
              <a:rPr lang="en-IE" baseline="0" dirty="0" smtClean="0"/>
              <a:t>Legal expertise</a:t>
            </a:r>
          </a:p>
          <a:p>
            <a:r>
              <a:rPr lang="en-IE" baseline="0" dirty="0" smtClean="0"/>
              <a:t>Documentation</a:t>
            </a:r>
          </a:p>
          <a:p>
            <a:r>
              <a:rPr lang="en-IE" baseline="0" dirty="0" smtClean="0"/>
              <a:t>Tools</a:t>
            </a:r>
          </a:p>
          <a:p>
            <a:r>
              <a:rPr lang="en-IE" baseline="0" dirty="0" smtClean="0"/>
              <a:t>Authority and Autonomy</a:t>
            </a:r>
          </a:p>
          <a:p>
            <a:r>
              <a:rPr lang="en-IE" baseline="0" dirty="0" smtClean="0"/>
              <a:t>	Can you shut systems/networks down?</a:t>
            </a:r>
          </a:p>
          <a:p>
            <a:r>
              <a:rPr lang="en-IE" baseline="0" dirty="0" smtClean="0"/>
              <a:t>		If so what are the repercussions?</a:t>
            </a:r>
          </a:p>
          <a:p>
            <a:endParaRPr lang="en-IE" baseline="0" dirty="0" smtClean="0"/>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23</a:t>
            </a:fld>
            <a:endParaRPr lang="en-US"/>
          </a:p>
        </p:txBody>
      </p:sp>
    </p:spTree>
    <p:extLst>
      <p:ext uri="{BB962C8B-B14F-4D97-AF65-F5344CB8AC3E}">
        <p14:creationId xmlns:p14="http://schemas.microsoft.com/office/powerpoint/2010/main" val="30932689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Secure Email</a:t>
            </a:r>
          </a:p>
          <a:p>
            <a:r>
              <a:rPr lang="en-IE" dirty="0" smtClean="0"/>
              <a:t>Call logging and incident tracking</a:t>
            </a:r>
            <a:r>
              <a:rPr lang="en-IE" baseline="0" dirty="0" smtClean="0"/>
              <a:t> system</a:t>
            </a:r>
          </a:p>
          <a:p>
            <a:r>
              <a:rPr lang="en-IE" baseline="0" dirty="0" smtClean="0"/>
              <a:t>Monitoring tools</a:t>
            </a:r>
          </a:p>
          <a:p>
            <a:r>
              <a:rPr lang="en-IE" baseline="0" dirty="0" smtClean="0"/>
              <a:t>Malware handling tools</a:t>
            </a:r>
          </a:p>
          <a:p>
            <a:r>
              <a:rPr lang="en-IE" baseline="0" dirty="0" smtClean="0"/>
              <a:t>Vulnerability management</a:t>
            </a:r>
          </a:p>
          <a:p>
            <a:r>
              <a:rPr lang="en-IE" baseline="0" dirty="0" smtClean="0"/>
              <a:t>Forensics and investigative tools</a:t>
            </a:r>
          </a:p>
          <a:p>
            <a:r>
              <a:rPr lang="en-IE" baseline="0" dirty="0" smtClean="0"/>
              <a:t>Processes and Procedures</a:t>
            </a:r>
          </a:p>
          <a:p>
            <a:r>
              <a:rPr lang="en-IE" baseline="0" dirty="0" smtClean="0"/>
              <a:t>Training</a:t>
            </a:r>
          </a:p>
          <a:p>
            <a:endParaRPr lang="en-IE" baseline="0" dirty="0" smtClean="0"/>
          </a:p>
          <a:p>
            <a:r>
              <a:rPr lang="en-IE" b="1" dirty="0" smtClean="0">
                <a:hlinkClick r:id="rId3" action="ppaction://hlinkfile"/>
              </a:rPr>
              <a:t>CERT </a:t>
            </a:r>
            <a:r>
              <a:rPr lang="en-IE" b="1" dirty="0" err="1" smtClean="0">
                <a:hlinkClick r:id="rId3" action="ppaction://hlinkfile"/>
              </a:rPr>
              <a:t>NetSA</a:t>
            </a:r>
            <a:r>
              <a:rPr lang="en-IE" b="1" dirty="0" smtClean="0">
                <a:hlinkClick r:id="rId3" action="ppaction://hlinkfile"/>
              </a:rPr>
              <a:t> Security Suite</a:t>
            </a:r>
            <a:endParaRPr lang="en-IE" b="1" dirty="0" smtClean="0"/>
          </a:p>
          <a:p>
            <a:r>
              <a:rPr lang="en-IE" baseline="0" dirty="0" smtClean="0"/>
              <a:t>http://tools.netsa.cert.org/</a:t>
            </a:r>
          </a:p>
          <a:p>
            <a:endParaRPr lang="en-IE" baseline="0" dirty="0" smtClean="0"/>
          </a:p>
          <a:p>
            <a:r>
              <a:rPr lang="en-IE" b="1" dirty="0" smtClean="0"/>
              <a:t>Clearinghouse for Incident Handling Tools</a:t>
            </a:r>
          </a:p>
          <a:p>
            <a:r>
              <a:rPr lang="en-IE" baseline="0" dirty="0" smtClean="0"/>
              <a:t>http://www.enisa.europa.eu/act/cert/support/chiht</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r>
              <a:rPr lang="en-IE" dirty="0" smtClean="0"/>
              <a:t>Staffing</a:t>
            </a:r>
          </a:p>
          <a:p>
            <a:r>
              <a:rPr lang="en-IE" dirty="0" smtClean="0"/>
              <a:t>Hosting</a:t>
            </a:r>
          </a:p>
          <a:p>
            <a:r>
              <a:rPr lang="en-IE" dirty="0" smtClean="0"/>
              <a:t>Premises</a:t>
            </a:r>
          </a:p>
          <a:p>
            <a:r>
              <a:rPr lang="en-IE" dirty="0" smtClean="0"/>
              <a:t>Software &amp; Hardware</a:t>
            </a:r>
          </a:p>
          <a:p>
            <a:r>
              <a:rPr lang="en-IE" dirty="0" smtClean="0"/>
              <a:t>Telecoms</a:t>
            </a:r>
            <a:endParaRPr lang="en-US" dirty="0" smtClean="0"/>
          </a:p>
          <a:p>
            <a:r>
              <a:rPr lang="en-IE" dirty="0" smtClean="0"/>
              <a:t>Insurance</a:t>
            </a:r>
          </a:p>
          <a:p>
            <a:r>
              <a:rPr lang="en-IE" dirty="0" smtClean="0"/>
              <a:t>Legal Counsel</a:t>
            </a:r>
          </a:p>
          <a:p>
            <a:r>
              <a:rPr lang="en-IE" dirty="0" smtClean="0"/>
              <a:t>Training &amp; Research</a:t>
            </a:r>
          </a:p>
          <a:p>
            <a:r>
              <a:rPr lang="en-IE" dirty="0" smtClean="0"/>
              <a:t>Travel &amp; Seminars</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25</a:t>
            </a:fld>
            <a:endParaRPr lang="en-US"/>
          </a:p>
        </p:txBody>
      </p:sp>
    </p:spTree>
    <p:extLst>
      <p:ext uri="{BB962C8B-B14F-4D97-AF65-F5344CB8AC3E}">
        <p14:creationId xmlns:p14="http://schemas.microsoft.com/office/powerpoint/2010/main" val="2950776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Run drills on staff</a:t>
            </a:r>
          </a:p>
          <a:p>
            <a:r>
              <a:rPr lang="en-IE" dirty="0" smtClean="0"/>
              <a:t>Desktop exercises</a:t>
            </a:r>
          </a:p>
          <a:p>
            <a:r>
              <a:rPr lang="en-IE" dirty="0" smtClean="0"/>
              <a:t>Simulate incidents</a:t>
            </a:r>
          </a:p>
          <a:p>
            <a:r>
              <a:rPr lang="en-IE" dirty="0" smtClean="0"/>
              <a:t>Take part in national and international exercises</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lstStyle/>
          <a:p>
            <a:r>
              <a:rPr lang="en-IE" dirty="0" smtClean="0"/>
              <a:t>Be Easily Accessible</a:t>
            </a:r>
          </a:p>
          <a:p>
            <a:r>
              <a:rPr lang="en-IE" dirty="0" smtClean="0"/>
              <a:t>Ensure Staff Are Trained Properly.</a:t>
            </a:r>
          </a:p>
          <a:p>
            <a:pPr lvl="1"/>
            <a:r>
              <a:rPr lang="en-IE" dirty="0" smtClean="0"/>
              <a:t>Remember Soft Skills are Essential !!</a:t>
            </a:r>
          </a:p>
          <a:p>
            <a:r>
              <a:rPr lang="en-IE" dirty="0" smtClean="0"/>
              <a:t>Market the IRT and its Services</a:t>
            </a:r>
          </a:p>
          <a:p>
            <a:r>
              <a:rPr lang="en-IE" dirty="0" smtClean="0"/>
              <a:t>Create and Maintain Relationships</a:t>
            </a:r>
          </a:p>
          <a:p>
            <a:pPr lvl="1"/>
            <a:r>
              <a:rPr lang="en-IE" dirty="0" smtClean="0"/>
              <a:t>Law Enforcement</a:t>
            </a:r>
          </a:p>
          <a:p>
            <a:pPr lvl="1"/>
            <a:r>
              <a:rPr lang="en-IE" dirty="0" smtClean="0"/>
              <a:t>Other CERTs</a:t>
            </a:r>
          </a:p>
          <a:p>
            <a:pPr lvl="1"/>
            <a:r>
              <a:rPr lang="en-IE" dirty="0" smtClean="0"/>
              <a:t>Legal Counsel</a:t>
            </a:r>
          </a:p>
          <a:p>
            <a:pPr lvl="1"/>
            <a:r>
              <a:rPr lang="en-IE" dirty="0" smtClean="0"/>
              <a:t>Government Departments and Agencies</a:t>
            </a:r>
          </a:p>
          <a:p>
            <a:pPr lvl="1"/>
            <a:r>
              <a:rPr lang="en-IE" dirty="0" smtClean="0"/>
              <a:t>Representative Bodies</a:t>
            </a:r>
            <a:endParaRPr lang="en-US"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27</a:t>
            </a:fld>
            <a:endParaRPr lang="en-US"/>
          </a:p>
        </p:txBody>
      </p:sp>
    </p:spTree>
    <p:extLst>
      <p:ext uri="{BB962C8B-B14F-4D97-AF65-F5344CB8AC3E}">
        <p14:creationId xmlns:p14="http://schemas.microsoft.com/office/powerpoint/2010/main" val="16194299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Be Easily Accessible</a:t>
            </a:r>
          </a:p>
          <a:p>
            <a:r>
              <a:rPr lang="en-IE" dirty="0" smtClean="0"/>
              <a:t>Ensure Staff Are Trained Properly.</a:t>
            </a:r>
          </a:p>
          <a:p>
            <a:pPr lvl="1"/>
            <a:r>
              <a:rPr lang="en-IE" dirty="0" smtClean="0"/>
              <a:t>Remember Soft Skills are Essential !!</a:t>
            </a:r>
          </a:p>
          <a:p>
            <a:r>
              <a:rPr lang="en-IE" dirty="0" smtClean="0"/>
              <a:t>Market the IRT and its Services</a:t>
            </a:r>
          </a:p>
          <a:p>
            <a:r>
              <a:rPr lang="en-IE" dirty="0" smtClean="0"/>
              <a:t>Create and Maintain Relationships</a:t>
            </a:r>
          </a:p>
          <a:p>
            <a:pPr lvl="1"/>
            <a:r>
              <a:rPr lang="en-IE" dirty="0" smtClean="0"/>
              <a:t>Law Enforcement</a:t>
            </a:r>
          </a:p>
          <a:p>
            <a:pPr lvl="1"/>
            <a:r>
              <a:rPr lang="en-IE" dirty="0" smtClean="0"/>
              <a:t>Other CERTs</a:t>
            </a:r>
          </a:p>
          <a:p>
            <a:pPr lvl="1"/>
            <a:r>
              <a:rPr lang="en-IE" dirty="0" smtClean="0"/>
              <a:t>Legal Counsel</a:t>
            </a:r>
          </a:p>
          <a:p>
            <a:pPr lvl="1"/>
            <a:r>
              <a:rPr lang="en-IE" dirty="0" smtClean="0"/>
              <a:t>Government Departments and Agencies</a:t>
            </a:r>
          </a:p>
          <a:p>
            <a:pPr lvl="1"/>
            <a:r>
              <a:rPr lang="en-IE" dirty="0" smtClean="0"/>
              <a:t>Representative Bodies</a:t>
            </a:r>
            <a:endParaRPr lang="en-US"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Remember - You Will be Needed</a:t>
            </a:r>
          </a:p>
          <a:p>
            <a:r>
              <a:rPr lang="en-IE" dirty="0" smtClean="0"/>
              <a:t>Learn from Mistakes</a:t>
            </a:r>
          </a:p>
          <a:p>
            <a:r>
              <a:rPr lang="en-IE" dirty="0" smtClean="0"/>
              <a:t>Highlight the Positives</a:t>
            </a:r>
          </a:p>
          <a:p>
            <a:r>
              <a:rPr lang="en-IE" dirty="0" smtClean="0"/>
              <a:t>Measure Your Effectiveness</a:t>
            </a:r>
          </a:p>
          <a:p>
            <a:pPr lvl="1"/>
            <a:r>
              <a:rPr lang="en-IE" dirty="0" smtClean="0"/>
              <a:t>Number of incidents</a:t>
            </a:r>
          </a:p>
          <a:p>
            <a:pPr lvl="1"/>
            <a:r>
              <a:rPr lang="en-IE" dirty="0" smtClean="0"/>
              <a:t>Type of Incidents</a:t>
            </a:r>
          </a:p>
          <a:p>
            <a:pPr lvl="1"/>
            <a:r>
              <a:rPr lang="en-IE" dirty="0" smtClean="0"/>
              <a:t>Costs</a:t>
            </a:r>
          </a:p>
          <a:p>
            <a:pPr lvl="1"/>
            <a:r>
              <a:rPr lang="en-IE" dirty="0" smtClean="0"/>
              <a:t>Reducing over time</a:t>
            </a:r>
          </a:p>
          <a:p>
            <a:r>
              <a:rPr lang="en-IE" dirty="0" smtClean="0"/>
              <a:t>Communicate Regularly</a:t>
            </a:r>
          </a:p>
          <a:p>
            <a:pPr lvl="1"/>
            <a:r>
              <a:rPr lang="en-IE" dirty="0" smtClean="0"/>
              <a:t>Clients &amp; Stakeholders</a:t>
            </a:r>
            <a:endParaRPr lang="en-US"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pPr lvl="1"/>
            <a:endParaRPr lang="en-US" sz="1000"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fontScale="92500" lnSpcReduction="10000"/>
          </a:bodyPr>
          <a:lstStyle/>
          <a:p>
            <a:r>
              <a:rPr lang="en-IE" sz="2400" dirty="0" smtClean="0"/>
              <a:t>Patience is a Virtue</a:t>
            </a:r>
          </a:p>
          <a:p>
            <a:endParaRPr lang="en-IE" sz="2400" dirty="0" smtClean="0"/>
          </a:p>
          <a:p>
            <a:r>
              <a:rPr lang="en-IE" sz="2400" dirty="0" smtClean="0"/>
              <a:t>Funding or Lack of</a:t>
            </a:r>
          </a:p>
          <a:p>
            <a:endParaRPr lang="en-IE" sz="2400" dirty="0" smtClean="0"/>
          </a:p>
          <a:p>
            <a:r>
              <a:rPr lang="en-IE" sz="2400" dirty="0" smtClean="0"/>
              <a:t>Be Aware of Vested Interests</a:t>
            </a:r>
          </a:p>
          <a:p>
            <a:pPr lvl="1">
              <a:buFont typeface="Wingdings" pitchFamily="2" charset="2"/>
              <a:buNone/>
            </a:pPr>
            <a:endParaRPr lang="en-IE" sz="2000" dirty="0" smtClean="0"/>
          </a:p>
          <a:p>
            <a:r>
              <a:rPr lang="en-IE" sz="2400" dirty="0" smtClean="0"/>
              <a:t>The CERT Community is Close Knit</a:t>
            </a:r>
          </a:p>
          <a:p>
            <a:endParaRPr lang="en-IE" sz="2400" dirty="0" smtClean="0"/>
          </a:p>
          <a:p>
            <a:r>
              <a:rPr lang="en-IE" sz="2400" dirty="0" smtClean="0"/>
              <a:t>Management Indifference</a:t>
            </a:r>
          </a:p>
          <a:p>
            <a:pPr lvl="1">
              <a:buFont typeface="Wingdings" pitchFamily="2" charset="2"/>
              <a:buNone/>
            </a:pPr>
            <a:endParaRPr lang="en-IE" sz="2000" dirty="0" smtClean="0"/>
          </a:p>
          <a:p>
            <a:r>
              <a:rPr lang="en-IE" sz="2400" dirty="0" smtClean="0"/>
              <a:t>Your Reputation Could be at Stake</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I did not have the funds outlined in the original proposal.  </a:t>
            </a:r>
          </a:p>
          <a:p>
            <a:r>
              <a:rPr lang="en-GB" dirty="0" smtClean="0"/>
              <a:t>I needed a solution that;</a:t>
            </a:r>
          </a:p>
          <a:p>
            <a:pPr>
              <a:buFont typeface="Arial" pitchFamily="34" charset="0"/>
              <a:buChar char="•"/>
            </a:pPr>
            <a:r>
              <a:rPr lang="en-GB" dirty="0" smtClean="0"/>
              <a:t>Was cost effective – remember I had no money</a:t>
            </a:r>
          </a:p>
          <a:p>
            <a:pPr>
              <a:buFont typeface="Arial" pitchFamily="34" charset="0"/>
              <a:buChar char="•"/>
            </a:pPr>
            <a:r>
              <a:rPr lang="en-GB" dirty="0" smtClean="0"/>
              <a:t> could be tailored to suit the requirements of the community</a:t>
            </a:r>
          </a:p>
          <a:p>
            <a:pPr>
              <a:buFont typeface="Arial" pitchFamily="34" charset="0"/>
              <a:buChar char="•"/>
            </a:pPr>
            <a:r>
              <a:rPr lang="en-GB" dirty="0" smtClean="0"/>
              <a:t>Would provide support for a virtual team</a:t>
            </a:r>
            <a:endParaRPr lang="en-IE" dirty="0" smtClean="0"/>
          </a:p>
          <a:p>
            <a:pPr>
              <a:buFont typeface="Arial" pitchFamily="34" charset="0"/>
              <a:buChar char="•"/>
            </a:pPr>
            <a:r>
              <a:rPr lang="en-GB" dirty="0" smtClean="0"/>
              <a:t>Could get the services up and running quickly.</a:t>
            </a:r>
          </a:p>
          <a:p>
            <a:pPr>
              <a:buFont typeface="Arial" pitchFamily="34" charset="0"/>
              <a:buChar char="•"/>
            </a:pPr>
            <a:r>
              <a:rPr lang="en-GB" dirty="0" smtClean="0"/>
              <a:t>Would support a community based approach</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39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IE" dirty="0" smtClean="0"/>
              <a:t>ISSA &amp; UCD</a:t>
            </a:r>
            <a:r>
              <a:rPr lang="en-IE" sz="2400" dirty="0" smtClean="0"/>
              <a:t> “</a:t>
            </a:r>
            <a:r>
              <a:rPr lang="en-IE" dirty="0" err="1" smtClean="0"/>
              <a:t>CyberCrime</a:t>
            </a:r>
            <a:r>
              <a:rPr lang="en-IE" dirty="0" smtClean="0"/>
              <a:t> Survey 2006”</a:t>
            </a:r>
          </a:p>
          <a:p>
            <a:pPr lvl="1"/>
            <a:r>
              <a:rPr lang="en-IE" dirty="0" smtClean="0"/>
              <a:t>98% of all Companies Impacted</a:t>
            </a:r>
          </a:p>
          <a:p>
            <a:pPr lvl="1"/>
            <a:r>
              <a:rPr lang="en-IE" dirty="0" smtClean="0"/>
              <a:t>90% impacted by computer virus infection</a:t>
            </a:r>
          </a:p>
          <a:p>
            <a:pPr lvl="1"/>
            <a:r>
              <a:rPr lang="en-IE" dirty="0" smtClean="0"/>
              <a:t>20% suffered losses &gt; €100,000</a:t>
            </a:r>
          </a:p>
          <a:p>
            <a:pPr lvl="1"/>
            <a:r>
              <a:rPr lang="en-IE" dirty="0" smtClean="0"/>
              <a:t>33% suffered losses &gt; €50,000</a:t>
            </a:r>
          </a:p>
          <a:p>
            <a:pPr lvl="1"/>
            <a:r>
              <a:rPr lang="en-IE" dirty="0" smtClean="0"/>
              <a:t>52% of incidents resulted in 10 man days to recover</a:t>
            </a:r>
          </a:p>
          <a:p>
            <a:pPr lvl="1"/>
            <a:r>
              <a:rPr lang="en-IE" dirty="0" smtClean="0"/>
              <a:t>25% of incidents resulted in 50 man days to recover</a:t>
            </a:r>
          </a:p>
          <a:p>
            <a:pPr lvl="1"/>
            <a:r>
              <a:rPr lang="en-IE" dirty="0" smtClean="0"/>
              <a:t>55% lost data as a direct result</a:t>
            </a:r>
          </a:p>
          <a:p>
            <a:pPr lvl="1"/>
            <a:r>
              <a:rPr lang="en-IE" dirty="0" smtClean="0"/>
              <a:t>90% suffered loss in productivity</a:t>
            </a:r>
          </a:p>
          <a:p>
            <a:pPr lvl="1"/>
            <a:r>
              <a:rPr lang="en-IE" dirty="0" smtClean="0"/>
              <a:t>12% of internal misuse resulted in criminal cases</a:t>
            </a:r>
            <a:endParaRPr lang="en-US"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lnSpcReduction="10000"/>
          </a:bodyPr>
          <a:lstStyle/>
          <a:p>
            <a:r>
              <a:rPr lang="en-GB" dirty="0" smtClean="0"/>
              <a:t>I met with the various stakeholders;</a:t>
            </a:r>
          </a:p>
          <a:p>
            <a:r>
              <a:rPr lang="en-GB" dirty="0" smtClean="0"/>
              <a:t>Department of Communications responsible for Internet security</a:t>
            </a:r>
          </a:p>
          <a:p>
            <a:endParaRPr lang="en-GB" dirty="0" smtClean="0"/>
          </a:p>
          <a:p>
            <a:r>
              <a:rPr lang="en-GB" dirty="0" smtClean="0"/>
              <a:t>Subsequent meetings with</a:t>
            </a:r>
          </a:p>
          <a:p>
            <a:r>
              <a:rPr lang="en-GB" dirty="0" smtClean="0"/>
              <a:t>An Garda Siochana (Irish Police)</a:t>
            </a:r>
          </a:p>
          <a:p>
            <a:r>
              <a:rPr lang="en-IE" dirty="0" smtClean="0"/>
              <a:t>Chambers Ireland</a:t>
            </a:r>
          </a:p>
          <a:p>
            <a:r>
              <a:rPr lang="en-IE" dirty="0" smtClean="0"/>
              <a:t>Irish Business and Employers Confederation </a:t>
            </a:r>
          </a:p>
          <a:p>
            <a:r>
              <a:rPr lang="en-IE" dirty="0" smtClean="0"/>
              <a:t>Enterprise Ireland</a:t>
            </a:r>
          </a:p>
          <a:p>
            <a:r>
              <a:rPr lang="en-IE" dirty="0" smtClean="0"/>
              <a:t>Irish Small &amp; Medium Enterprises Association </a:t>
            </a:r>
          </a:p>
          <a:p>
            <a:r>
              <a:rPr lang="en-IE" dirty="0" smtClean="0"/>
              <a:t>Internet Service Provider Association of Ireland </a:t>
            </a:r>
          </a:p>
          <a:p>
            <a:r>
              <a:rPr lang="en-IE" dirty="0" smtClean="0"/>
              <a:t>Science Foundation Ireland</a:t>
            </a:r>
          </a:p>
          <a:p>
            <a:r>
              <a:rPr lang="en-IE" dirty="0" err="1" smtClean="0"/>
              <a:t>HEAnet</a:t>
            </a:r>
            <a:r>
              <a:rPr lang="en-IE" dirty="0" smtClean="0"/>
              <a:t> CERT</a:t>
            </a:r>
          </a:p>
          <a:p>
            <a:r>
              <a:rPr lang="en-US" dirty="0" smtClean="0"/>
              <a:t>Center for Cybercrime Investigation - </a:t>
            </a:r>
            <a:r>
              <a:rPr lang="en-IE" dirty="0" smtClean="0"/>
              <a:t>University College Dublin </a:t>
            </a:r>
            <a:endParaRPr lang="en-US" dirty="0" smtClean="0"/>
          </a:p>
          <a:p>
            <a:r>
              <a:rPr lang="en-IE" dirty="0" smtClean="0"/>
              <a:t>ISSA Ireland</a:t>
            </a:r>
          </a:p>
          <a:p>
            <a:r>
              <a:rPr lang="en-IE" dirty="0" smtClean="0"/>
              <a:t>Irish Information Systems Security Forum</a:t>
            </a:r>
          </a:p>
          <a:p>
            <a:r>
              <a:rPr lang="en-IE" dirty="0" smtClean="0"/>
              <a:t>The SANS Institute Europe</a:t>
            </a:r>
          </a:p>
          <a:p>
            <a:r>
              <a:rPr lang="en-IE" dirty="0" smtClean="0"/>
              <a:t>ENISA (the European Network and Information Security Agency )</a:t>
            </a:r>
          </a:p>
          <a:p>
            <a:r>
              <a:rPr lang="en-IE" dirty="0" smtClean="0"/>
              <a:t>Numerous Organisations of Varying Sizes</a:t>
            </a:r>
          </a:p>
          <a:p>
            <a:endParaRPr lang="en-IE" dirty="0" smtClean="0"/>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I conducted a survey to elicit people’s requirements from a CERT.</a:t>
            </a:r>
          </a:p>
          <a:p>
            <a:r>
              <a:rPr lang="en-GB" dirty="0" smtClean="0"/>
              <a:t>That information was invaluable to the project</a:t>
            </a:r>
          </a:p>
          <a:p>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Based on the feedback I got and the results of the survey the resounding response is that Ireland did need a CERT.</a:t>
            </a:r>
          </a:p>
          <a:p>
            <a:r>
              <a:rPr lang="en-GB" dirty="0" smtClean="0"/>
              <a:t>Centre for Cybercrime in UCD were willing to host the CERT</a:t>
            </a:r>
          </a:p>
          <a:p>
            <a:r>
              <a:rPr lang="en-GB" dirty="0" smtClean="0"/>
              <a:t>I developed a business plan which was presented to the Dept outlining the research, the reasons behind the recommendations and suggested costs.  </a:t>
            </a:r>
          </a:p>
          <a:p>
            <a:r>
              <a:rPr lang="en-GB" dirty="0" smtClean="0"/>
              <a:t>I felt my work here was done and now a CERT would certainly happen.</a:t>
            </a:r>
          </a:p>
          <a:p>
            <a:endParaRPr lang="en-GB" dirty="0" smtClean="0"/>
          </a:p>
          <a:p>
            <a:r>
              <a:rPr lang="en-GB" dirty="0" smtClean="0"/>
              <a:t>However, nothing happened.  Despite numerous calls and emails progress was very, very slow.</a:t>
            </a:r>
            <a:endParaRPr lang="en-IE" dirty="0"/>
          </a:p>
        </p:txBody>
      </p:sp>
      <p:sp>
        <p:nvSpPr>
          <p:cNvPr id="4" name="Slide Number Placeholder 3"/>
          <p:cNvSpPr>
            <a:spLocks noGrp="1"/>
          </p:cNvSpPr>
          <p:nvPr>
            <p:ph type="sldNum" sz="quarter" idx="10"/>
          </p:nvPr>
        </p:nvSpPr>
        <p:spPr/>
        <p:txBody>
          <a:bodyPr/>
          <a:lstStyle/>
          <a:p>
            <a:fld id="{AB00FE54-E8EE-4D45-992C-EEF108CBC72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8888" y="720725"/>
            <a:ext cx="4797425" cy="3598863"/>
          </a:xfrm>
        </p:spPr>
      </p:sp>
      <p:sp>
        <p:nvSpPr>
          <p:cNvPr id="3" name="Notes Placeholder 2"/>
          <p:cNvSpPr>
            <a:spLocks noGrp="1"/>
          </p:cNvSpPr>
          <p:nvPr>
            <p:ph type="body" idx="1"/>
          </p:nvPr>
        </p:nvSpPr>
        <p:spPr/>
        <p:txBody>
          <a:bodyPr>
            <a:normAutofit/>
          </a:bodyPr>
          <a:lstStyle/>
          <a:p>
            <a:r>
              <a:rPr lang="en-GB" dirty="0" smtClean="0"/>
              <a:t>Until the summer of 2007 and the DDOS attacks on Estonia.</a:t>
            </a:r>
          </a:p>
          <a:p>
            <a:r>
              <a:rPr lang="en-GB" dirty="0" smtClean="0"/>
              <a:t>Now the phone calls and emails were coming to me!!</a:t>
            </a:r>
          </a:p>
          <a:p>
            <a:r>
              <a:rPr lang="en-GB" dirty="0" smtClean="0"/>
              <a:t>Concern in Irish government sources that Ireland could be impacted in a similar fashion.</a:t>
            </a:r>
          </a:p>
          <a:p>
            <a:endParaRPr lang="en-GB" dirty="0" smtClean="0"/>
          </a:p>
          <a:p>
            <a:endParaRPr lang="en-GB" dirty="0" smtClean="0"/>
          </a:p>
          <a:p>
            <a:endParaRPr lang="en-GB" dirty="0" smtClean="0"/>
          </a:p>
          <a:p>
            <a:endParaRPr lang="en-IE" dirty="0" smtClean="0"/>
          </a:p>
        </p:txBody>
      </p:sp>
      <p:sp>
        <p:nvSpPr>
          <p:cNvPr id="4" name="Slide Number Placeholder 3"/>
          <p:cNvSpPr>
            <a:spLocks noGrp="1"/>
          </p:cNvSpPr>
          <p:nvPr>
            <p:ph type="sldNum" sz="quarter" idx="10"/>
          </p:nvPr>
        </p:nvSpPr>
        <p:spPr/>
        <p:txBody>
          <a:bodyPr/>
          <a:lstStyle/>
          <a:p>
            <a:fld id="{AB00FE54-E8EE-4D45-992C-EEF108CBC72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228" name="Rectangle 12"/>
          <p:cNvSpPr>
            <a:spLocks noChangeArrowheads="1"/>
          </p:cNvSpPr>
          <p:nvPr/>
        </p:nvSpPr>
        <p:spPr bwMode="gray">
          <a:xfrm>
            <a:off x="468313" y="6165850"/>
            <a:ext cx="8226425" cy="31750"/>
          </a:xfrm>
          <a:prstGeom prst="rect">
            <a:avLst/>
          </a:prstGeom>
          <a:gradFill rotWithShape="0">
            <a:gsLst>
              <a:gs pos="0">
                <a:schemeClr val="bg2"/>
              </a:gs>
              <a:gs pos="100000">
                <a:schemeClr val="bg1"/>
              </a:gs>
            </a:gsLst>
            <a:lin ang="0" scaled="1"/>
          </a:gradFill>
          <a:ln w="9525">
            <a:solidFill>
              <a:schemeClr val="tx1"/>
            </a:solidFill>
            <a:miter lim="800000"/>
            <a:headEnd/>
            <a:tailEnd/>
          </a:ln>
          <a:effectLst/>
        </p:spPr>
        <p:txBody>
          <a:bodyPr wrap="none" anchor="ctr"/>
          <a:lstStyle/>
          <a:p>
            <a:pPr algn="ctr"/>
            <a:endParaRPr kumimoji="1" lang="en-US" sz="2400"/>
          </a:p>
        </p:txBody>
      </p:sp>
      <p:sp>
        <p:nvSpPr>
          <p:cNvPr id="9232" name="Text Box 16"/>
          <p:cNvSpPr txBox="1">
            <a:spLocks noChangeArrowheads="1"/>
          </p:cNvSpPr>
          <p:nvPr/>
        </p:nvSpPr>
        <p:spPr bwMode="auto">
          <a:xfrm>
            <a:off x="468313" y="6308725"/>
            <a:ext cx="3240087" cy="366713"/>
          </a:xfrm>
          <a:prstGeom prst="rect">
            <a:avLst/>
          </a:prstGeom>
          <a:noFill/>
          <a:ln w="9525">
            <a:noFill/>
            <a:miter lim="800000"/>
            <a:headEnd/>
            <a:tailEnd/>
          </a:ln>
          <a:effectLst/>
        </p:spPr>
        <p:txBody>
          <a:bodyPr>
            <a:spAutoFit/>
          </a:bodyPr>
          <a:lstStyle/>
          <a:p>
            <a:pPr>
              <a:spcBef>
                <a:spcPct val="50000"/>
              </a:spcBef>
            </a:pPr>
            <a:r>
              <a:rPr lang="en-IE" b="1" dirty="0">
                <a:solidFill>
                  <a:srgbClr val="0000FF"/>
                </a:solidFill>
              </a:rPr>
              <a:t>http://</a:t>
            </a:r>
            <a:r>
              <a:rPr lang="en-IE" b="1" dirty="0" smtClean="0">
                <a:solidFill>
                  <a:srgbClr val="0000FF"/>
                </a:solidFill>
              </a:rPr>
              <a:t>www.iriss.ie</a:t>
            </a:r>
            <a:endParaRPr lang="en-US" b="1" dirty="0">
              <a:solidFill>
                <a:srgbClr val="0000FF"/>
              </a:solidFill>
            </a:endParaRPr>
          </a:p>
        </p:txBody>
      </p:sp>
      <p:sp>
        <p:nvSpPr>
          <p:cNvPr id="9233" name="Text Box 17"/>
          <p:cNvSpPr txBox="1">
            <a:spLocks noChangeArrowheads="1"/>
          </p:cNvSpPr>
          <p:nvPr/>
        </p:nvSpPr>
        <p:spPr bwMode="auto">
          <a:xfrm>
            <a:off x="6084888" y="6308725"/>
            <a:ext cx="2590800" cy="366713"/>
          </a:xfrm>
          <a:prstGeom prst="rect">
            <a:avLst/>
          </a:prstGeom>
          <a:noFill/>
          <a:ln w="9525">
            <a:noFill/>
            <a:miter lim="800000"/>
            <a:headEnd/>
            <a:tailEnd/>
          </a:ln>
          <a:effectLst/>
        </p:spPr>
        <p:txBody>
          <a:bodyPr>
            <a:spAutoFit/>
          </a:bodyPr>
          <a:lstStyle/>
          <a:p>
            <a:pPr>
              <a:spcBef>
                <a:spcPct val="50000"/>
              </a:spcBef>
            </a:pPr>
            <a:r>
              <a:rPr lang="en-IE" b="1" dirty="0" smtClean="0">
                <a:solidFill>
                  <a:srgbClr val="0000FF"/>
                </a:solidFill>
              </a:rPr>
              <a:t>info@iriss.ie</a:t>
            </a:r>
            <a:endParaRPr lang="en-US" b="1" dirty="0">
              <a:solidFill>
                <a:srgbClr val="0000FF"/>
              </a:solidFill>
            </a:endParaRPr>
          </a:p>
        </p:txBody>
      </p:sp>
      <p:sp>
        <p:nvSpPr>
          <p:cNvPr id="9234" name="Text Box 18"/>
          <p:cNvSpPr txBox="1">
            <a:spLocks noChangeArrowheads="1"/>
          </p:cNvSpPr>
          <p:nvPr/>
        </p:nvSpPr>
        <p:spPr bwMode="auto">
          <a:xfrm>
            <a:off x="1403350" y="3500438"/>
            <a:ext cx="6553200" cy="366712"/>
          </a:xfrm>
          <a:prstGeom prst="rect">
            <a:avLst/>
          </a:prstGeom>
          <a:noFill/>
          <a:ln w="9525">
            <a:noFill/>
            <a:miter lim="800000"/>
            <a:headEnd/>
            <a:tailEnd/>
          </a:ln>
          <a:effectLst/>
        </p:spPr>
        <p:txBody>
          <a:bodyPr>
            <a:spAutoFit/>
          </a:bodyPr>
          <a:lstStyle/>
          <a:p>
            <a:pPr algn="ctr">
              <a:spcBef>
                <a:spcPct val="50000"/>
              </a:spcBef>
            </a:pPr>
            <a:endParaRPr lang="en-US"/>
          </a:p>
        </p:txBody>
      </p:sp>
      <p:sp>
        <p:nvSpPr>
          <p:cNvPr id="9235" name="Rectangle 19"/>
          <p:cNvSpPr>
            <a:spLocks noGrp="1" noChangeArrowheads="1"/>
          </p:cNvSpPr>
          <p:nvPr>
            <p:ph type="ctrTitle" sz="quarter"/>
          </p:nvPr>
        </p:nvSpPr>
        <p:spPr>
          <a:xfrm>
            <a:off x="684213" y="2924175"/>
            <a:ext cx="7772400" cy="1470025"/>
          </a:xfrm>
        </p:spPr>
        <p:txBody>
          <a:bodyPr/>
          <a:lstStyle>
            <a:lvl1pPr>
              <a:defRPr/>
            </a:lvl1pPr>
          </a:lstStyle>
          <a:p>
            <a:r>
              <a:rPr lang="en-US"/>
              <a:t>Click to edit Master title style</a:t>
            </a:r>
          </a:p>
        </p:txBody>
      </p:sp>
      <p:sp>
        <p:nvSpPr>
          <p:cNvPr id="9236" name="Rectangle 20"/>
          <p:cNvSpPr>
            <a:spLocks noGrp="1" noChangeArrowheads="1"/>
          </p:cNvSpPr>
          <p:nvPr>
            <p:ph type="subTitle" sz="quarter" idx="1"/>
          </p:nvPr>
        </p:nvSpPr>
        <p:spPr>
          <a:xfrm>
            <a:off x="1331913" y="4365625"/>
            <a:ext cx="6400800" cy="1752600"/>
          </a:xfrm>
        </p:spPr>
        <p:txBody>
          <a:bodyPr/>
          <a:lstStyle>
            <a:lvl1pPr marL="0" indent="0" algn="ctr">
              <a:buFont typeface="Wingdings" pitchFamily="2" charset="2"/>
              <a:buNone/>
              <a:defRPr/>
            </a:lvl1pPr>
          </a:lstStyle>
          <a:p>
            <a:r>
              <a:rPr lang="en-US"/>
              <a:t>Click to edit Master subtitle style</a:t>
            </a:r>
          </a:p>
        </p:txBody>
      </p:sp>
      <p:pic>
        <p:nvPicPr>
          <p:cNvPr id="11" name="Picture 10" descr="irisssml.jpg"/>
          <p:cNvPicPr>
            <a:picLocks noChangeAspect="1"/>
          </p:cNvPicPr>
          <p:nvPr userDrawn="1"/>
        </p:nvPicPr>
        <p:blipFill>
          <a:blip r:embed="rId2" cstate="print"/>
          <a:stretch>
            <a:fillRect/>
          </a:stretch>
        </p:blipFill>
        <p:spPr>
          <a:xfrm>
            <a:off x="2143108" y="500042"/>
            <a:ext cx="5030967" cy="200026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8"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9"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88913"/>
            <a:ext cx="2057400" cy="6192837"/>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188913"/>
            <a:ext cx="6019800" cy="6192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8"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9"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8"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9"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10"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7"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8"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9"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484313"/>
            <a:ext cx="403860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484313"/>
            <a:ext cx="403860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8" name="Rectangle 4"/>
          <p:cNvSpPr>
            <a:spLocks noGrp="1" noChangeArrowheads="1"/>
          </p:cNvSpPr>
          <p:nvPr>
            <p:ph type="dt" sz="half" idx="10"/>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9"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10"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10" name="Rectangle 4"/>
          <p:cNvSpPr>
            <a:spLocks noGrp="1" noChangeArrowheads="1"/>
          </p:cNvSpPr>
          <p:nvPr>
            <p:ph type="dt" sz="half" idx="10"/>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11" name="Rectangle 5"/>
          <p:cNvSpPr>
            <a:spLocks noGrp="1" noChangeArrowheads="1"/>
          </p:cNvSpPr>
          <p:nvPr>
            <p:ph type="ftr" sz="quarter" idx="11"/>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12" name="Rectangle 6"/>
          <p:cNvSpPr>
            <a:spLocks noGrp="1" noChangeArrowheads="1"/>
          </p:cNvSpPr>
          <p:nvPr>
            <p:ph type="sldNum" sz="quarter" idx="12"/>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6"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7"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8"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6" name="Footer Placeholder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7" name="Slide Number Placeholder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Rectangle 4"/>
          <p:cNvSpPr>
            <a:spLocks noGrp="1" noChangeArrowheads="1"/>
          </p:cNvSpPr>
          <p:nvPr>
            <p:ph type="dt" sz="half" idx="10"/>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9"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10"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24075" y="188913"/>
            <a:ext cx="6562725" cy="993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484313"/>
            <a:ext cx="8229600" cy="4897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457200" y="6524625"/>
            <a:ext cx="1738313"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FF"/>
                </a:solidFill>
              </a:defRPr>
            </a:lvl1pPr>
          </a:lstStyle>
          <a:p>
            <a:r>
              <a:rPr lang="en-GB" dirty="0" smtClean="0"/>
              <a:t>03/02/2009</a:t>
            </a:r>
            <a:endParaRPr lang="en-US" dirty="0"/>
          </a:p>
        </p:txBody>
      </p:sp>
      <p:sp>
        <p:nvSpPr>
          <p:cNvPr id="1029" name="Rectangle 5"/>
          <p:cNvSpPr>
            <a:spLocks noGrp="1" noChangeArrowheads="1"/>
          </p:cNvSpPr>
          <p:nvPr>
            <p:ph type="ftr" sz="quarter" idx="3"/>
          </p:nvPr>
        </p:nvSpPr>
        <p:spPr bwMode="auto">
          <a:xfrm>
            <a:off x="2268538" y="6524625"/>
            <a:ext cx="5183187"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FF"/>
                </a:solidFill>
              </a:defRPr>
            </a:lvl1pPr>
          </a:lstStyle>
          <a:p>
            <a:r>
              <a:rPr lang="en-US" dirty="0" smtClean="0"/>
              <a:t>Copyright © 2009 IRISS 	www.irissie</a:t>
            </a:r>
            <a:endParaRPr lang="en-US" dirty="0"/>
          </a:p>
        </p:txBody>
      </p:sp>
      <p:sp>
        <p:nvSpPr>
          <p:cNvPr id="1030" name="Rectangle 6"/>
          <p:cNvSpPr>
            <a:spLocks noGrp="1" noChangeArrowheads="1"/>
          </p:cNvSpPr>
          <p:nvPr>
            <p:ph type="sldNum" sz="quarter" idx="4"/>
          </p:nvPr>
        </p:nvSpPr>
        <p:spPr bwMode="auto">
          <a:xfrm>
            <a:off x="7524750" y="6524625"/>
            <a:ext cx="1162050" cy="1444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FF"/>
                </a:solidFill>
              </a:defRPr>
            </a:lvl1pPr>
          </a:lstStyle>
          <a:p>
            <a:fld id="{F6E0D2BC-3277-4AB4-8F6E-A03980F7DF69}" type="slidenum">
              <a:rPr lang="en-US"/>
              <a:pPr/>
              <a:t>‹#›</a:t>
            </a:fld>
            <a:endParaRPr lang="en-US"/>
          </a:p>
        </p:txBody>
      </p:sp>
      <p:grpSp>
        <p:nvGrpSpPr>
          <p:cNvPr id="1035" name="Group 11"/>
          <p:cNvGrpSpPr>
            <a:grpSpLocks/>
          </p:cNvGrpSpPr>
          <p:nvPr/>
        </p:nvGrpSpPr>
        <p:grpSpPr bwMode="auto">
          <a:xfrm>
            <a:off x="215900" y="1196975"/>
            <a:ext cx="8928100" cy="146050"/>
            <a:chOff x="68" y="100"/>
            <a:chExt cx="5624" cy="92"/>
          </a:xfrm>
        </p:grpSpPr>
        <p:sp>
          <p:nvSpPr>
            <p:cNvPr id="1036" name="Rectangle 12"/>
            <p:cNvSpPr>
              <a:spLocks noChangeArrowheads="1"/>
            </p:cNvSpPr>
            <p:nvPr/>
          </p:nvSpPr>
          <p:spPr bwMode="auto">
            <a:xfrm>
              <a:off x="68" y="100"/>
              <a:ext cx="5624" cy="46"/>
            </a:xfrm>
            <a:prstGeom prst="rect">
              <a:avLst/>
            </a:prstGeom>
            <a:gradFill rotWithShape="0">
              <a:gsLst>
                <a:gs pos="0">
                  <a:srgbClr val="00279F">
                    <a:gamma/>
                    <a:tint val="0"/>
                    <a:invGamma/>
                  </a:srgbClr>
                </a:gs>
                <a:gs pos="50000">
                  <a:srgbClr val="00279F"/>
                </a:gs>
                <a:gs pos="100000">
                  <a:srgbClr val="00279F">
                    <a:gamma/>
                    <a:tint val="0"/>
                    <a:invGamma/>
                  </a:srgbClr>
                </a:gs>
              </a:gsLst>
              <a:lin ang="0" scaled="1"/>
            </a:gradFill>
            <a:ln w="9525">
              <a:noFill/>
              <a:miter lim="800000"/>
              <a:headEnd/>
              <a:tailEnd/>
            </a:ln>
            <a:effectLst/>
          </p:spPr>
          <p:txBody>
            <a:bodyPr wrap="none" anchor="ctr"/>
            <a:lstStyle/>
            <a:p>
              <a:endParaRPr lang="en-IE"/>
            </a:p>
          </p:txBody>
        </p:sp>
        <p:sp>
          <p:nvSpPr>
            <p:cNvPr id="1037" name="Rectangle 13"/>
            <p:cNvSpPr>
              <a:spLocks noChangeArrowheads="1"/>
            </p:cNvSpPr>
            <p:nvPr/>
          </p:nvSpPr>
          <p:spPr bwMode="auto">
            <a:xfrm>
              <a:off x="200" y="167"/>
              <a:ext cx="5420" cy="25"/>
            </a:xfrm>
            <a:prstGeom prst="rect">
              <a:avLst/>
            </a:prstGeom>
            <a:gradFill rotWithShape="0">
              <a:gsLst>
                <a:gs pos="0">
                  <a:srgbClr val="CECECE">
                    <a:gamma/>
                    <a:tint val="10196"/>
                    <a:invGamma/>
                  </a:srgbClr>
                </a:gs>
                <a:gs pos="50000">
                  <a:srgbClr val="CECECE"/>
                </a:gs>
                <a:gs pos="100000">
                  <a:srgbClr val="CECECE">
                    <a:gamma/>
                    <a:tint val="10196"/>
                    <a:invGamma/>
                  </a:srgbClr>
                </a:gs>
              </a:gsLst>
              <a:lin ang="0" scaled="1"/>
            </a:gradFill>
            <a:ln w="9525">
              <a:noFill/>
              <a:miter lim="800000"/>
              <a:headEnd/>
              <a:tailEnd/>
            </a:ln>
            <a:effectLst/>
          </p:spPr>
          <p:txBody>
            <a:bodyPr wrap="none" anchor="ctr"/>
            <a:lstStyle/>
            <a:p>
              <a:endParaRPr lang="en-IE"/>
            </a:p>
          </p:txBody>
        </p:sp>
      </p:grpSp>
      <p:sp>
        <p:nvSpPr>
          <p:cNvPr id="1041" name="Rectangle 17"/>
          <p:cNvSpPr>
            <a:spLocks noChangeArrowheads="1"/>
          </p:cNvSpPr>
          <p:nvPr/>
        </p:nvSpPr>
        <p:spPr bwMode="gray">
          <a:xfrm>
            <a:off x="468313" y="6453188"/>
            <a:ext cx="8226425" cy="31750"/>
          </a:xfrm>
          <a:prstGeom prst="rect">
            <a:avLst/>
          </a:prstGeom>
          <a:gradFill rotWithShape="0">
            <a:gsLst>
              <a:gs pos="0">
                <a:schemeClr val="bg2"/>
              </a:gs>
              <a:gs pos="100000">
                <a:schemeClr val="bg1"/>
              </a:gs>
            </a:gsLst>
            <a:lin ang="0" scaled="1"/>
          </a:gradFill>
          <a:ln w="9525">
            <a:solidFill>
              <a:schemeClr val="tx1"/>
            </a:solidFill>
            <a:miter lim="800000"/>
            <a:headEnd/>
            <a:tailEnd/>
          </a:ln>
          <a:effectLst/>
        </p:spPr>
        <p:txBody>
          <a:bodyPr wrap="none" anchor="ctr"/>
          <a:lstStyle/>
          <a:p>
            <a:pPr algn="ctr"/>
            <a:endParaRPr kumimoji="1" lang="en-US" sz="2400"/>
          </a:p>
        </p:txBody>
      </p:sp>
      <p:pic>
        <p:nvPicPr>
          <p:cNvPr id="12" name="Picture 11" descr="irisssml.jpg"/>
          <p:cNvPicPr>
            <a:picLocks noChangeAspect="1"/>
          </p:cNvPicPr>
          <p:nvPr userDrawn="1"/>
        </p:nvPicPr>
        <p:blipFill>
          <a:blip r:embed="rId13" cstate="print"/>
          <a:stretch>
            <a:fillRect/>
          </a:stretch>
        </p:blipFill>
        <p:spPr>
          <a:xfrm>
            <a:off x="0" y="285728"/>
            <a:ext cx="2071670" cy="82367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fontAlgn="base">
        <a:spcBef>
          <a:spcPct val="0"/>
        </a:spcBef>
        <a:spcAft>
          <a:spcPct val="0"/>
        </a:spcAft>
        <a:defRPr sz="3600" b="1">
          <a:solidFill>
            <a:srgbClr val="FF3300"/>
          </a:solidFill>
          <a:latin typeface="+mj-lt"/>
          <a:ea typeface="+mj-ea"/>
          <a:cs typeface="+mj-cs"/>
        </a:defRPr>
      </a:lvl1pPr>
      <a:lvl2pPr algn="ctr" rtl="0" fontAlgn="base">
        <a:spcBef>
          <a:spcPct val="0"/>
        </a:spcBef>
        <a:spcAft>
          <a:spcPct val="0"/>
        </a:spcAft>
        <a:defRPr sz="3600" b="1">
          <a:solidFill>
            <a:srgbClr val="FF3300"/>
          </a:solidFill>
          <a:latin typeface="Arial" charset="0"/>
        </a:defRPr>
      </a:lvl2pPr>
      <a:lvl3pPr algn="ctr" rtl="0" fontAlgn="base">
        <a:spcBef>
          <a:spcPct val="0"/>
        </a:spcBef>
        <a:spcAft>
          <a:spcPct val="0"/>
        </a:spcAft>
        <a:defRPr sz="3600" b="1">
          <a:solidFill>
            <a:srgbClr val="FF3300"/>
          </a:solidFill>
          <a:latin typeface="Arial" charset="0"/>
        </a:defRPr>
      </a:lvl3pPr>
      <a:lvl4pPr algn="ctr" rtl="0" fontAlgn="base">
        <a:spcBef>
          <a:spcPct val="0"/>
        </a:spcBef>
        <a:spcAft>
          <a:spcPct val="0"/>
        </a:spcAft>
        <a:defRPr sz="3600" b="1">
          <a:solidFill>
            <a:srgbClr val="FF3300"/>
          </a:solidFill>
          <a:latin typeface="Arial" charset="0"/>
        </a:defRPr>
      </a:lvl4pPr>
      <a:lvl5pPr algn="ctr" rtl="0" fontAlgn="base">
        <a:spcBef>
          <a:spcPct val="0"/>
        </a:spcBef>
        <a:spcAft>
          <a:spcPct val="0"/>
        </a:spcAft>
        <a:defRPr sz="3600" b="1">
          <a:solidFill>
            <a:srgbClr val="FF3300"/>
          </a:solidFill>
          <a:latin typeface="Arial" charset="0"/>
        </a:defRPr>
      </a:lvl5pPr>
      <a:lvl6pPr marL="457200" algn="ctr" rtl="0" fontAlgn="base">
        <a:spcBef>
          <a:spcPct val="0"/>
        </a:spcBef>
        <a:spcAft>
          <a:spcPct val="0"/>
        </a:spcAft>
        <a:defRPr sz="3600" b="1">
          <a:solidFill>
            <a:srgbClr val="FF3300"/>
          </a:solidFill>
          <a:latin typeface="Arial" charset="0"/>
        </a:defRPr>
      </a:lvl6pPr>
      <a:lvl7pPr marL="914400" algn="ctr" rtl="0" fontAlgn="base">
        <a:spcBef>
          <a:spcPct val="0"/>
        </a:spcBef>
        <a:spcAft>
          <a:spcPct val="0"/>
        </a:spcAft>
        <a:defRPr sz="3600" b="1">
          <a:solidFill>
            <a:srgbClr val="FF3300"/>
          </a:solidFill>
          <a:latin typeface="Arial" charset="0"/>
        </a:defRPr>
      </a:lvl7pPr>
      <a:lvl8pPr marL="1371600" algn="ctr" rtl="0" fontAlgn="base">
        <a:spcBef>
          <a:spcPct val="0"/>
        </a:spcBef>
        <a:spcAft>
          <a:spcPct val="0"/>
        </a:spcAft>
        <a:defRPr sz="3600" b="1">
          <a:solidFill>
            <a:srgbClr val="FF3300"/>
          </a:solidFill>
          <a:latin typeface="Arial" charset="0"/>
        </a:defRPr>
      </a:lvl8pPr>
      <a:lvl9pPr marL="1828800" algn="ctr" rtl="0" fontAlgn="base">
        <a:spcBef>
          <a:spcPct val="0"/>
        </a:spcBef>
        <a:spcAft>
          <a:spcPct val="0"/>
        </a:spcAft>
        <a:defRPr sz="3600" b="1">
          <a:solidFill>
            <a:srgbClr val="FF3300"/>
          </a:solidFill>
          <a:latin typeface="Arial" charset="0"/>
        </a:defRPr>
      </a:lvl9pPr>
    </p:titleStyle>
    <p:bodyStyle>
      <a:lvl1pPr marL="342900" indent="-342900" algn="l" rtl="0" fontAlgn="base">
        <a:spcBef>
          <a:spcPct val="20000"/>
        </a:spcBef>
        <a:spcAft>
          <a:spcPct val="0"/>
        </a:spcAft>
        <a:buClr>
          <a:srgbClr val="FF3300"/>
        </a:buClr>
        <a:buFont typeface="Wingdings" pitchFamily="2" charset="2"/>
        <a:buChar char="Ø"/>
        <a:defRPr sz="2800">
          <a:solidFill>
            <a:srgbClr val="0000FF"/>
          </a:solidFill>
          <a:latin typeface="+mn-lt"/>
          <a:ea typeface="+mn-ea"/>
          <a:cs typeface="+mn-cs"/>
        </a:defRPr>
      </a:lvl1pPr>
      <a:lvl2pPr marL="742950" indent="-285750" algn="l" rtl="0" fontAlgn="base">
        <a:spcBef>
          <a:spcPct val="20000"/>
        </a:spcBef>
        <a:spcAft>
          <a:spcPct val="0"/>
        </a:spcAft>
        <a:buClr>
          <a:srgbClr val="FF3300"/>
        </a:buClr>
        <a:buFont typeface="Wingdings" pitchFamily="2" charset="2"/>
        <a:buChar char="Ø"/>
        <a:defRPr sz="2400">
          <a:solidFill>
            <a:srgbClr val="0000FF"/>
          </a:solidFill>
          <a:latin typeface="+mn-lt"/>
        </a:defRPr>
      </a:lvl2pPr>
      <a:lvl3pPr marL="1143000" indent="-228600" algn="l" rtl="0" fontAlgn="base">
        <a:spcBef>
          <a:spcPct val="20000"/>
        </a:spcBef>
        <a:spcAft>
          <a:spcPct val="0"/>
        </a:spcAft>
        <a:buClr>
          <a:srgbClr val="FF3300"/>
        </a:buClr>
        <a:buFont typeface="Wingdings" pitchFamily="2" charset="2"/>
        <a:buChar char="Ø"/>
        <a:defRPr sz="2000">
          <a:solidFill>
            <a:schemeClr val="tx1"/>
          </a:solidFill>
          <a:latin typeface="+mn-lt"/>
        </a:defRPr>
      </a:lvl3pPr>
      <a:lvl4pPr marL="1600200" indent="-228600" algn="l" rtl="0" fontAlgn="base">
        <a:spcBef>
          <a:spcPct val="20000"/>
        </a:spcBef>
        <a:spcAft>
          <a:spcPct val="0"/>
        </a:spcAft>
        <a:buClr>
          <a:srgbClr val="FF3300"/>
        </a:buClr>
        <a:buFont typeface="Wingdings" pitchFamily="2" charset="2"/>
        <a:buChar char="Ø"/>
        <a:defRPr>
          <a:solidFill>
            <a:schemeClr val="tx1"/>
          </a:solidFill>
          <a:latin typeface="+mn-lt"/>
        </a:defRPr>
      </a:lvl4pPr>
      <a:lvl5pPr marL="2057400" indent="-228600" algn="l" rtl="0" fontAlgn="base">
        <a:spcBef>
          <a:spcPct val="20000"/>
        </a:spcBef>
        <a:spcAft>
          <a:spcPct val="0"/>
        </a:spcAft>
        <a:buClr>
          <a:srgbClr val="FF3300"/>
        </a:buClr>
        <a:buFont typeface="Wingdings" pitchFamily="2" charset="2"/>
        <a:buChar char="Ø"/>
        <a:defRPr sz="1600">
          <a:solidFill>
            <a:schemeClr val="tx1"/>
          </a:solidFill>
          <a:latin typeface="+mn-lt"/>
        </a:defRPr>
      </a:lvl5pPr>
      <a:lvl6pPr marL="2514600" indent="-228600" algn="l" rtl="0" fontAlgn="base">
        <a:spcBef>
          <a:spcPct val="20000"/>
        </a:spcBef>
        <a:spcAft>
          <a:spcPct val="0"/>
        </a:spcAft>
        <a:buClr>
          <a:srgbClr val="FF3300"/>
        </a:buClr>
        <a:buFont typeface="Wingdings" pitchFamily="2" charset="2"/>
        <a:buChar char="Ø"/>
        <a:defRPr sz="1600">
          <a:solidFill>
            <a:schemeClr val="tx1"/>
          </a:solidFill>
          <a:latin typeface="+mn-lt"/>
        </a:defRPr>
      </a:lvl6pPr>
      <a:lvl7pPr marL="2971800" indent="-228600" algn="l" rtl="0" fontAlgn="base">
        <a:spcBef>
          <a:spcPct val="20000"/>
        </a:spcBef>
        <a:spcAft>
          <a:spcPct val="0"/>
        </a:spcAft>
        <a:buClr>
          <a:srgbClr val="FF3300"/>
        </a:buClr>
        <a:buFont typeface="Wingdings" pitchFamily="2" charset="2"/>
        <a:buChar char="Ø"/>
        <a:defRPr sz="1600">
          <a:solidFill>
            <a:schemeClr val="tx1"/>
          </a:solidFill>
          <a:latin typeface="+mn-lt"/>
        </a:defRPr>
      </a:lvl7pPr>
      <a:lvl8pPr marL="3429000" indent="-228600" algn="l" rtl="0" fontAlgn="base">
        <a:spcBef>
          <a:spcPct val="20000"/>
        </a:spcBef>
        <a:spcAft>
          <a:spcPct val="0"/>
        </a:spcAft>
        <a:buClr>
          <a:srgbClr val="FF3300"/>
        </a:buClr>
        <a:buFont typeface="Wingdings" pitchFamily="2" charset="2"/>
        <a:buChar char="Ø"/>
        <a:defRPr sz="1600">
          <a:solidFill>
            <a:schemeClr val="tx1"/>
          </a:solidFill>
          <a:latin typeface="+mn-lt"/>
        </a:defRPr>
      </a:lvl8pPr>
      <a:lvl9pPr marL="3886200" indent="-228600" algn="l" rtl="0" fontAlgn="base">
        <a:spcBef>
          <a:spcPct val="20000"/>
        </a:spcBef>
        <a:spcAft>
          <a:spcPct val="0"/>
        </a:spcAft>
        <a:buClr>
          <a:srgbClr val="FF3300"/>
        </a:buClr>
        <a:buFont typeface="Wingdings" pitchFamily="2" charset="2"/>
        <a:buChar char="Ø"/>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gif"/><Relationship Id="rId7"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hyperlink" Target="http://images.google.ie/imgres?imgurl=http://dic.academic.ru/pictures/dewiki/69/ENISA_logo.jpg&amp;imgrefurl=http://dic.academic.ru/dic.nsf/dewiki/364663&amp;usg=__hF0yVK2iuBL7s8cqLOB-4gBbQeE=&amp;h=900&amp;w=940&amp;sz=56&amp;hl=en&amp;start=25&amp;tbnid=US9KEDvolvK3JM:&amp;tbnh=142&amp;tbnw=148&amp;prev=/images?q=enisa+logo&amp;gbv=2&amp;ndsp=18&amp;hl=en&amp;sa=N&amp;start=18" TargetMode="External"/><Relationship Id="rId4" Type="http://schemas.openxmlformats.org/officeDocument/2006/relationships/image" Target="../media/image14.gif"/></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hyperlink" Target="http://www.sans.org/" TargetMode="External"/><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syngress.com/" TargetMode="External"/><Relationship Id="rId5" Type="http://schemas.openxmlformats.org/officeDocument/2006/relationships/image" Target="../media/image18.jpeg"/><Relationship Id="rId10" Type="http://schemas.openxmlformats.org/officeDocument/2006/relationships/image" Target="../media/image21.jpeg"/><Relationship Id="rId4" Type="http://schemas.openxmlformats.org/officeDocument/2006/relationships/image" Target="../media/image17.jpeg"/><Relationship Id="rId9" Type="http://schemas.openxmlformats.org/officeDocument/2006/relationships/hyperlink" Target="http://www.bhconsulting.ie/"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hyperlink" Target="http://www.aviusexperience.com/fwamarketing.php" TargetMode="External"/><Relationship Id="rId4" Type="http://schemas.openxmlformats.org/officeDocument/2006/relationships/hyperlink" Target="http://www.google.ie/imgres?imgurl=http://www.ptraining.com/images/logos/Sharepoint_logo_med.gif&amp;imgrefurl=http://www.ptraining.com/&amp;h=139&amp;w=161&amp;sz=8&amp;tbnid=Bf-JPByx4cVwtM:&amp;tbnh=85&amp;tbnw=98&amp;prev=/images?q=sharepoint+logo&amp;zoom=1&amp;q=sharepoint+logo&amp;hl=en&amp;usg=__4BupybvJoxY9Ut464hvxt-eOzXc=&amp;sa=X&amp;ei=5IuPTNexEMWDswbdurmEDA&amp;ved=0CB0Q9QEwAQ"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ie/imgres?imgurl=http://www.ptraining.com/images/logos/Sharepoint_logo_med.gif&amp;imgrefurl=http://www.ptraining.com/&amp;h=139&amp;w=161&amp;sz=8&amp;tbnid=Bf-JPByx4cVwtM:&amp;tbnh=85&amp;tbnw=98&amp;prev=/images?q=sharepoint+logo&amp;zoom=1&amp;q=sharepoint+logo&amp;hl=en&amp;usg=__4BupybvJoxY9Ut464hvxt-eOzXc=&amp;sa=X&amp;ei=5IuPTNexEMWDswbdurmEDA&amp;ved=0CB0Q9QEwAQ"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www.google.ie/imgres?imgurl=http://www.ptraining.com/images/logos/Sharepoint_logo_med.gif&amp;imgrefurl=http://www.ptraining.com/&amp;h=139&amp;w=161&amp;sz=8&amp;tbnid=Bf-JPByx4cVwtM:&amp;tbnh=85&amp;tbnw=98&amp;prev=/images?q=sharepoint+logo&amp;zoom=1&amp;q=sharepoint+logo&amp;hl=en&amp;usg=__4BupybvJoxY9Ut464hvxt-eOzXc=&amp;sa=X&amp;ei=5IuPTNexEMWDswbdurmEDA&amp;ved=0CB0Q9QEwAQ"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2.gif"/></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ti.terena.nl/" TargetMode="External"/><Relationship Id="rId3" Type="http://schemas.openxmlformats.org/officeDocument/2006/relationships/hyperlink" Target="http://www.govcert.nl/render.html?it=69" TargetMode="External"/><Relationship Id="rId7" Type="http://schemas.openxmlformats.org/officeDocument/2006/relationships/hyperlink" Target="http://www.terena.org/activities/tf-csirt/starter-kit.html" TargetMode="External"/><Relationship Id="rId2" Type="http://schemas.openxmlformats.org/officeDocument/2006/relationships/hyperlink" Target="http://enisa.europa.eu/cert_guide/downloads/CSIRT_setting_up_guide_ENISA.pdf" TargetMode="External"/><Relationship Id="rId1" Type="http://schemas.openxmlformats.org/officeDocument/2006/relationships/slideLayout" Target="../slideLayouts/slideLayout2.xml"/><Relationship Id="rId6" Type="http://schemas.openxmlformats.org/officeDocument/2006/relationships/hyperlink" Target="http://www.securityunit.com/publications/sp800-61.pdf" TargetMode="External"/><Relationship Id="rId5" Type="http://schemas.openxmlformats.org/officeDocument/2006/relationships/hyperlink" Target="http://www.auscert.org.au/render.html?it=2252" TargetMode="External"/><Relationship Id="rId4" Type="http://schemas.openxmlformats.org/officeDocument/2006/relationships/hyperlink" Target="http://www.cert.org/archive/pdf/csirt-handbook.pdf" TargetMode="External"/><Relationship Id="rId9" Type="http://schemas.openxmlformats.org/officeDocument/2006/relationships/hyperlink" Target="http://www.warp.gov.uk/"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51.jpeg"/><Relationship Id="rId4" Type="http://schemas.openxmlformats.org/officeDocument/2006/relationships/image" Target="../media/image50.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images.google.ie/imgres?imgurl=http://www.33ff.com/flags/XL_flags_embossed/Ireland_flag.gif&amp;imgrefurl=http://www.33ff.com/flags/worldflags/Ireland_flag.html&amp;h=240&amp;w=360&amp;sz=7&amp;hl=en&amp;start=96&amp;tbnid=og95bVtXuAc7MM:&amp;tbnh=81&amp;tbnw=121&amp;prev=/images?q=%22irish+flag%22&amp;start=90&amp;gbv=2&amp;ndsp=18&amp;svnum=10&amp;hl=en&amp;sa=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Microsoft_Excel_97-2003_Worksheet1.xls"/></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4213" y="3213100"/>
            <a:ext cx="7772400" cy="1470025"/>
          </a:xfrm>
        </p:spPr>
        <p:txBody>
          <a:bodyPr/>
          <a:lstStyle/>
          <a:p>
            <a:r>
              <a:rPr lang="en-US" sz="4800" dirty="0" smtClean="0"/>
              <a:t>Creating A CERT at WARP </a:t>
            </a:r>
            <a:r>
              <a:rPr lang="en-US" sz="4800" dirty="0" smtClean="0"/>
              <a:t>Speed</a:t>
            </a:r>
            <a:r>
              <a:rPr lang="en-US" sz="4800" dirty="0"/>
              <a:t/>
            </a:r>
            <a:br>
              <a:rPr lang="en-US" sz="4800" dirty="0"/>
            </a:br>
            <a:r>
              <a:rPr lang="en-US" sz="4800" dirty="0" smtClean="0"/>
              <a:t/>
            </a:r>
            <a:br>
              <a:rPr lang="en-US" sz="4800" dirty="0" smtClean="0"/>
            </a:br>
            <a:endParaRPr lang="en-US" sz="3200" dirty="0"/>
          </a:p>
        </p:txBody>
      </p:sp>
      <p:pic>
        <p:nvPicPr>
          <p:cNvPr id="2052" name="Picture 4" descr="http://www.belhack.org/pictures/bruconwebsitelogo1sma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472" y="4005064"/>
            <a:ext cx="2857500" cy="205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10</a:t>
            </a:fld>
            <a:endParaRPr lang="en-US"/>
          </a:p>
        </p:txBody>
      </p:sp>
      <p:pic>
        <p:nvPicPr>
          <p:cNvPr id="6154" name="Picture 10" descr="C:\Documents and Settings\brianh\Local Settings\Temporary Internet Files\Content.IE5\MMEM303V\MPj03905780000[1].jpg"/>
          <p:cNvPicPr>
            <a:picLocks noChangeAspect="1" noChangeArrowheads="1"/>
          </p:cNvPicPr>
          <p:nvPr/>
        </p:nvPicPr>
        <p:blipFill>
          <a:blip r:embed="rId3" cstate="print"/>
          <a:srcRect/>
          <a:stretch>
            <a:fillRect/>
          </a:stretch>
        </p:blipFill>
        <p:spPr bwMode="auto">
          <a:xfrm>
            <a:off x="2000232" y="1643050"/>
            <a:ext cx="5594372" cy="3991818"/>
          </a:xfrm>
          <a:prstGeom prst="rect">
            <a:avLst/>
          </a:prstGeom>
          <a:noFill/>
        </p:spPr>
      </p:pic>
      <p:sp>
        <p:nvSpPr>
          <p:cNvPr id="16" name="Rectangle 2"/>
          <p:cNvSpPr>
            <a:spLocks noGrp="1" noChangeArrowheads="1"/>
          </p:cNvSpPr>
          <p:nvPr>
            <p:ph type="title"/>
          </p:nvPr>
        </p:nvSpPr>
        <p:spPr>
          <a:xfrm>
            <a:off x="2124075" y="188913"/>
            <a:ext cx="5948387" cy="993775"/>
          </a:xfrm>
        </p:spPr>
        <p:txBody>
          <a:bodyPr/>
          <a:lstStyle/>
          <a:p>
            <a:r>
              <a:rPr lang="en-IE" dirty="0" smtClean="0"/>
              <a:t>Job Complete?</a:t>
            </a:r>
            <a:endParaRPr lang="en-US" dirty="0"/>
          </a:p>
        </p:txBody>
      </p:sp>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11</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IRISS Is Born</a:t>
            </a:r>
            <a:endParaRPr lang="en-US" dirty="0"/>
          </a:p>
        </p:txBody>
      </p:sp>
      <p:pic>
        <p:nvPicPr>
          <p:cNvPr id="7" name="Picture 6" descr="irisssml.jpg"/>
          <p:cNvPicPr>
            <a:picLocks noChangeAspect="1"/>
          </p:cNvPicPr>
          <p:nvPr/>
        </p:nvPicPr>
        <p:blipFill>
          <a:blip r:embed="rId3" cstate="print"/>
          <a:stretch>
            <a:fillRect/>
          </a:stretch>
        </p:blipFill>
        <p:spPr>
          <a:xfrm>
            <a:off x="500034" y="1785926"/>
            <a:ext cx="7986290" cy="3175272"/>
          </a:xfrm>
          <a:prstGeom prst="rect">
            <a:avLst/>
          </a:prstGeom>
        </p:spPr>
      </p:pic>
      <p:sp>
        <p:nvSpPr>
          <p:cNvPr id="9"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en-IE" dirty="0" smtClean="0"/>
              <a:t>Who is IRISS-CERT?</a:t>
            </a:r>
            <a:endParaRPr lang="en-US" dirty="0"/>
          </a:p>
        </p:txBody>
      </p:sp>
      <p:sp>
        <p:nvSpPr>
          <p:cNvPr id="10"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12</a:t>
            </a:fld>
            <a:endParaRPr lang="en-US"/>
          </a:p>
        </p:txBody>
      </p:sp>
      <p:sp>
        <p:nvSpPr>
          <p:cNvPr id="12" name="Rectangle 3"/>
          <p:cNvSpPr txBox="1">
            <a:spLocks noChangeArrowheads="1"/>
          </p:cNvSpPr>
          <p:nvPr/>
        </p:nvSpPr>
        <p:spPr bwMode="auto">
          <a:xfrm>
            <a:off x="457200" y="1484313"/>
            <a:ext cx="8229600" cy="4897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IE" sz="2800" b="0" i="0" u="none" strike="noStrike" kern="0" cap="none" spc="0" normalizeH="0" baseline="0" noProof="0" dirty="0" smtClean="0">
                <a:ln>
                  <a:noFill/>
                </a:ln>
                <a:solidFill>
                  <a:srgbClr val="0000FF"/>
                </a:solidFill>
                <a:effectLst/>
                <a:uLnTx/>
                <a:uFillTx/>
                <a:latin typeface="+mn-lt"/>
                <a:ea typeface="+mn-ea"/>
                <a:cs typeface="+mn-cs"/>
              </a:rPr>
              <a:t>Ireland’s First CSIRT</a:t>
            </a:r>
            <a:br>
              <a:rPr kumimoji="0" lang="en-IE" sz="2800" b="0" i="0" u="none" strike="noStrike" kern="0" cap="none" spc="0" normalizeH="0" baseline="0" noProof="0" dirty="0" smtClean="0">
                <a:ln>
                  <a:noFill/>
                </a:ln>
                <a:solidFill>
                  <a:srgbClr val="0000FF"/>
                </a:solidFill>
                <a:effectLst/>
                <a:uLnTx/>
                <a:uFillTx/>
                <a:latin typeface="+mn-lt"/>
                <a:ea typeface="+mn-ea"/>
                <a:cs typeface="+mn-cs"/>
              </a:rPr>
            </a:br>
            <a:r>
              <a:rPr kumimoji="0" lang="en-IE" sz="2800" b="0" i="0" u="none" strike="noStrike" kern="0" cap="none" spc="0" normalizeH="0" baseline="0" noProof="0" dirty="0" smtClean="0">
                <a:ln>
                  <a:noFill/>
                </a:ln>
                <a:solidFill>
                  <a:srgbClr val="0000FF"/>
                </a:solidFill>
                <a:effectLst/>
                <a:uLnTx/>
                <a:uFillTx/>
                <a:latin typeface="+mn-lt"/>
                <a:ea typeface="+mn-ea"/>
                <a:cs typeface="+mn-cs"/>
              </a:rPr>
              <a:t>(Computer Security Incident Response Team)</a:t>
            </a: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endParaRPr lang="en-GB" sz="2800" kern="0" dirty="0" smtClean="0">
              <a:solidFill>
                <a:srgbClr val="0000FF"/>
              </a:solidFill>
              <a:latin typeface="+mn-lt"/>
            </a:endParaRP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GB" sz="2800" b="0" i="0" u="none" strike="noStrike" kern="0" cap="none" spc="0" normalizeH="0" baseline="0" noProof="0" dirty="0" smtClean="0">
                <a:ln>
                  <a:noFill/>
                </a:ln>
                <a:solidFill>
                  <a:srgbClr val="0000FF"/>
                </a:solidFill>
                <a:effectLst/>
                <a:uLnTx/>
                <a:uFillTx/>
                <a:latin typeface="+mn-lt"/>
                <a:ea typeface="+mn-ea"/>
                <a:cs typeface="+mn-cs"/>
              </a:rPr>
              <a:t>Provide Services</a:t>
            </a:r>
            <a:r>
              <a:rPr lang="en-GB" sz="2800" kern="0" dirty="0" smtClean="0">
                <a:solidFill>
                  <a:srgbClr val="0000FF"/>
                </a:solidFill>
                <a:latin typeface="+mn-lt"/>
              </a:rPr>
              <a:t> On Information Security</a:t>
            </a: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endParaRPr lang="en-GB" sz="2800" kern="0" dirty="0" smtClean="0">
              <a:solidFill>
                <a:srgbClr val="0000FF"/>
              </a:solidFill>
              <a:latin typeface="+mn-lt"/>
            </a:endParaRP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lang="en-GB" sz="2800" kern="0" dirty="0" smtClean="0">
                <a:solidFill>
                  <a:srgbClr val="0000FF"/>
                </a:solidFill>
                <a:latin typeface="+mn-lt"/>
              </a:rPr>
              <a:t>Services Provided Free of Charge</a:t>
            </a: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endParaRPr kumimoji="0" lang="en-GB" sz="2800" b="0" i="0" u="none" strike="noStrike" kern="0" cap="none" spc="0" normalizeH="0" baseline="0" noProof="0" dirty="0" smtClean="0">
              <a:ln>
                <a:noFill/>
              </a:ln>
              <a:solidFill>
                <a:srgbClr val="0000FF"/>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GB" sz="2800" b="0" i="0" u="none" strike="noStrike" kern="0" cap="none" spc="0" normalizeH="0" baseline="0" noProof="0" dirty="0" smtClean="0">
                <a:ln>
                  <a:noFill/>
                </a:ln>
                <a:solidFill>
                  <a:srgbClr val="0000FF"/>
                </a:solidFill>
                <a:effectLst/>
                <a:uLnTx/>
                <a:uFillTx/>
                <a:latin typeface="+mn-lt"/>
                <a:ea typeface="+mn-ea"/>
                <a:cs typeface="+mn-cs"/>
              </a:rPr>
              <a:t>Not For Profit Organisation</a:t>
            </a: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endParaRPr lang="en-GB" sz="2800" kern="0" dirty="0" smtClean="0">
              <a:solidFill>
                <a:srgbClr val="0000FF"/>
              </a:solidFill>
              <a:latin typeface="+mn-lt"/>
            </a:endParaRP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endParaRPr kumimoji="0" lang="en-US" sz="2800" b="0" i="0" u="none" strike="noStrike" kern="0" cap="none" spc="0" normalizeH="0" baseline="0" noProof="0" dirty="0">
              <a:ln>
                <a:noFill/>
              </a:ln>
              <a:solidFill>
                <a:srgbClr val="0000FF"/>
              </a:solidFill>
              <a:effectLst/>
              <a:uLnTx/>
              <a:uFillTx/>
              <a:latin typeface="+mn-lt"/>
              <a:ea typeface="+mn-ea"/>
              <a:cs typeface="+mn-cs"/>
            </a:endParaRPr>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8344"/>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p:cNvSpPr>
            <a:spLocks noGrp="1" noChangeArrowheads="1"/>
          </p:cNvSpPr>
          <p:nvPr>
            <p:ph type="title"/>
          </p:nvPr>
        </p:nvSpPr>
        <p:spPr/>
        <p:txBody>
          <a:bodyPr/>
          <a:lstStyle/>
          <a:p>
            <a:r>
              <a:rPr lang="en-IE" dirty="0" smtClean="0"/>
              <a:t>Services Offered</a:t>
            </a:r>
            <a:endParaRPr lang="en-US" dirty="0"/>
          </a:p>
        </p:txBody>
      </p:sp>
      <p:sp>
        <p:nvSpPr>
          <p:cNvPr id="535555" name="Rectangle 3"/>
          <p:cNvSpPr>
            <a:spLocks noGrp="1" noChangeArrowheads="1"/>
          </p:cNvSpPr>
          <p:nvPr>
            <p:ph type="body" idx="1"/>
          </p:nvPr>
        </p:nvSpPr>
        <p:spPr/>
        <p:txBody>
          <a:bodyPr/>
          <a:lstStyle/>
          <a:p>
            <a:pPr>
              <a:lnSpc>
                <a:spcPct val="90000"/>
              </a:lnSpc>
            </a:pPr>
            <a:r>
              <a:rPr lang="en-IE" dirty="0" smtClean="0"/>
              <a:t>Irish Focused Alerts </a:t>
            </a:r>
            <a:r>
              <a:rPr lang="en-IE" dirty="0"/>
              <a:t>and Warnings</a:t>
            </a:r>
          </a:p>
          <a:p>
            <a:pPr lvl="1">
              <a:lnSpc>
                <a:spcPct val="90000"/>
              </a:lnSpc>
            </a:pPr>
            <a:r>
              <a:rPr lang="en-IE" dirty="0"/>
              <a:t>Vulnerability Awareness</a:t>
            </a:r>
          </a:p>
          <a:p>
            <a:pPr lvl="1">
              <a:lnSpc>
                <a:spcPct val="90000"/>
              </a:lnSpc>
            </a:pPr>
            <a:r>
              <a:rPr lang="en-IE" dirty="0"/>
              <a:t>Incident Awareness</a:t>
            </a:r>
          </a:p>
          <a:p>
            <a:pPr lvl="1">
              <a:lnSpc>
                <a:spcPct val="90000"/>
              </a:lnSpc>
            </a:pPr>
            <a:r>
              <a:rPr lang="en-IE" dirty="0"/>
              <a:t>Sanitised Attack </a:t>
            </a:r>
            <a:r>
              <a:rPr lang="en-IE" dirty="0" smtClean="0"/>
              <a:t>Notifications</a:t>
            </a:r>
          </a:p>
          <a:p>
            <a:pPr lvl="1">
              <a:lnSpc>
                <a:spcPct val="90000"/>
              </a:lnSpc>
            </a:pPr>
            <a:r>
              <a:rPr lang="en-GB" dirty="0" smtClean="0"/>
              <a:t>Coordination Service</a:t>
            </a:r>
            <a:endParaRPr lang="en-IE" dirty="0"/>
          </a:p>
          <a:p>
            <a:pPr>
              <a:lnSpc>
                <a:spcPct val="90000"/>
              </a:lnSpc>
            </a:pPr>
            <a:r>
              <a:rPr lang="en-IE" dirty="0" smtClean="0"/>
              <a:t>Irish Focused Research</a:t>
            </a:r>
            <a:endParaRPr lang="en-IE" dirty="0"/>
          </a:p>
          <a:p>
            <a:pPr lvl="1">
              <a:lnSpc>
                <a:spcPct val="90000"/>
              </a:lnSpc>
            </a:pPr>
            <a:r>
              <a:rPr lang="en-IE" dirty="0"/>
              <a:t>Trends and Metrics</a:t>
            </a:r>
          </a:p>
          <a:p>
            <a:pPr lvl="1">
              <a:lnSpc>
                <a:spcPct val="90000"/>
              </a:lnSpc>
            </a:pPr>
            <a:r>
              <a:rPr lang="en-IE" dirty="0"/>
              <a:t>General Awareness</a:t>
            </a:r>
          </a:p>
          <a:p>
            <a:pPr>
              <a:lnSpc>
                <a:spcPct val="90000"/>
              </a:lnSpc>
            </a:pPr>
            <a:r>
              <a:rPr lang="en-IE" dirty="0" smtClean="0"/>
              <a:t>Knowledge </a:t>
            </a:r>
            <a:r>
              <a:rPr lang="en-IE" dirty="0"/>
              <a:t>Sharing</a:t>
            </a:r>
          </a:p>
          <a:p>
            <a:pPr lvl="1">
              <a:lnSpc>
                <a:spcPct val="90000"/>
              </a:lnSpc>
            </a:pPr>
            <a:r>
              <a:rPr lang="en-IE" dirty="0"/>
              <a:t>Informal discussion</a:t>
            </a:r>
          </a:p>
          <a:p>
            <a:pPr lvl="1">
              <a:lnSpc>
                <a:spcPct val="90000"/>
              </a:lnSpc>
            </a:pPr>
            <a:r>
              <a:rPr lang="en-IE" dirty="0"/>
              <a:t>Information Sharing &amp; Dissemination</a:t>
            </a:r>
            <a:endParaRPr lang="en-US" dirty="0"/>
          </a:p>
        </p:txBody>
      </p:sp>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13</a:t>
            </a:fld>
            <a:endParaRPr lang="en-US"/>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1404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p:cNvSpPr>
            <a:spLocks noGrp="1" noChangeArrowheads="1"/>
          </p:cNvSpPr>
          <p:nvPr>
            <p:ph type="title"/>
          </p:nvPr>
        </p:nvSpPr>
        <p:spPr/>
        <p:txBody>
          <a:bodyPr/>
          <a:lstStyle/>
          <a:p>
            <a:r>
              <a:rPr lang="en-IE" dirty="0" smtClean="0"/>
              <a:t>We Serve</a:t>
            </a:r>
            <a:endParaRPr lang="en-US" dirty="0"/>
          </a:p>
        </p:txBody>
      </p:sp>
      <p:sp>
        <p:nvSpPr>
          <p:cNvPr id="518147" name="Rectangle 3"/>
          <p:cNvSpPr>
            <a:spLocks noGrp="1" noChangeArrowheads="1"/>
          </p:cNvSpPr>
          <p:nvPr>
            <p:ph type="body" idx="1"/>
          </p:nvPr>
        </p:nvSpPr>
        <p:spPr/>
        <p:txBody>
          <a:bodyPr/>
          <a:lstStyle/>
          <a:p>
            <a:r>
              <a:rPr lang="en-IE" sz="2400" dirty="0"/>
              <a:t>Government Bodies and Agencies</a:t>
            </a:r>
          </a:p>
          <a:p>
            <a:endParaRPr lang="en-IE" sz="2400" dirty="0"/>
          </a:p>
          <a:p>
            <a:r>
              <a:rPr lang="en-IE" sz="2400" dirty="0"/>
              <a:t>Private Sector Companies</a:t>
            </a:r>
          </a:p>
          <a:p>
            <a:endParaRPr lang="en-IE" sz="2400" dirty="0"/>
          </a:p>
          <a:p>
            <a:r>
              <a:rPr lang="en-IE" sz="2400" dirty="0"/>
              <a:t>SME Sector </a:t>
            </a:r>
          </a:p>
          <a:p>
            <a:endParaRPr lang="en-IE" sz="2400" dirty="0"/>
          </a:p>
          <a:p>
            <a:r>
              <a:rPr lang="en-IE" sz="2400" dirty="0"/>
              <a:t>Industry Bodies</a:t>
            </a:r>
          </a:p>
          <a:p>
            <a:endParaRPr lang="en-IE" sz="2400" dirty="0"/>
          </a:p>
          <a:p>
            <a:r>
              <a:rPr lang="en-IE" sz="2400" dirty="0"/>
              <a:t>Other </a:t>
            </a:r>
            <a:r>
              <a:rPr lang="en-IE" sz="2400" dirty="0" smtClean="0"/>
              <a:t>CERTs</a:t>
            </a:r>
            <a:endParaRPr lang="en-IE" sz="2400" dirty="0"/>
          </a:p>
        </p:txBody>
      </p:sp>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14</a:t>
            </a:fld>
            <a:endParaRPr lang="en-US"/>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4937"/>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15</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IRISS Associations</a:t>
            </a:r>
            <a:endParaRPr lang="en-US" dirty="0"/>
          </a:p>
        </p:txBody>
      </p:sp>
      <p:pic>
        <p:nvPicPr>
          <p:cNvPr id="28674" name="Picture 2" descr="http://www.cert.org/csirts/images/authorized_seal.gif"/>
          <p:cNvPicPr>
            <a:picLocks noChangeAspect="1" noChangeArrowheads="1"/>
          </p:cNvPicPr>
          <p:nvPr/>
        </p:nvPicPr>
        <p:blipFill>
          <a:blip r:embed="rId3" cstate="print"/>
          <a:srcRect/>
          <a:stretch>
            <a:fillRect/>
          </a:stretch>
        </p:blipFill>
        <p:spPr bwMode="auto">
          <a:xfrm>
            <a:off x="5508104" y="1844824"/>
            <a:ext cx="1785950" cy="1785950"/>
          </a:xfrm>
          <a:prstGeom prst="rect">
            <a:avLst/>
          </a:prstGeom>
          <a:noFill/>
        </p:spPr>
      </p:pic>
      <p:pic>
        <p:nvPicPr>
          <p:cNvPr id="10" name="Picture 9" descr="warpLogo_Animated.gif"/>
          <p:cNvPicPr>
            <a:picLocks noChangeAspect="1"/>
          </p:cNvPicPr>
          <p:nvPr/>
        </p:nvPicPr>
        <p:blipFill>
          <a:blip r:embed="rId4" cstate="print"/>
          <a:stretch>
            <a:fillRect/>
          </a:stretch>
        </p:blipFill>
        <p:spPr>
          <a:xfrm>
            <a:off x="1857356" y="4500570"/>
            <a:ext cx="2991577" cy="1182441"/>
          </a:xfrm>
          <a:prstGeom prst="rect">
            <a:avLst/>
          </a:prstGeom>
        </p:spPr>
      </p:pic>
      <p:pic>
        <p:nvPicPr>
          <p:cNvPr id="28688" name="Picture 16" descr="http://t2.gstatic.com/images?q=tbn:US9KEDvolvK3JM:http://dic.academic.ru/pictures/dewiki/69/ENISA_logo.jpg">
            <a:hlinkClick r:id="rId5"/>
          </p:cNvPr>
          <p:cNvPicPr>
            <a:picLocks noChangeAspect="1" noChangeArrowheads="1"/>
          </p:cNvPicPr>
          <p:nvPr/>
        </p:nvPicPr>
        <p:blipFill>
          <a:blip r:embed="rId6" cstate="print"/>
          <a:srcRect/>
          <a:stretch>
            <a:fillRect/>
          </a:stretch>
        </p:blipFill>
        <p:spPr bwMode="auto">
          <a:xfrm>
            <a:off x="5929322" y="4214817"/>
            <a:ext cx="1571636" cy="1507921"/>
          </a:xfrm>
          <a:prstGeom prst="rect">
            <a:avLst/>
          </a:prstGeom>
          <a:noFill/>
        </p:spPr>
      </p:pic>
      <p:pic>
        <p:nvPicPr>
          <p:cNvPr id="73730" name="Picture 2" descr="http://www.iriss.ie/iriss/_borders/TI-accredited.jpg"/>
          <p:cNvPicPr>
            <a:picLocks noChangeAspect="1" noChangeArrowheads="1"/>
          </p:cNvPicPr>
          <p:nvPr/>
        </p:nvPicPr>
        <p:blipFill>
          <a:blip r:embed="rId7" cstate="print"/>
          <a:srcRect/>
          <a:stretch>
            <a:fillRect/>
          </a:stretch>
        </p:blipFill>
        <p:spPr bwMode="auto">
          <a:xfrm>
            <a:off x="1187624" y="1916832"/>
            <a:ext cx="1729306" cy="1748309"/>
          </a:xfrm>
          <a:prstGeom prst="rect">
            <a:avLst/>
          </a:prstGeom>
          <a:noFill/>
        </p:spPr>
      </p:pic>
      <p:sp>
        <p:nvSpPr>
          <p:cNvPr id="11"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7454"/>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16</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Sponsors</a:t>
            </a:r>
            <a:endParaRPr lang="en-US" dirty="0"/>
          </a:p>
        </p:txBody>
      </p:sp>
      <p:pic>
        <p:nvPicPr>
          <p:cNvPr id="56326" name="Picture 6" descr="http://www.iriss.ie/iriss/SANS_Logo_REV.jpg">
            <a:hlinkClick r:id="rId3"/>
          </p:cNvPr>
          <p:cNvPicPr>
            <a:picLocks noChangeAspect="1" noChangeArrowheads="1"/>
          </p:cNvPicPr>
          <p:nvPr/>
        </p:nvPicPr>
        <p:blipFill>
          <a:blip r:embed="rId4" cstate="print"/>
          <a:srcRect/>
          <a:stretch>
            <a:fillRect/>
          </a:stretch>
        </p:blipFill>
        <p:spPr bwMode="auto">
          <a:xfrm>
            <a:off x="1187624" y="1844824"/>
            <a:ext cx="2952328" cy="1776403"/>
          </a:xfrm>
          <a:prstGeom prst="rect">
            <a:avLst/>
          </a:prstGeom>
          <a:noFill/>
        </p:spPr>
      </p:pic>
      <p:pic>
        <p:nvPicPr>
          <p:cNvPr id="71682" name="Picture 2" descr="http://www.iriss.ie/iriss/IEDR%2010%20year%20logo.jpg"/>
          <p:cNvPicPr>
            <a:picLocks noChangeAspect="1" noChangeArrowheads="1"/>
          </p:cNvPicPr>
          <p:nvPr/>
        </p:nvPicPr>
        <p:blipFill>
          <a:blip r:embed="rId5" cstate="print"/>
          <a:srcRect/>
          <a:stretch>
            <a:fillRect/>
          </a:stretch>
        </p:blipFill>
        <p:spPr bwMode="auto">
          <a:xfrm>
            <a:off x="5265896" y="1988840"/>
            <a:ext cx="2539246" cy="1591048"/>
          </a:xfrm>
          <a:prstGeom prst="rect">
            <a:avLst/>
          </a:prstGeom>
          <a:noFill/>
        </p:spPr>
      </p:pic>
      <p:pic>
        <p:nvPicPr>
          <p:cNvPr id="71684" name="Picture 4" descr="http://www.iriss.ie/iriss/SYNG_LOGO_HORI.jpg">
            <a:hlinkClick r:id="rId6"/>
          </p:cNvPr>
          <p:cNvPicPr>
            <a:picLocks noChangeAspect="1" noChangeArrowheads="1"/>
          </p:cNvPicPr>
          <p:nvPr/>
        </p:nvPicPr>
        <p:blipFill>
          <a:blip r:embed="rId7" cstate="print"/>
          <a:srcRect/>
          <a:stretch>
            <a:fillRect/>
          </a:stretch>
        </p:blipFill>
        <p:spPr bwMode="auto">
          <a:xfrm>
            <a:off x="6588224" y="4444312"/>
            <a:ext cx="1431032" cy="1037499"/>
          </a:xfrm>
          <a:prstGeom prst="rect">
            <a:avLst/>
          </a:prstGeom>
          <a:noFill/>
        </p:spPr>
      </p:pic>
      <p:pic>
        <p:nvPicPr>
          <p:cNvPr id="71686" name="Picture 6" descr="http://www.iriss.ie/iriss/NW_Logo.jpg"/>
          <p:cNvPicPr>
            <a:picLocks noChangeAspect="1" noChangeArrowheads="1"/>
          </p:cNvPicPr>
          <p:nvPr/>
        </p:nvPicPr>
        <p:blipFill>
          <a:blip r:embed="rId8" cstate="print"/>
          <a:srcRect/>
          <a:stretch>
            <a:fillRect/>
          </a:stretch>
        </p:blipFill>
        <p:spPr bwMode="auto">
          <a:xfrm>
            <a:off x="1331640" y="4509120"/>
            <a:ext cx="2159713" cy="826765"/>
          </a:xfrm>
          <a:prstGeom prst="rect">
            <a:avLst/>
          </a:prstGeom>
          <a:noFill/>
        </p:spPr>
      </p:pic>
      <p:pic>
        <p:nvPicPr>
          <p:cNvPr id="71688" name="Picture 8" descr="http://www.iriss.ie/iriss/small%20logo.jpg">
            <a:hlinkClick r:id="rId9"/>
          </p:cNvPr>
          <p:cNvPicPr>
            <a:picLocks noChangeAspect="1" noChangeArrowheads="1"/>
          </p:cNvPicPr>
          <p:nvPr/>
        </p:nvPicPr>
        <p:blipFill>
          <a:blip r:embed="rId10" cstate="print"/>
          <a:srcRect/>
          <a:stretch>
            <a:fillRect/>
          </a:stretch>
        </p:blipFill>
        <p:spPr bwMode="auto">
          <a:xfrm>
            <a:off x="4572000" y="4427601"/>
            <a:ext cx="936873" cy="1113643"/>
          </a:xfrm>
          <a:prstGeom prst="rect">
            <a:avLst/>
          </a:prstGeom>
          <a:noFill/>
        </p:spPr>
      </p:pic>
      <p:sp>
        <p:nvSpPr>
          <p:cNvPr id="11"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5938"/>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p:txBody>
          <a:bodyPr/>
          <a:lstStyle/>
          <a:p>
            <a:r>
              <a:rPr lang="en-IE" dirty="0" smtClean="0"/>
              <a:t>Reaction</a:t>
            </a:r>
            <a:endParaRPr lang="en-US" dirty="0"/>
          </a:p>
        </p:txBody>
      </p:sp>
      <p:pic>
        <p:nvPicPr>
          <p:cNvPr id="13315" name="Picture 3" descr="C:\Documents and Settings\brianh\Local Settings\Temporary Internet Files\Content.IE5\G7VSZ124\MPj04317390000[1].jpg"/>
          <p:cNvPicPr>
            <a:picLocks noChangeAspect="1" noChangeArrowheads="1"/>
          </p:cNvPicPr>
          <p:nvPr/>
        </p:nvPicPr>
        <p:blipFill>
          <a:blip r:embed="rId3" cstate="print"/>
          <a:srcRect/>
          <a:stretch>
            <a:fillRect/>
          </a:stretch>
        </p:blipFill>
        <p:spPr bwMode="auto">
          <a:xfrm>
            <a:off x="1928794" y="1357298"/>
            <a:ext cx="5072098" cy="5072098"/>
          </a:xfrm>
          <a:prstGeom prst="rect">
            <a:avLst/>
          </a:prstGeom>
          <a:noFill/>
        </p:spPr>
      </p:pic>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17</a:t>
            </a:fld>
            <a:endParaRPr lang="en-US"/>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p:txBody>
          <a:bodyPr/>
          <a:lstStyle/>
          <a:p>
            <a:r>
              <a:rPr lang="en-IE" dirty="0" smtClean="0"/>
              <a:t>The Future</a:t>
            </a:r>
            <a:endParaRPr lang="en-US" dirty="0"/>
          </a:p>
        </p:txBody>
      </p:sp>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18</a:t>
            </a:fld>
            <a:endParaRPr lang="en-US"/>
          </a:p>
        </p:txBody>
      </p:sp>
      <p:pic>
        <p:nvPicPr>
          <p:cNvPr id="10" name="Picture 4" descr="MPj04286400000[1]"/>
          <p:cNvPicPr>
            <a:picLocks noChangeAspect="1" noChangeArrowheads="1"/>
          </p:cNvPicPr>
          <p:nvPr/>
        </p:nvPicPr>
        <p:blipFill>
          <a:blip r:embed="rId3" cstate="print"/>
          <a:srcRect/>
          <a:stretch>
            <a:fillRect/>
          </a:stretch>
        </p:blipFill>
        <p:spPr bwMode="auto">
          <a:xfrm>
            <a:off x="1187450" y="1484313"/>
            <a:ext cx="7210425" cy="4795837"/>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19</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Planning Your CERT</a:t>
            </a:r>
            <a:endParaRPr lang="en-US" dirty="0"/>
          </a:p>
        </p:txBody>
      </p:sp>
      <p:pic>
        <p:nvPicPr>
          <p:cNvPr id="11" name="Picture 10" descr="iStock_000009717393XSmall.jpg"/>
          <p:cNvPicPr>
            <a:picLocks noChangeAspect="1"/>
          </p:cNvPicPr>
          <p:nvPr/>
        </p:nvPicPr>
        <p:blipFill>
          <a:blip r:embed="rId3" cstate="print"/>
          <a:stretch>
            <a:fillRect/>
          </a:stretch>
        </p:blipFill>
        <p:spPr>
          <a:xfrm>
            <a:off x="1687594" y="1916832"/>
            <a:ext cx="5556540" cy="3686927"/>
          </a:xfrm>
          <a:prstGeom prst="rect">
            <a:avLst/>
          </a:prstGeom>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593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en-IE" dirty="0" smtClean="0"/>
              <a:t>2004 – The Journey Begins</a:t>
            </a:r>
            <a:endParaRPr lang="en-US" dirty="0"/>
          </a:p>
        </p:txBody>
      </p:sp>
      <p:sp>
        <p:nvSpPr>
          <p:cNvPr id="9"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
        <p:nvSpPr>
          <p:cNvPr id="10"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2</a:t>
            </a:fld>
            <a:endParaRPr lang="en-US"/>
          </a:p>
        </p:txBody>
      </p:sp>
      <p:pic>
        <p:nvPicPr>
          <p:cNvPr id="3073" name="Picture 1" descr="C:\Documents and Settings\brianh\Local Settings\Temporary Internet Files\Content.IE5\0BPVW1MB\MPj04383550000[1].jpg"/>
          <p:cNvPicPr>
            <a:picLocks noChangeAspect="1" noChangeArrowheads="1"/>
          </p:cNvPicPr>
          <p:nvPr/>
        </p:nvPicPr>
        <p:blipFill>
          <a:blip r:embed="rId3" cstate="print"/>
          <a:srcRect/>
          <a:stretch>
            <a:fillRect/>
          </a:stretch>
        </p:blipFill>
        <p:spPr bwMode="auto">
          <a:xfrm>
            <a:off x="3143240" y="1500174"/>
            <a:ext cx="3208218" cy="4805462"/>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20</a:t>
            </a:fld>
            <a:endParaRPr lang="en-US"/>
          </a:p>
        </p:txBody>
      </p:sp>
      <p:sp>
        <p:nvSpPr>
          <p:cNvPr id="16" name="Rectangle 2"/>
          <p:cNvSpPr>
            <a:spLocks noGrp="1" noChangeArrowheads="1"/>
          </p:cNvSpPr>
          <p:nvPr>
            <p:ph type="title"/>
          </p:nvPr>
        </p:nvSpPr>
        <p:spPr>
          <a:xfrm>
            <a:off x="2124075" y="188913"/>
            <a:ext cx="6120333" cy="993775"/>
          </a:xfrm>
        </p:spPr>
        <p:txBody>
          <a:bodyPr/>
          <a:lstStyle/>
          <a:p>
            <a:r>
              <a:rPr lang="en-IE" dirty="0" smtClean="0"/>
              <a:t>Engage With Stakeholders</a:t>
            </a:r>
            <a:endParaRPr lang="en-US" dirty="0"/>
          </a:p>
        </p:txBody>
      </p:sp>
      <p:pic>
        <p:nvPicPr>
          <p:cNvPr id="8" name="Picture 7" descr="networking.jpg"/>
          <p:cNvPicPr>
            <a:picLocks noChangeAspect="1"/>
          </p:cNvPicPr>
          <p:nvPr/>
        </p:nvPicPr>
        <p:blipFill>
          <a:blip r:embed="rId3" cstate="print"/>
          <a:stretch>
            <a:fillRect/>
          </a:stretch>
        </p:blipFill>
        <p:spPr>
          <a:xfrm>
            <a:off x="794852" y="1844824"/>
            <a:ext cx="6907792" cy="3377144"/>
          </a:xfrm>
          <a:prstGeom prst="rect">
            <a:avLst/>
          </a:prstGeom>
        </p:spPr>
      </p:pic>
      <p:sp>
        <p:nvSpPr>
          <p:cNvPr id="9"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ransition advTm="5938"/>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A9E2EA31-E5F6-427C-9248-C4ED1CD25478}" type="slidenum">
              <a:rPr lang="en-US"/>
              <a:pPr/>
              <a:t>21</a:t>
            </a:fld>
            <a:endParaRPr lang="en-US"/>
          </a:p>
        </p:txBody>
      </p:sp>
      <p:sp>
        <p:nvSpPr>
          <p:cNvPr id="154626" name="Rectangle 2"/>
          <p:cNvSpPr>
            <a:spLocks noGrp="1" noChangeArrowheads="1"/>
          </p:cNvSpPr>
          <p:nvPr>
            <p:ph type="title"/>
          </p:nvPr>
        </p:nvSpPr>
        <p:spPr/>
        <p:txBody>
          <a:bodyPr/>
          <a:lstStyle/>
          <a:p>
            <a:r>
              <a:rPr lang="en-IE"/>
              <a:t>Identify Your Clients</a:t>
            </a:r>
            <a:endParaRPr lang="en-US"/>
          </a:p>
        </p:txBody>
      </p:sp>
      <p:pic>
        <p:nvPicPr>
          <p:cNvPr id="154638" name="Picture 14" descr="MPj04025380000[1]"/>
          <p:cNvPicPr>
            <a:picLocks noChangeAspect="1" noChangeArrowheads="1"/>
          </p:cNvPicPr>
          <p:nvPr/>
        </p:nvPicPr>
        <p:blipFill>
          <a:blip r:embed="rId3" cstate="print"/>
          <a:srcRect/>
          <a:stretch>
            <a:fillRect/>
          </a:stretch>
        </p:blipFill>
        <p:spPr bwMode="auto">
          <a:xfrm>
            <a:off x="1042988" y="1412875"/>
            <a:ext cx="7345362" cy="4894263"/>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77AA1E31-C338-4C10-9D99-0E8FB08E0396}" type="slidenum">
              <a:rPr lang="en-US"/>
              <a:pPr/>
              <a:t>22</a:t>
            </a:fld>
            <a:endParaRPr lang="en-US"/>
          </a:p>
        </p:txBody>
      </p:sp>
      <p:sp>
        <p:nvSpPr>
          <p:cNvPr id="172034" name="Rectangle 2"/>
          <p:cNvSpPr>
            <a:spLocks noGrp="1" noChangeArrowheads="1"/>
          </p:cNvSpPr>
          <p:nvPr>
            <p:ph type="title"/>
          </p:nvPr>
        </p:nvSpPr>
        <p:spPr/>
        <p:txBody>
          <a:bodyPr/>
          <a:lstStyle/>
          <a:p>
            <a:r>
              <a:rPr lang="en-IE" dirty="0" smtClean="0"/>
              <a:t>Identify </a:t>
            </a:r>
            <a:r>
              <a:rPr lang="en-IE" dirty="0"/>
              <a:t>Services</a:t>
            </a:r>
            <a:endParaRPr lang="en-US" dirty="0"/>
          </a:p>
        </p:txBody>
      </p:sp>
      <p:pic>
        <p:nvPicPr>
          <p:cNvPr id="172039" name="Picture 7" descr="MPj03211970000[1]"/>
          <p:cNvPicPr>
            <a:picLocks noChangeAspect="1" noChangeArrowheads="1"/>
          </p:cNvPicPr>
          <p:nvPr/>
        </p:nvPicPr>
        <p:blipFill>
          <a:blip r:embed="rId3" cstate="print"/>
          <a:srcRect/>
          <a:stretch>
            <a:fillRect/>
          </a:stretch>
        </p:blipFill>
        <p:spPr bwMode="auto">
          <a:xfrm>
            <a:off x="2670175" y="1412875"/>
            <a:ext cx="3409950" cy="4779963"/>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5525319B-6177-4FBE-B20E-9FA3ED6017EC}" type="slidenum">
              <a:rPr lang="en-US"/>
              <a:pPr/>
              <a:t>23</a:t>
            </a:fld>
            <a:endParaRPr lang="en-US"/>
          </a:p>
        </p:txBody>
      </p:sp>
      <p:sp>
        <p:nvSpPr>
          <p:cNvPr id="145410" name="Rectangle 2"/>
          <p:cNvSpPr>
            <a:spLocks noGrp="1" noChangeArrowheads="1"/>
          </p:cNvSpPr>
          <p:nvPr>
            <p:ph type="title"/>
          </p:nvPr>
        </p:nvSpPr>
        <p:spPr/>
        <p:txBody>
          <a:bodyPr/>
          <a:lstStyle/>
          <a:p>
            <a:r>
              <a:rPr lang="en-IE"/>
              <a:t>Establish Your Requirements</a:t>
            </a:r>
            <a:endParaRPr lang="en-US"/>
          </a:p>
        </p:txBody>
      </p:sp>
      <p:pic>
        <p:nvPicPr>
          <p:cNvPr id="7" name="Picture 6" descr="measure.jpg"/>
          <p:cNvPicPr>
            <a:picLocks noChangeAspect="1"/>
          </p:cNvPicPr>
          <p:nvPr/>
        </p:nvPicPr>
        <p:blipFill>
          <a:blip r:embed="rId3" cstate="print"/>
          <a:stretch>
            <a:fillRect/>
          </a:stretch>
        </p:blipFill>
        <p:spPr>
          <a:xfrm>
            <a:off x="3419872" y="1700808"/>
            <a:ext cx="2533650" cy="4295775"/>
          </a:xfrm>
          <a:prstGeom prst="rect">
            <a:avLst/>
          </a:prstGeom>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5525319B-6177-4FBE-B20E-9FA3ED6017EC}" type="slidenum">
              <a:rPr lang="en-US"/>
              <a:pPr/>
              <a:t>24</a:t>
            </a:fld>
            <a:endParaRPr lang="en-US"/>
          </a:p>
        </p:txBody>
      </p:sp>
      <p:sp>
        <p:nvSpPr>
          <p:cNvPr id="145410" name="Rectangle 2"/>
          <p:cNvSpPr>
            <a:spLocks noGrp="1" noChangeArrowheads="1"/>
          </p:cNvSpPr>
          <p:nvPr>
            <p:ph type="title"/>
          </p:nvPr>
        </p:nvSpPr>
        <p:spPr/>
        <p:txBody>
          <a:bodyPr/>
          <a:lstStyle/>
          <a:p>
            <a:r>
              <a:rPr lang="en-IE" dirty="0" smtClean="0"/>
              <a:t>Identify Tools</a:t>
            </a: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656" y="1412776"/>
            <a:ext cx="7249612" cy="4824536"/>
          </a:xfrm>
          <a:prstGeom prst="rect">
            <a:avLst/>
          </a:prstGeom>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5525319B-6177-4FBE-B20E-9FA3ED6017EC}" type="slidenum">
              <a:rPr lang="en-US"/>
              <a:pPr/>
              <a:t>25</a:t>
            </a:fld>
            <a:endParaRPr lang="en-US"/>
          </a:p>
        </p:txBody>
      </p:sp>
      <p:sp>
        <p:nvSpPr>
          <p:cNvPr id="145410" name="Rectangle 2"/>
          <p:cNvSpPr>
            <a:spLocks noGrp="1" noChangeArrowheads="1"/>
          </p:cNvSpPr>
          <p:nvPr>
            <p:ph type="title"/>
          </p:nvPr>
        </p:nvSpPr>
        <p:spPr/>
        <p:txBody>
          <a:bodyPr/>
          <a:lstStyle/>
          <a:p>
            <a:r>
              <a:rPr lang="en-IE" dirty="0" smtClean="0"/>
              <a:t>Get Funding &amp; Support</a:t>
            </a:r>
            <a:endParaRPr lang="en-US" dirty="0"/>
          </a:p>
        </p:txBody>
      </p:sp>
      <p:pic>
        <p:nvPicPr>
          <p:cNvPr id="8" name="Picture 7" descr="capinhand.jpg"/>
          <p:cNvPicPr>
            <a:picLocks noChangeAspect="1"/>
          </p:cNvPicPr>
          <p:nvPr/>
        </p:nvPicPr>
        <p:blipFill>
          <a:blip r:embed="rId3" cstate="print"/>
          <a:stretch>
            <a:fillRect/>
          </a:stretch>
        </p:blipFill>
        <p:spPr>
          <a:xfrm>
            <a:off x="2195737" y="1852278"/>
            <a:ext cx="5523422" cy="3664953"/>
          </a:xfrm>
          <a:prstGeom prst="rect">
            <a:avLst/>
          </a:prstGeom>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5525319B-6177-4FBE-B20E-9FA3ED6017EC}" type="slidenum">
              <a:rPr lang="en-US"/>
              <a:pPr/>
              <a:t>26</a:t>
            </a:fld>
            <a:endParaRPr lang="en-US"/>
          </a:p>
        </p:txBody>
      </p:sp>
      <p:sp>
        <p:nvSpPr>
          <p:cNvPr id="145410" name="Rectangle 2"/>
          <p:cNvSpPr>
            <a:spLocks noGrp="1" noChangeArrowheads="1"/>
          </p:cNvSpPr>
          <p:nvPr>
            <p:ph type="title"/>
          </p:nvPr>
        </p:nvSpPr>
        <p:spPr/>
        <p:txBody>
          <a:bodyPr/>
          <a:lstStyle/>
          <a:p>
            <a:r>
              <a:rPr lang="en-IE" dirty="0" smtClean="0"/>
              <a:t>Practise, Practise, Practise</a:t>
            </a:r>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556792"/>
            <a:ext cx="7200800" cy="4820371"/>
          </a:xfrm>
          <a:prstGeom prst="rect">
            <a:avLst/>
          </a:prstGeom>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extLst>
      <p:ext uri="{BB962C8B-B14F-4D97-AF65-F5344CB8AC3E}">
        <p14:creationId xmlns:p14="http://schemas.microsoft.com/office/powerpoint/2010/main" val="21912182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51564113-191C-4C02-9EF1-AE08DB78764E}" type="slidenum">
              <a:rPr lang="en-US"/>
              <a:pPr/>
              <a:t>27</a:t>
            </a:fld>
            <a:endParaRPr lang="en-US"/>
          </a:p>
        </p:txBody>
      </p:sp>
      <p:sp>
        <p:nvSpPr>
          <p:cNvPr id="156674" name="Rectangle 2"/>
          <p:cNvSpPr>
            <a:spLocks noGrp="1" noChangeArrowheads="1"/>
          </p:cNvSpPr>
          <p:nvPr>
            <p:ph type="title"/>
          </p:nvPr>
        </p:nvSpPr>
        <p:spPr/>
        <p:txBody>
          <a:bodyPr/>
          <a:lstStyle/>
          <a:p>
            <a:r>
              <a:rPr lang="en-IE" dirty="0" smtClean="0"/>
              <a:t>Establish </a:t>
            </a:r>
            <a:r>
              <a:rPr lang="en-IE" dirty="0"/>
              <a:t>the IRT</a:t>
            </a:r>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3954" y="1628800"/>
            <a:ext cx="6708595" cy="4464496"/>
          </a:xfrm>
          <a:prstGeom prst="rect">
            <a:avLst/>
          </a:prstGeom>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1E3C80BA-346C-4E61-9DB4-B926FB23C08A}" type="slidenum">
              <a:rPr lang="en-US"/>
              <a:pPr/>
              <a:t>28</a:t>
            </a:fld>
            <a:endParaRPr lang="en-US"/>
          </a:p>
        </p:txBody>
      </p:sp>
      <p:sp>
        <p:nvSpPr>
          <p:cNvPr id="157698" name="Rectangle 2"/>
          <p:cNvSpPr>
            <a:spLocks noGrp="1" noChangeArrowheads="1"/>
          </p:cNvSpPr>
          <p:nvPr>
            <p:ph type="title"/>
          </p:nvPr>
        </p:nvSpPr>
        <p:spPr/>
        <p:txBody>
          <a:bodyPr/>
          <a:lstStyle/>
          <a:p>
            <a:r>
              <a:rPr lang="en-IE" dirty="0" smtClean="0"/>
              <a:t>Deliver Your </a:t>
            </a:r>
            <a:r>
              <a:rPr lang="en-IE" dirty="0"/>
              <a:t>Services</a:t>
            </a:r>
            <a:endParaRPr lang="en-US" dirty="0"/>
          </a:p>
        </p:txBody>
      </p:sp>
      <p:pic>
        <p:nvPicPr>
          <p:cNvPr id="157700" name="Picture 4" descr="MPj04096620000[1]"/>
          <p:cNvPicPr>
            <a:picLocks noChangeAspect="1" noChangeArrowheads="1"/>
          </p:cNvPicPr>
          <p:nvPr/>
        </p:nvPicPr>
        <p:blipFill>
          <a:blip r:embed="rId3" cstate="print"/>
          <a:srcRect/>
          <a:stretch>
            <a:fillRect/>
          </a:stretch>
        </p:blipFill>
        <p:spPr bwMode="auto">
          <a:xfrm>
            <a:off x="2700338" y="1412875"/>
            <a:ext cx="4741862" cy="4784725"/>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DACDE714-1C7E-42D0-9FA8-86CFE0ACFDAC}" type="slidenum">
              <a:rPr lang="en-US"/>
              <a:pPr/>
              <a:t>29</a:t>
            </a:fld>
            <a:endParaRPr lang="en-US"/>
          </a:p>
        </p:txBody>
      </p:sp>
      <p:sp>
        <p:nvSpPr>
          <p:cNvPr id="176130" name="Rectangle 2"/>
          <p:cNvSpPr>
            <a:spLocks noGrp="1" noChangeArrowheads="1"/>
          </p:cNvSpPr>
          <p:nvPr>
            <p:ph type="title"/>
          </p:nvPr>
        </p:nvSpPr>
        <p:spPr/>
        <p:txBody>
          <a:bodyPr/>
          <a:lstStyle/>
          <a:p>
            <a:r>
              <a:rPr lang="en-IE"/>
              <a:t>Be Prepared</a:t>
            </a:r>
            <a:endParaRPr lang="en-US"/>
          </a:p>
        </p:txBody>
      </p:sp>
      <p:pic>
        <p:nvPicPr>
          <p:cNvPr id="7" name="Picture 6" descr="boyscout.jpg"/>
          <p:cNvPicPr>
            <a:picLocks noChangeAspect="1"/>
          </p:cNvPicPr>
          <p:nvPr/>
        </p:nvPicPr>
        <p:blipFill>
          <a:blip r:embed="rId3" cstate="print"/>
          <a:stretch>
            <a:fillRect/>
          </a:stretch>
        </p:blipFill>
        <p:spPr>
          <a:xfrm>
            <a:off x="1691680" y="1798171"/>
            <a:ext cx="5689784" cy="3766477"/>
          </a:xfrm>
          <a:prstGeom prst="rect">
            <a:avLst/>
          </a:prstGeom>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ChangeArrowheads="1"/>
          </p:cNvSpPr>
          <p:nvPr>
            <p:ph type="title"/>
          </p:nvPr>
        </p:nvSpPr>
        <p:spPr/>
        <p:txBody>
          <a:bodyPr/>
          <a:lstStyle/>
          <a:p>
            <a:r>
              <a:rPr lang="en-IE"/>
              <a:t>What’s Missing?</a:t>
            </a:r>
            <a:endParaRPr lang="en-US"/>
          </a:p>
        </p:txBody>
      </p:sp>
      <p:pic>
        <p:nvPicPr>
          <p:cNvPr id="508931" name="Picture 3" descr="certmap">
            <a:hlinkHover r:id="" action="ppaction://noaction" highlightClick="1"/>
          </p:cNvPr>
          <p:cNvPicPr>
            <a:picLocks noChangeAspect="1" noChangeArrowheads="1"/>
          </p:cNvPicPr>
          <p:nvPr/>
        </p:nvPicPr>
        <p:blipFill>
          <a:blip r:embed="rId3" cstate="print"/>
          <a:srcRect/>
          <a:stretch>
            <a:fillRect/>
          </a:stretch>
        </p:blipFill>
        <p:spPr bwMode="auto">
          <a:xfrm>
            <a:off x="395288" y="1196975"/>
            <a:ext cx="8486775" cy="5273675"/>
          </a:xfrm>
          <a:prstGeom prst="rect">
            <a:avLst/>
          </a:prstGeom>
          <a:noFill/>
        </p:spPr>
      </p:pic>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3</a:t>
            </a:fld>
            <a:endParaRPr lang="en-US"/>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190920CB-68C1-4066-BEC1-BAF8C8280578}" type="slidenum">
              <a:rPr lang="en-US"/>
              <a:pPr/>
              <a:t>30</a:t>
            </a:fld>
            <a:endParaRPr lang="en-US"/>
          </a:p>
        </p:txBody>
      </p:sp>
      <p:sp>
        <p:nvSpPr>
          <p:cNvPr id="178178" name="Rectangle 2"/>
          <p:cNvSpPr>
            <a:spLocks noGrp="1" noChangeArrowheads="1"/>
          </p:cNvSpPr>
          <p:nvPr>
            <p:ph type="title"/>
          </p:nvPr>
        </p:nvSpPr>
        <p:spPr/>
        <p:txBody>
          <a:bodyPr/>
          <a:lstStyle/>
          <a:p>
            <a:r>
              <a:rPr lang="en-IE"/>
              <a:t>Hurdles</a:t>
            </a:r>
            <a:endParaRPr lang="en-US"/>
          </a:p>
        </p:txBody>
      </p:sp>
      <p:pic>
        <p:nvPicPr>
          <p:cNvPr id="178182" name="Picture 6" descr="MPj03143500000[1]"/>
          <p:cNvPicPr>
            <a:picLocks noChangeAspect="1" noChangeArrowheads="1"/>
          </p:cNvPicPr>
          <p:nvPr/>
        </p:nvPicPr>
        <p:blipFill>
          <a:blip r:embed="rId3" cstate="print"/>
          <a:srcRect/>
          <a:stretch>
            <a:fillRect/>
          </a:stretch>
        </p:blipFill>
        <p:spPr bwMode="auto">
          <a:xfrm>
            <a:off x="3276600" y="1484313"/>
            <a:ext cx="3125788" cy="4608512"/>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31</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IRISS Is A WARP</a:t>
            </a:r>
            <a:endParaRPr lang="en-US" dirty="0"/>
          </a:p>
        </p:txBody>
      </p:sp>
      <p:pic>
        <p:nvPicPr>
          <p:cNvPr id="9" name="Picture 8" descr="warpLogo_Animated.gif"/>
          <p:cNvPicPr>
            <a:picLocks noChangeAspect="1"/>
          </p:cNvPicPr>
          <p:nvPr/>
        </p:nvPicPr>
        <p:blipFill>
          <a:blip r:embed="rId3" cstate="print"/>
          <a:stretch>
            <a:fillRect/>
          </a:stretch>
        </p:blipFill>
        <p:spPr>
          <a:xfrm>
            <a:off x="1500166" y="2214554"/>
            <a:ext cx="5849097" cy="2311896"/>
          </a:xfrm>
          <a:prstGeom prst="rect">
            <a:avLst/>
          </a:prstGeom>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32</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What Is A WARP?</a:t>
            </a:r>
            <a:endParaRPr lang="en-US" dirty="0"/>
          </a:p>
        </p:txBody>
      </p:sp>
      <p:pic>
        <p:nvPicPr>
          <p:cNvPr id="28676" name="Picture 4" descr="WARP MSP logo"/>
          <p:cNvPicPr>
            <a:picLocks noChangeAspect="1" noChangeArrowheads="1"/>
          </p:cNvPicPr>
          <p:nvPr/>
        </p:nvPicPr>
        <p:blipFill>
          <a:blip r:embed="rId3" cstate="print"/>
          <a:srcRect/>
          <a:stretch>
            <a:fillRect/>
          </a:stretch>
        </p:blipFill>
        <p:spPr bwMode="auto">
          <a:xfrm>
            <a:off x="1187624" y="2564904"/>
            <a:ext cx="2466415" cy="1502271"/>
          </a:xfrm>
          <a:prstGeom prst="rect">
            <a:avLst/>
          </a:prstGeom>
          <a:noFill/>
        </p:spPr>
      </p:pic>
      <p:sp>
        <p:nvSpPr>
          <p:cNvPr id="28680" name="AutoShape 8"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4"/>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8682" name="AutoShape 10"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4"/>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28684" name="Picture 12" descr="FWA Logo">
            <a:hlinkClick r:id="rId5"/>
          </p:cNvPr>
          <p:cNvPicPr>
            <a:picLocks noChangeAspect="1" noChangeArrowheads="1"/>
          </p:cNvPicPr>
          <p:nvPr/>
        </p:nvPicPr>
        <p:blipFill>
          <a:blip r:embed="rId6" cstate="print"/>
          <a:srcRect/>
          <a:stretch>
            <a:fillRect/>
          </a:stretch>
        </p:blipFill>
        <p:spPr bwMode="auto">
          <a:xfrm>
            <a:off x="5292080" y="2780928"/>
            <a:ext cx="1504979" cy="1034033"/>
          </a:xfrm>
          <a:prstGeom prst="rect">
            <a:avLst/>
          </a:prstGeom>
          <a:noFill/>
        </p:spPr>
      </p:pic>
      <p:sp>
        <p:nvSpPr>
          <p:cNvPr id="10"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33</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WARP MSP</a:t>
            </a:r>
            <a:endParaRPr lang="en-US" dirty="0"/>
          </a:p>
        </p:txBody>
      </p:sp>
      <p:sp>
        <p:nvSpPr>
          <p:cNvPr id="28680" name="AutoShape 8"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3"/>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8682" name="AutoShape 10"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3"/>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 name="Picture 2"/>
          <p:cNvPicPr>
            <a:picLocks noChangeAspect="1" noChangeArrowheads="1"/>
          </p:cNvPicPr>
          <p:nvPr/>
        </p:nvPicPr>
        <p:blipFill>
          <a:blip r:embed="rId4" cstate="print"/>
          <a:srcRect/>
          <a:stretch>
            <a:fillRect/>
          </a:stretch>
        </p:blipFill>
        <p:spPr bwMode="auto">
          <a:xfrm>
            <a:off x="827584" y="1412776"/>
            <a:ext cx="7887218" cy="4929511"/>
          </a:xfrm>
          <a:prstGeom prst="rect">
            <a:avLst/>
          </a:prstGeom>
          <a:noFill/>
          <a:ln w="9525">
            <a:noFill/>
            <a:miter lim="800000"/>
            <a:headEnd/>
            <a:tailEnd/>
          </a:ln>
          <a:effectLst/>
        </p:spPr>
      </p:pic>
      <p:sp>
        <p:nvSpPr>
          <p:cNvPr id="10"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F6E0D2BC-3277-4AB4-8F6E-A03980F7DF69}" type="slidenum">
              <a:rPr lang="en-US" smtClean="0"/>
              <a:pPr/>
              <a:t>34</a:t>
            </a:fld>
            <a:endParaRPr lang="en-US"/>
          </a:p>
        </p:txBody>
      </p:sp>
      <p:pic>
        <p:nvPicPr>
          <p:cNvPr id="11266" name="Picture 2"/>
          <p:cNvPicPr>
            <a:picLocks noChangeAspect="1" noChangeArrowheads="1"/>
          </p:cNvPicPr>
          <p:nvPr/>
        </p:nvPicPr>
        <p:blipFill>
          <a:blip r:embed="rId2" cstate="print"/>
          <a:srcRect/>
          <a:stretch>
            <a:fillRect/>
          </a:stretch>
        </p:blipFill>
        <p:spPr bwMode="auto">
          <a:xfrm>
            <a:off x="571472" y="1428736"/>
            <a:ext cx="7905752" cy="4941096"/>
          </a:xfrm>
          <a:prstGeom prst="rect">
            <a:avLst/>
          </a:prstGeom>
          <a:noFill/>
          <a:ln w="9525">
            <a:noFill/>
            <a:miter lim="800000"/>
            <a:headEnd/>
            <a:tailEnd/>
          </a:ln>
          <a:effectLst/>
        </p:spPr>
      </p:pic>
      <p:sp>
        <p:nvSpPr>
          <p:cNvPr id="6" name="Rectangle 2"/>
          <p:cNvSpPr txBox="1">
            <a:spLocks noChangeArrowheads="1"/>
          </p:cNvSpPr>
          <p:nvPr/>
        </p:nvSpPr>
        <p:spPr>
          <a:xfrm>
            <a:off x="2124075" y="188913"/>
            <a:ext cx="5948387" cy="993775"/>
          </a:xfrm>
          <a:prstGeom prst="rect">
            <a:avLst/>
          </a:prstGeom>
        </p:spPr>
        <p:txBody>
          <a:bodyPr/>
          <a:lstStyle>
            <a:lvl1pPr algn="ctr" rtl="0" fontAlgn="base">
              <a:spcBef>
                <a:spcPct val="0"/>
              </a:spcBef>
              <a:spcAft>
                <a:spcPct val="0"/>
              </a:spcAft>
              <a:defRPr sz="3600" b="1">
                <a:solidFill>
                  <a:srgbClr val="FF3300"/>
                </a:solidFill>
                <a:latin typeface="+mj-lt"/>
                <a:ea typeface="+mj-ea"/>
                <a:cs typeface="+mj-cs"/>
              </a:defRPr>
            </a:lvl1pPr>
            <a:lvl2pPr algn="ctr" rtl="0" fontAlgn="base">
              <a:spcBef>
                <a:spcPct val="0"/>
              </a:spcBef>
              <a:spcAft>
                <a:spcPct val="0"/>
              </a:spcAft>
              <a:defRPr sz="3600" b="1">
                <a:solidFill>
                  <a:srgbClr val="FF3300"/>
                </a:solidFill>
                <a:latin typeface="Arial" charset="0"/>
              </a:defRPr>
            </a:lvl2pPr>
            <a:lvl3pPr algn="ctr" rtl="0" fontAlgn="base">
              <a:spcBef>
                <a:spcPct val="0"/>
              </a:spcBef>
              <a:spcAft>
                <a:spcPct val="0"/>
              </a:spcAft>
              <a:defRPr sz="3600" b="1">
                <a:solidFill>
                  <a:srgbClr val="FF3300"/>
                </a:solidFill>
                <a:latin typeface="Arial" charset="0"/>
              </a:defRPr>
            </a:lvl3pPr>
            <a:lvl4pPr algn="ctr" rtl="0" fontAlgn="base">
              <a:spcBef>
                <a:spcPct val="0"/>
              </a:spcBef>
              <a:spcAft>
                <a:spcPct val="0"/>
              </a:spcAft>
              <a:defRPr sz="3600" b="1">
                <a:solidFill>
                  <a:srgbClr val="FF3300"/>
                </a:solidFill>
                <a:latin typeface="Arial" charset="0"/>
              </a:defRPr>
            </a:lvl4pPr>
            <a:lvl5pPr algn="ctr" rtl="0" fontAlgn="base">
              <a:spcBef>
                <a:spcPct val="0"/>
              </a:spcBef>
              <a:spcAft>
                <a:spcPct val="0"/>
              </a:spcAft>
              <a:defRPr sz="3600" b="1">
                <a:solidFill>
                  <a:srgbClr val="FF3300"/>
                </a:solidFill>
                <a:latin typeface="Arial" charset="0"/>
              </a:defRPr>
            </a:lvl5pPr>
            <a:lvl6pPr marL="457200" algn="ctr" rtl="0" fontAlgn="base">
              <a:spcBef>
                <a:spcPct val="0"/>
              </a:spcBef>
              <a:spcAft>
                <a:spcPct val="0"/>
              </a:spcAft>
              <a:defRPr sz="3600" b="1">
                <a:solidFill>
                  <a:srgbClr val="FF3300"/>
                </a:solidFill>
                <a:latin typeface="Arial" charset="0"/>
              </a:defRPr>
            </a:lvl6pPr>
            <a:lvl7pPr marL="914400" algn="ctr" rtl="0" fontAlgn="base">
              <a:spcBef>
                <a:spcPct val="0"/>
              </a:spcBef>
              <a:spcAft>
                <a:spcPct val="0"/>
              </a:spcAft>
              <a:defRPr sz="3600" b="1">
                <a:solidFill>
                  <a:srgbClr val="FF3300"/>
                </a:solidFill>
                <a:latin typeface="Arial" charset="0"/>
              </a:defRPr>
            </a:lvl7pPr>
            <a:lvl8pPr marL="1371600" algn="ctr" rtl="0" fontAlgn="base">
              <a:spcBef>
                <a:spcPct val="0"/>
              </a:spcBef>
              <a:spcAft>
                <a:spcPct val="0"/>
              </a:spcAft>
              <a:defRPr sz="3600" b="1">
                <a:solidFill>
                  <a:srgbClr val="FF3300"/>
                </a:solidFill>
                <a:latin typeface="Arial" charset="0"/>
              </a:defRPr>
            </a:lvl8pPr>
            <a:lvl9pPr marL="1828800" algn="ctr" rtl="0" fontAlgn="base">
              <a:spcBef>
                <a:spcPct val="0"/>
              </a:spcBef>
              <a:spcAft>
                <a:spcPct val="0"/>
              </a:spcAft>
              <a:defRPr sz="3600" b="1">
                <a:solidFill>
                  <a:srgbClr val="FF3300"/>
                </a:solidFill>
                <a:latin typeface="Arial" charset="0"/>
              </a:defRPr>
            </a:lvl9pPr>
          </a:lstStyle>
          <a:p>
            <a:r>
              <a:rPr lang="en-IE" smtClean="0"/>
              <a:t>WARP MSP</a:t>
            </a:r>
            <a:endParaRPr lang="en-US" dirty="0"/>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F6E0D2BC-3277-4AB4-8F6E-A03980F7DF69}" type="slidenum">
              <a:rPr lang="en-US" smtClean="0"/>
              <a:pPr/>
              <a:t>35</a:t>
            </a:fld>
            <a:endParaRPr lang="en-US"/>
          </a:p>
        </p:txBody>
      </p:sp>
      <p:pic>
        <p:nvPicPr>
          <p:cNvPr id="9218" name="Picture 2"/>
          <p:cNvPicPr>
            <a:picLocks noChangeAspect="1" noChangeArrowheads="1"/>
          </p:cNvPicPr>
          <p:nvPr/>
        </p:nvPicPr>
        <p:blipFill>
          <a:blip r:embed="rId2" cstate="print"/>
          <a:srcRect/>
          <a:stretch>
            <a:fillRect/>
          </a:stretch>
        </p:blipFill>
        <p:spPr bwMode="auto">
          <a:xfrm>
            <a:off x="500034" y="1339438"/>
            <a:ext cx="8029631" cy="5018520"/>
          </a:xfrm>
          <a:prstGeom prst="rect">
            <a:avLst/>
          </a:prstGeom>
          <a:noFill/>
          <a:ln w="9525">
            <a:noFill/>
            <a:miter lim="800000"/>
            <a:headEnd/>
            <a:tailEnd/>
          </a:ln>
          <a:effectLst/>
        </p:spPr>
      </p:pic>
      <p:sp>
        <p:nvSpPr>
          <p:cNvPr id="6" name="Rectangle 2"/>
          <p:cNvSpPr txBox="1">
            <a:spLocks noChangeArrowheads="1"/>
          </p:cNvSpPr>
          <p:nvPr/>
        </p:nvSpPr>
        <p:spPr>
          <a:xfrm>
            <a:off x="2124075" y="188913"/>
            <a:ext cx="5948387" cy="993775"/>
          </a:xfrm>
          <a:prstGeom prst="rect">
            <a:avLst/>
          </a:prstGeom>
        </p:spPr>
        <p:txBody>
          <a:bodyPr/>
          <a:lstStyle>
            <a:lvl1pPr algn="ctr" rtl="0" fontAlgn="base">
              <a:spcBef>
                <a:spcPct val="0"/>
              </a:spcBef>
              <a:spcAft>
                <a:spcPct val="0"/>
              </a:spcAft>
              <a:defRPr sz="3600" b="1">
                <a:solidFill>
                  <a:srgbClr val="FF3300"/>
                </a:solidFill>
                <a:latin typeface="+mj-lt"/>
                <a:ea typeface="+mj-ea"/>
                <a:cs typeface="+mj-cs"/>
              </a:defRPr>
            </a:lvl1pPr>
            <a:lvl2pPr algn="ctr" rtl="0" fontAlgn="base">
              <a:spcBef>
                <a:spcPct val="0"/>
              </a:spcBef>
              <a:spcAft>
                <a:spcPct val="0"/>
              </a:spcAft>
              <a:defRPr sz="3600" b="1">
                <a:solidFill>
                  <a:srgbClr val="FF3300"/>
                </a:solidFill>
                <a:latin typeface="Arial" charset="0"/>
              </a:defRPr>
            </a:lvl2pPr>
            <a:lvl3pPr algn="ctr" rtl="0" fontAlgn="base">
              <a:spcBef>
                <a:spcPct val="0"/>
              </a:spcBef>
              <a:spcAft>
                <a:spcPct val="0"/>
              </a:spcAft>
              <a:defRPr sz="3600" b="1">
                <a:solidFill>
                  <a:srgbClr val="FF3300"/>
                </a:solidFill>
                <a:latin typeface="Arial" charset="0"/>
              </a:defRPr>
            </a:lvl3pPr>
            <a:lvl4pPr algn="ctr" rtl="0" fontAlgn="base">
              <a:spcBef>
                <a:spcPct val="0"/>
              </a:spcBef>
              <a:spcAft>
                <a:spcPct val="0"/>
              </a:spcAft>
              <a:defRPr sz="3600" b="1">
                <a:solidFill>
                  <a:srgbClr val="FF3300"/>
                </a:solidFill>
                <a:latin typeface="Arial" charset="0"/>
              </a:defRPr>
            </a:lvl4pPr>
            <a:lvl5pPr algn="ctr" rtl="0" fontAlgn="base">
              <a:spcBef>
                <a:spcPct val="0"/>
              </a:spcBef>
              <a:spcAft>
                <a:spcPct val="0"/>
              </a:spcAft>
              <a:defRPr sz="3600" b="1">
                <a:solidFill>
                  <a:srgbClr val="FF3300"/>
                </a:solidFill>
                <a:latin typeface="Arial" charset="0"/>
              </a:defRPr>
            </a:lvl5pPr>
            <a:lvl6pPr marL="457200" algn="ctr" rtl="0" fontAlgn="base">
              <a:spcBef>
                <a:spcPct val="0"/>
              </a:spcBef>
              <a:spcAft>
                <a:spcPct val="0"/>
              </a:spcAft>
              <a:defRPr sz="3600" b="1">
                <a:solidFill>
                  <a:srgbClr val="FF3300"/>
                </a:solidFill>
                <a:latin typeface="Arial" charset="0"/>
              </a:defRPr>
            </a:lvl6pPr>
            <a:lvl7pPr marL="914400" algn="ctr" rtl="0" fontAlgn="base">
              <a:spcBef>
                <a:spcPct val="0"/>
              </a:spcBef>
              <a:spcAft>
                <a:spcPct val="0"/>
              </a:spcAft>
              <a:defRPr sz="3600" b="1">
                <a:solidFill>
                  <a:srgbClr val="FF3300"/>
                </a:solidFill>
                <a:latin typeface="Arial" charset="0"/>
              </a:defRPr>
            </a:lvl7pPr>
            <a:lvl8pPr marL="1371600" algn="ctr" rtl="0" fontAlgn="base">
              <a:spcBef>
                <a:spcPct val="0"/>
              </a:spcBef>
              <a:spcAft>
                <a:spcPct val="0"/>
              </a:spcAft>
              <a:defRPr sz="3600" b="1">
                <a:solidFill>
                  <a:srgbClr val="FF3300"/>
                </a:solidFill>
                <a:latin typeface="Arial" charset="0"/>
              </a:defRPr>
            </a:lvl8pPr>
            <a:lvl9pPr marL="1828800" algn="ctr" rtl="0" fontAlgn="base">
              <a:spcBef>
                <a:spcPct val="0"/>
              </a:spcBef>
              <a:spcAft>
                <a:spcPct val="0"/>
              </a:spcAft>
              <a:defRPr sz="3600" b="1">
                <a:solidFill>
                  <a:srgbClr val="FF3300"/>
                </a:solidFill>
                <a:latin typeface="Arial" charset="0"/>
              </a:defRPr>
            </a:lvl9pPr>
          </a:lstStyle>
          <a:p>
            <a:r>
              <a:rPr lang="en-IE" smtClean="0"/>
              <a:t>WARP MSP</a:t>
            </a:r>
            <a:endParaRPr lang="en-US" dirty="0"/>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F6E0D2BC-3277-4AB4-8F6E-A03980F7DF69}" type="slidenum">
              <a:rPr lang="en-US" smtClean="0"/>
              <a:pPr/>
              <a:t>36</a:t>
            </a:fld>
            <a:endParaRPr lang="en-US"/>
          </a:p>
        </p:txBody>
      </p:sp>
      <p:pic>
        <p:nvPicPr>
          <p:cNvPr id="10242" name="Picture 2"/>
          <p:cNvPicPr>
            <a:picLocks noChangeAspect="1" noChangeArrowheads="1"/>
          </p:cNvPicPr>
          <p:nvPr/>
        </p:nvPicPr>
        <p:blipFill>
          <a:blip r:embed="rId2" cstate="print"/>
          <a:srcRect/>
          <a:stretch>
            <a:fillRect/>
          </a:stretch>
        </p:blipFill>
        <p:spPr bwMode="auto">
          <a:xfrm>
            <a:off x="685772" y="1357298"/>
            <a:ext cx="8005765" cy="5003603"/>
          </a:xfrm>
          <a:prstGeom prst="rect">
            <a:avLst/>
          </a:prstGeom>
          <a:noFill/>
          <a:ln w="9525">
            <a:noFill/>
            <a:miter lim="800000"/>
            <a:headEnd/>
            <a:tailEnd/>
          </a:ln>
          <a:effectLst/>
        </p:spPr>
      </p:pic>
      <p:sp>
        <p:nvSpPr>
          <p:cNvPr id="6" name="Rectangle 2"/>
          <p:cNvSpPr txBox="1">
            <a:spLocks noChangeArrowheads="1"/>
          </p:cNvSpPr>
          <p:nvPr/>
        </p:nvSpPr>
        <p:spPr>
          <a:xfrm>
            <a:off x="2124075" y="188913"/>
            <a:ext cx="5948387" cy="993775"/>
          </a:xfrm>
          <a:prstGeom prst="rect">
            <a:avLst/>
          </a:prstGeom>
        </p:spPr>
        <p:txBody>
          <a:bodyPr/>
          <a:lstStyle>
            <a:lvl1pPr algn="ctr" rtl="0" fontAlgn="base">
              <a:spcBef>
                <a:spcPct val="0"/>
              </a:spcBef>
              <a:spcAft>
                <a:spcPct val="0"/>
              </a:spcAft>
              <a:defRPr sz="3600" b="1">
                <a:solidFill>
                  <a:srgbClr val="FF3300"/>
                </a:solidFill>
                <a:latin typeface="+mj-lt"/>
                <a:ea typeface="+mj-ea"/>
                <a:cs typeface="+mj-cs"/>
              </a:defRPr>
            </a:lvl1pPr>
            <a:lvl2pPr algn="ctr" rtl="0" fontAlgn="base">
              <a:spcBef>
                <a:spcPct val="0"/>
              </a:spcBef>
              <a:spcAft>
                <a:spcPct val="0"/>
              </a:spcAft>
              <a:defRPr sz="3600" b="1">
                <a:solidFill>
                  <a:srgbClr val="FF3300"/>
                </a:solidFill>
                <a:latin typeface="Arial" charset="0"/>
              </a:defRPr>
            </a:lvl2pPr>
            <a:lvl3pPr algn="ctr" rtl="0" fontAlgn="base">
              <a:spcBef>
                <a:spcPct val="0"/>
              </a:spcBef>
              <a:spcAft>
                <a:spcPct val="0"/>
              </a:spcAft>
              <a:defRPr sz="3600" b="1">
                <a:solidFill>
                  <a:srgbClr val="FF3300"/>
                </a:solidFill>
                <a:latin typeface="Arial" charset="0"/>
              </a:defRPr>
            </a:lvl3pPr>
            <a:lvl4pPr algn="ctr" rtl="0" fontAlgn="base">
              <a:spcBef>
                <a:spcPct val="0"/>
              </a:spcBef>
              <a:spcAft>
                <a:spcPct val="0"/>
              </a:spcAft>
              <a:defRPr sz="3600" b="1">
                <a:solidFill>
                  <a:srgbClr val="FF3300"/>
                </a:solidFill>
                <a:latin typeface="Arial" charset="0"/>
              </a:defRPr>
            </a:lvl4pPr>
            <a:lvl5pPr algn="ctr" rtl="0" fontAlgn="base">
              <a:spcBef>
                <a:spcPct val="0"/>
              </a:spcBef>
              <a:spcAft>
                <a:spcPct val="0"/>
              </a:spcAft>
              <a:defRPr sz="3600" b="1">
                <a:solidFill>
                  <a:srgbClr val="FF3300"/>
                </a:solidFill>
                <a:latin typeface="Arial" charset="0"/>
              </a:defRPr>
            </a:lvl5pPr>
            <a:lvl6pPr marL="457200" algn="ctr" rtl="0" fontAlgn="base">
              <a:spcBef>
                <a:spcPct val="0"/>
              </a:spcBef>
              <a:spcAft>
                <a:spcPct val="0"/>
              </a:spcAft>
              <a:defRPr sz="3600" b="1">
                <a:solidFill>
                  <a:srgbClr val="FF3300"/>
                </a:solidFill>
                <a:latin typeface="Arial" charset="0"/>
              </a:defRPr>
            </a:lvl6pPr>
            <a:lvl7pPr marL="914400" algn="ctr" rtl="0" fontAlgn="base">
              <a:spcBef>
                <a:spcPct val="0"/>
              </a:spcBef>
              <a:spcAft>
                <a:spcPct val="0"/>
              </a:spcAft>
              <a:defRPr sz="3600" b="1">
                <a:solidFill>
                  <a:srgbClr val="FF3300"/>
                </a:solidFill>
                <a:latin typeface="Arial" charset="0"/>
              </a:defRPr>
            </a:lvl7pPr>
            <a:lvl8pPr marL="1371600" algn="ctr" rtl="0" fontAlgn="base">
              <a:spcBef>
                <a:spcPct val="0"/>
              </a:spcBef>
              <a:spcAft>
                <a:spcPct val="0"/>
              </a:spcAft>
              <a:defRPr sz="3600" b="1">
                <a:solidFill>
                  <a:srgbClr val="FF3300"/>
                </a:solidFill>
                <a:latin typeface="Arial" charset="0"/>
              </a:defRPr>
            </a:lvl8pPr>
            <a:lvl9pPr marL="1828800" algn="ctr" rtl="0" fontAlgn="base">
              <a:spcBef>
                <a:spcPct val="0"/>
              </a:spcBef>
              <a:spcAft>
                <a:spcPct val="0"/>
              </a:spcAft>
              <a:defRPr sz="3600" b="1">
                <a:solidFill>
                  <a:srgbClr val="FF3300"/>
                </a:solidFill>
                <a:latin typeface="Arial" charset="0"/>
              </a:defRPr>
            </a:lvl9pPr>
          </a:lstStyle>
          <a:p>
            <a:r>
              <a:rPr lang="en-IE" smtClean="0"/>
              <a:t>WARP MSP</a:t>
            </a:r>
            <a:endParaRPr lang="en-US" dirty="0"/>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37</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WARP FWA</a:t>
            </a:r>
            <a:endParaRPr lang="en-US" dirty="0"/>
          </a:p>
        </p:txBody>
      </p:sp>
      <p:sp>
        <p:nvSpPr>
          <p:cNvPr id="28680" name="AutoShape 8"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3"/>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28682" name="AutoShape 10" descr="data:image/jpg;base64,/9j/4AAQSkZJRgABAQAAAQABAAD/2wBDAAkGBwgHBgkIBwgKCgkLDRYPDQwMDRsUFRAWIB0iIiAdHx8kKDQsJCYxJx8fLT0tMTU3Ojo6Iys/RD84QzQ5Ojf/2wBDAQoKCg0MDRoPDxo3JR8lNzc3Nzc3Nzc3Nzc3Nzc3Nzc3Nzc3Nzc3Nzc3Nzc3Nzc3Nzc3Nzc3Nzc3Nzc3Nzc3Nzf/wAARCABWAGMDASIAAhEBAxEB/8QAGwABAAIDAQEAAAAAAAAAAAAAAAEFBAYHAgP/xAAzEAABAwMDAwMCAwgDAAAAAAABAgMEAAURBhIhEzFBB1FhFCIVMoEjJEJicZGxwSUzUv/EABoBAQADAQEBAAAAAAAAAAAAAAACBAUDBgH/xAAiEQACAgICAgIDAAAAAAAAAAAAAQIDBBESIRMxIiNhccH/2gAMAwEAAhEDEQA/AO4ZpmhqKAnNM1FKAnNM1g3S4NW6N1nUlRzhKB3JqttupGpklLDzJaKz9igrIJ9qrWZdNdirlLtnaFFk4OaXRsGaZqPFCcVZOIJoDxWoal1om1TTDixw86j/ALFKVgJ+B81aaX1C1fYi1pR032lYcb3ZxnsQfauatg5cU+y1LDvjUrnH4l5mma8iproVSc0pSgBqKk1FAeXFhCSpSgEpGST4HvVRH1RZ5MkR2ZyC4ThOUkAn4Pamr2H5OnpjUUFThSDtHcgEEj+1cmZjvPvIZYbUp1R2pSBzmreNjQtg5SZwsslCSSR1nU0JUyElTagFtK3AKVjPH+a1+xwHHp7ZcUhCWlBRyrlWPYVc3RLiiyw8d+xtOSfKscmsINFJCk5Ch2IPavG5zi8zlx2o/wANuic40cU/ZsFyucW2NJcmO7Ao4SMZJ/oBXi23eFdEq+kd3FP5kkYUP0rU9ax5DqokzapTRZ2kgflOec/14r46JjSDcVykpUGG21BSucE47f35rbWRJ2KOujCdsld49GDrmzKavDkmOtCw+dymwobknsTj2+av/T21CFFfkrebW68QNqDnYB4PzzVS82t95x13lS1blZ55qw071I10aCCQlz7Vj344qpXd9+9dHqcidjw/Fy9G7CppStc8+TSlKAg0qTUUBR6quL0GGlEU7X3SQF/+QO/+a0VpUlmSZLTziXiclYVyT8mt11Y0HPpu2QVf6rX/AKWr2O1GH7K1ibZeRJK7lFakOABzbtWE9sjzX26PxUWJgIhK4wOof9VYhrPbtmvPZOLu2TSNGu1qCNWvkp+S59MhaksNjbtBxu9yfevjaZMiE+kJUvoq4WgnIwfb2qxlxsyXTj+I180RvvT9p71JRlsy5KTt5fkGL5xWVbI+2cyrHZVWH0vxX0jxyl5CsdjSFOpJm279w0WdKUrRKBNKUoAaxrjNj22C/OmOdOPHbLji8E4SOScCsk1SawsrmodPybS3JEYSdqVuFOfsCgVD9QMfrQFFcdb6clrhIanqWuQx12kpYWSUFW0HtxyO1ZpVEGcvsfarYrLo4V7H5rTE+izaZAUm8FLeedrZ3pG8qASc8YG0fpWa16UddiM3c5kIpZZU3+6wumSrp7EOE5ypQOVZPntU1PSIuOzeLXOgNQ3lGbFCGVkOK6yMIP8AMc8Gsxy5QGtvVmRkbmy4nc8kZQOSoc8j5rm7npVMchISqfbkPtstx0dKKttGxGSFnC8lzccknIPbzXtfpQ+UuMi7R1MnY4hxUQdULS0UJTkHAbySraAM5qD7eyXo2O13+y35538KntPrH3bc4OMkZweSODVoI+COPNVWjtER9MyZjgVHdS8hlLZDAStvYjacq85PP9Sa2rpJyMGubgtkeJ7CR7VO0DxU5FQCDU0kSJpTNK+g9UpSgINc/wDWC/3SxWiCq3OvRmH5QblzGGwtbDfwD2J55+K6Aa1fWtu1FNajO6buDDS2VftocpsKakp9lHBIoDm51NNRpDUMuza0dubbLTS2A82US2FFaQSSR+Xx57+K23TXqJ1nY9rudpuTUr8LRLacUkLVLSE8kJHOSQce/wAVrcz0xvl0F6uUlu0wp8yMGGIcHKWh9ySVKOO+E/PNW920JfpN3hy4UtiMWbB+H9YLO5L20jIGO3Pf5oCxj+pP/IsQ7lYJsBUphx6L1XEKUsISVEKSDlBwPNYkL1dhy7Z9amzTkdR1DEZClJH1DpzlKVcDCcDKv5qpLd6bXxqXZpK4lqjKiMPNSCy6pTjylNqAcWojkknt4rMX6a3F7Q1ggOGEu6Wh9boZeyth4KWSUKPzx4oD5639QpErSNw/DTJtN3gS2W5DYdQopSrPKVpyFA4rCterJVp1fa4sTVrmoLY+wtyf1EhX0yUpJJ3Dtjv+nzWZcvTq9TtNXFhESxwZUp9lSI0JsIQ22gkncvGVE5zg10B/S9rdssq3NQo0UyoxYcdYaSlXKcZ4FAa7A9SGpzsJEi0zoMO6702+a4pJDqgPIBynPiqXSfqKuPaLREXFu14mXH6hTKlqQXVFCiAk+Mcd/Ar3A0HqJ9Nitt5XbxbbEpS2XWVqLko/wggj7QPNedH+nt7s910vJmGKpu2JlCRtdJP7Qq27eOfzCgMLUHqlcp0C0yLJbZ0UquKWJQyg7lg8sAkdyMHPHeutWuTImRG35UNUNxaQosrUFKR8KxxkVypXpvf02BxlhyF9c1fTcWUqWdi0YGAo44ORXVrWZqrfHVc0MomFALyGVEoCvO0nxQGXSppQHknmlKUApSlAKUpQDA9qUpQDApSlAKZpSgJzSlKA/9k=">
            <a:hlinkClick r:id="rId3"/>
          </p:cNvPr>
          <p:cNvSpPr>
            <a:spLocks noChangeAspect="1" noChangeArrowheads="1"/>
          </p:cNvSpPr>
          <p:nvPr/>
        </p:nvSpPr>
        <p:spPr bwMode="auto">
          <a:xfrm>
            <a:off x="155575" y="-388938"/>
            <a:ext cx="942975" cy="81915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60418" name="Picture 2" descr="FWA tree page"/>
          <p:cNvPicPr>
            <a:picLocks noChangeAspect="1" noChangeArrowheads="1"/>
          </p:cNvPicPr>
          <p:nvPr/>
        </p:nvPicPr>
        <p:blipFill>
          <a:blip r:embed="rId4" cstate="print"/>
          <a:srcRect/>
          <a:stretch>
            <a:fillRect/>
          </a:stretch>
        </p:blipFill>
        <p:spPr bwMode="auto">
          <a:xfrm>
            <a:off x="3419872" y="1700808"/>
            <a:ext cx="2790825" cy="4152901"/>
          </a:xfrm>
          <a:prstGeom prst="rect">
            <a:avLst/>
          </a:prstGeom>
          <a:noFill/>
        </p:spPr>
      </p:pic>
      <p:sp>
        <p:nvSpPr>
          <p:cNvPr id="9"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F6E0D2BC-3277-4AB4-8F6E-A03980F7DF69}" type="slidenum">
              <a:rPr lang="en-US" smtClean="0"/>
              <a:pPr/>
              <a:t>38</a:t>
            </a:fld>
            <a:endParaRPr lang="en-US"/>
          </a:p>
        </p:txBody>
      </p:sp>
      <p:pic>
        <p:nvPicPr>
          <p:cNvPr id="12290" name="Picture 2"/>
          <p:cNvPicPr>
            <a:picLocks noChangeAspect="1" noChangeArrowheads="1"/>
          </p:cNvPicPr>
          <p:nvPr/>
        </p:nvPicPr>
        <p:blipFill>
          <a:blip r:embed="rId2" cstate="print"/>
          <a:srcRect/>
          <a:stretch>
            <a:fillRect/>
          </a:stretch>
        </p:blipFill>
        <p:spPr bwMode="auto">
          <a:xfrm>
            <a:off x="428596" y="1357298"/>
            <a:ext cx="8072494" cy="5045309"/>
          </a:xfrm>
          <a:prstGeom prst="rect">
            <a:avLst/>
          </a:prstGeom>
          <a:noFill/>
          <a:ln w="9525">
            <a:noFill/>
            <a:miter lim="800000"/>
            <a:headEnd/>
            <a:tailEnd/>
          </a:ln>
          <a:effectLst/>
        </p:spPr>
      </p:pic>
      <p:sp>
        <p:nvSpPr>
          <p:cNvPr id="6"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p:cNvSpPr>
            <a:spLocks noGrp="1" noChangeArrowheads="1"/>
          </p:cNvSpPr>
          <p:nvPr>
            <p:ph type="title"/>
          </p:nvPr>
        </p:nvSpPr>
        <p:spPr/>
        <p:txBody>
          <a:bodyPr/>
          <a:lstStyle/>
          <a:p>
            <a:r>
              <a:rPr lang="en-IE" dirty="0" smtClean="0"/>
              <a:t>Why A WARP?</a:t>
            </a:r>
            <a:endParaRPr lang="en-US" dirty="0"/>
          </a:p>
        </p:txBody>
      </p:sp>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39</a:t>
            </a:fld>
            <a:endParaRPr lang="en-US"/>
          </a:p>
        </p:txBody>
      </p:sp>
      <p:pic>
        <p:nvPicPr>
          <p:cNvPr id="11" name="Picture 6" descr="MPj04055620000[1]"/>
          <p:cNvPicPr>
            <a:picLocks noChangeAspect="1" noChangeArrowheads="1"/>
          </p:cNvPicPr>
          <p:nvPr/>
        </p:nvPicPr>
        <p:blipFill>
          <a:blip r:embed="rId3" cstate="print"/>
          <a:srcRect/>
          <a:stretch>
            <a:fillRect/>
          </a:stretch>
        </p:blipFill>
        <p:spPr bwMode="auto">
          <a:xfrm>
            <a:off x="357158" y="1571612"/>
            <a:ext cx="2562837" cy="1714512"/>
          </a:xfrm>
          <a:prstGeom prst="rect">
            <a:avLst/>
          </a:prstGeom>
          <a:noFill/>
        </p:spPr>
      </p:pic>
      <p:pic>
        <p:nvPicPr>
          <p:cNvPr id="21509" name="Picture 5" descr="C:\Documents and Settings\brianh\Local Settings\Temporary Internet Files\Content.IE5\22C22BQ6\MPj04327640000[1].jpg"/>
          <p:cNvPicPr>
            <a:picLocks noChangeAspect="1" noChangeArrowheads="1"/>
          </p:cNvPicPr>
          <p:nvPr/>
        </p:nvPicPr>
        <p:blipFill>
          <a:blip r:embed="rId4" cstate="print"/>
          <a:srcRect/>
          <a:stretch>
            <a:fillRect/>
          </a:stretch>
        </p:blipFill>
        <p:spPr bwMode="auto">
          <a:xfrm>
            <a:off x="5857884" y="1714488"/>
            <a:ext cx="2614586" cy="1743057"/>
          </a:xfrm>
          <a:prstGeom prst="rect">
            <a:avLst/>
          </a:prstGeom>
          <a:noFill/>
        </p:spPr>
      </p:pic>
      <p:pic>
        <p:nvPicPr>
          <p:cNvPr id="13" name="Picture 4" descr="MPj01849130000[1]"/>
          <p:cNvPicPr>
            <a:picLocks noChangeAspect="1" noChangeArrowheads="1"/>
          </p:cNvPicPr>
          <p:nvPr/>
        </p:nvPicPr>
        <p:blipFill>
          <a:blip r:embed="rId5" cstate="print"/>
          <a:srcRect/>
          <a:stretch>
            <a:fillRect/>
          </a:stretch>
        </p:blipFill>
        <p:spPr bwMode="auto">
          <a:xfrm>
            <a:off x="3428992" y="2571744"/>
            <a:ext cx="1952778" cy="2952751"/>
          </a:xfrm>
          <a:prstGeom prst="rect">
            <a:avLst/>
          </a:prstGeom>
          <a:noFill/>
        </p:spPr>
      </p:pic>
      <p:pic>
        <p:nvPicPr>
          <p:cNvPr id="15" name="Picture 6" descr="MPj01490090000[1]"/>
          <p:cNvPicPr>
            <a:picLocks noChangeAspect="1" noChangeArrowheads="1"/>
          </p:cNvPicPr>
          <p:nvPr/>
        </p:nvPicPr>
        <p:blipFill>
          <a:blip r:embed="rId6" cstate="print"/>
          <a:srcRect/>
          <a:stretch>
            <a:fillRect/>
          </a:stretch>
        </p:blipFill>
        <p:spPr bwMode="auto">
          <a:xfrm>
            <a:off x="928662" y="3643314"/>
            <a:ext cx="1590803" cy="2357454"/>
          </a:xfrm>
          <a:prstGeom prst="rect">
            <a:avLst/>
          </a:prstGeom>
          <a:noFill/>
        </p:spPr>
      </p:pic>
      <p:pic>
        <p:nvPicPr>
          <p:cNvPr id="21510" name="Picture 6" descr="C:\Documents and Settings\brianh\Local Settings\Temporary Internet Files\Content.IE5\22C22BQ6\MPj04118280000[1].jpg"/>
          <p:cNvPicPr>
            <a:picLocks noChangeAspect="1" noChangeArrowheads="1"/>
          </p:cNvPicPr>
          <p:nvPr/>
        </p:nvPicPr>
        <p:blipFill>
          <a:blip r:embed="rId7" cstate="print"/>
          <a:srcRect/>
          <a:stretch>
            <a:fillRect/>
          </a:stretch>
        </p:blipFill>
        <p:spPr bwMode="auto">
          <a:xfrm>
            <a:off x="5929322" y="3929066"/>
            <a:ext cx="2242456" cy="1908790"/>
          </a:xfrm>
          <a:prstGeom prst="rect">
            <a:avLst/>
          </a:prstGeom>
          <a:noFill/>
        </p:spPr>
      </p:pic>
      <p:sp>
        <p:nvSpPr>
          <p:cNvPr id="12"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en-IE" dirty="0" smtClean="0"/>
              <a:t>Situation</a:t>
            </a:r>
            <a:endParaRPr lang="en-US" dirty="0"/>
          </a:p>
        </p:txBody>
      </p:sp>
      <p:sp>
        <p:nvSpPr>
          <p:cNvPr id="10"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4</a:t>
            </a:fld>
            <a:endParaRPr lang="en-US"/>
          </a:p>
        </p:txBody>
      </p:sp>
      <p:sp>
        <p:nvSpPr>
          <p:cNvPr id="12" name="Rectangle 3"/>
          <p:cNvSpPr txBox="1">
            <a:spLocks noChangeArrowheads="1"/>
          </p:cNvSpPr>
          <p:nvPr/>
        </p:nvSpPr>
        <p:spPr bwMode="auto">
          <a:xfrm>
            <a:off x="457200" y="1484313"/>
            <a:ext cx="8229600" cy="48974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IE" sz="2800" b="0" i="0" u="none" strike="noStrike" kern="0" cap="none" spc="0" normalizeH="0" baseline="0" noProof="0" dirty="0" smtClean="0">
                <a:ln>
                  <a:noFill/>
                </a:ln>
                <a:solidFill>
                  <a:srgbClr val="0000FF"/>
                </a:solidFill>
                <a:effectLst/>
                <a:uLnTx/>
                <a:uFillTx/>
                <a:latin typeface="+mn-lt"/>
                <a:ea typeface="+mn-ea"/>
                <a:cs typeface="+mn-cs"/>
              </a:rPr>
              <a:t>Knowledge Economy</a:t>
            </a:r>
          </a:p>
          <a:p>
            <a:pPr marL="800100" lvl="1" indent="-342900">
              <a:spcBef>
                <a:spcPct val="20000"/>
              </a:spcBef>
              <a:buClr>
                <a:srgbClr val="FF3300"/>
              </a:buClr>
              <a:buFont typeface="Wingdings" pitchFamily="2" charset="2"/>
              <a:buChar char="Ø"/>
            </a:pPr>
            <a:r>
              <a:rPr kumimoji="0" lang="en-IE" sz="2800" b="0" i="0" u="none" strike="noStrike" kern="0" cap="none" spc="0" normalizeH="0" baseline="0" noProof="0" dirty="0" smtClean="0">
                <a:ln>
                  <a:noFill/>
                </a:ln>
                <a:solidFill>
                  <a:srgbClr val="0000FF"/>
                </a:solidFill>
                <a:effectLst/>
                <a:uLnTx/>
                <a:uFillTx/>
                <a:latin typeface="+mn-lt"/>
                <a:ea typeface="+mn-ea"/>
                <a:cs typeface="+mn-cs"/>
              </a:rPr>
              <a:t>“Silicon Valley” Europe</a:t>
            </a:r>
          </a:p>
          <a:p>
            <a:pPr marL="342900" marR="0" lvl="0" indent="-34290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IE" sz="2800" b="0" i="0" u="none" strike="noStrike" kern="0" cap="none" spc="0" normalizeH="0" baseline="0" noProof="0" dirty="0" smtClean="0">
                <a:ln>
                  <a:noFill/>
                </a:ln>
                <a:solidFill>
                  <a:srgbClr val="0000FF"/>
                </a:solidFill>
                <a:effectLst/>
                <a:uLnTx/>
                <a:uFillTx/>
                <a:latin typeface="+mn-lt"/>
                <a:ea typeface="+mn-ea"/>
                <a:cs typeface="+mn-cs"/>
              </a:rPr>
              <a:t>Over 97% of Irish Businesses are SME</a:t>
            </a:r>
          </a:p>
          <a:p>
            <a:pPr marL="742950" marR="0" lvl="1" indent="-28575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kumimoji="0" lang="en-IE" sz="2400" b="0" i="0" u="none" strike="noStrike" kern="0" cap="none" spc="0" normalizeH="0" baseline="0" noProof="0" dirty="0" smtClean="0">
                <a:ln>
                  <a:noFill/>
                </a:ln>
                <a:solidFill>
                  <a:srgbClr val="0000FF"/>
                </a:solidFill>
                <a:effectLst/>
                <a:uLnTx/>
                <a:uFillTx/>
                <a:latin typeface="+mn-lt"/>
              </a:rPr>
              <a:t>&lt;50 Employees and Annual Turnover &lt;€10m</a:t>
            </a:r>
          </a:p>
          <a:p>
            <a:pPr marL="742950" marR="0" lvl="1" indent="-285750" algn="l" defTabSz="914400" rtl="0" eaLnBrk="1" fontAlgn="base" latinLnBrk="0" hangingPunct="1">
              <a:lnSpc>
                <a:spcPct val="100000"/>
              </a:lnSpc>
              <a:spcBef>
                <a:spcPct val="20000"/>
              </a:spcBef>
              <a:spcAft>
                <a:spcPct val="0"/>
              </a:spcAft>
              <a:buClr>
                <a:srgbClr val="FF3300"/>
              </a:buClr>
              <a:buSzTx/>
              <a:buFont typeface="Wingdings" pitchFamily="2" charset="2"/>
              <a:buChar char="Ø"/>
              <a:tabLst/>
              <a:defRPr/>
            </a:pPr>
            <a:r>
              <a:rPr lang="en-IE" sz="2400" kern="0" dirty="0" smtClean="0">
                <a:solidFill>
                  <a:srgbClr val="0000FF"/>
                </a:solidFill>
                <a:latin typeface="+mn-lt"/>
              </a:rPr>
              <a:t>Ever Increasing Dependence on ICT</a:t>
            </a:r>
          </a:p>
          <a:p>
            <a:pPr marL="742950" lvl="1" indent="-285750">
              <a:spcBef>
                <a:spcPct val="20000"/>
              </a:spcBef>
              <a:buClr>
                <a:srgbClr val="FF3300"/>
              </a:buClr>
              <a:buFont typeface="Wingdings" pitchFamily="2" charset="2"/>
              <a:buChar char="Ø"/>
            </a:pPr>
            <a:r>
              <a:rPr lang="en-IE" sz="2400" kern="0" dirty="0" smtClean="0">
                <a:solidFill>
                  <a:srgbClr val="0000FF"/>
                </a:solidFill>
                <a:latin typeface="+mn-lt"/>
              </a:rPr>
              <a:t>No Independent Source of </a:t>
            </a:r>
            <a:r>
              <a:rPr lang="en-IE" sz="2400" kern="0" dirty="0" err="1" smtClean="0">
                <a:solidFill>
                  <a:srgbClr val="0000FF"/>
                </a:solidFill>
                <a:latin typeface="+mn-lt"/>
              </a:rPr>
              <a:t>InfoSec</a:t>
            </a:r>
            <a:r>
              <a:rPr lang="en-IE" sz="2400" kern="0" dirty="0" smtClean="0">
                <a:solidFill>
                  <a:srgbClr val="0000FF"/>
                </a:solidFill>
                <a:latin typeface="+mn-lt"/>
              </a:rPr>
              <a:t> information</a:t>
            </a:r>
          </a:p>
          <a:p>
            <a:pPr marL="285750" indent="-285750">
              <a:spcBef>
                <a:spcPct val="20000"/>
              </a:spcBef>
              <a:buClr>
                <a:srgbClr val="FF3300"/>
              </a:buClr>
              <a:buFont typeface="Wingdings" pitchFamily="2" charset="2"/>
              <a:buChar char="Ø"/>
            </a:pPr>
            <a:r>
              <a:rPr lang="en-IE" sz="2800" kern="0" dirty="0" smtClean="0">
                <a:solidFill>
                  <a:srgbClr val="0000FF"/>
                </a:solidFill>
                <a:latin typeface="+mn-lt"/>
              </a:rPr>
              <a:t>Economy At Risk</a:t>
            </a:r>
          </a:p>
          <a:p>
            <a:pPr marL="285750" indent="-285750">
              <a:spcBef>
                <a:spcPct val="20000"/>
              </a:spcBef>
              <a:buClr>
                <a:srgbClr val="FF3300"/>
              </a:buClr>
              <a:buFont typeface="Wingdings" pitchFamily="2" charset="2"/>
              <a:buChar char="Ø"/>
            </a:pPr>
            <a:r>
              <a:rPr lang="en-IE" sz="2800" kern="0" dirty="0" smtClean="0">
                <a:solidFill>
                  <a:srgbClr val="0000FF"/>
                </a:solidFill>
                <a:latin typeface="+mn-lt"/>
              </a:rPr>
              <a:t>National Security and CNI at Risk</a:t>
            </a:r>
          </a:p>
          <a:p>
            <a:pPr marL="285750" indent="-285750">
              <a:spcBef>
                <a:spcPct val="20000"/>
              </a:spcBef>
              <a:buClr>
                <a:srgbClr val="FF3300"/>
              </a:buClr>
              <a:buFont typeface="Wingdings" pitchFamily="2" charset="2"/>
              <a:buChar char="Ø"/>
            </a:pPr>
            <a:r>
              <a:rPr lang="en-IE" sz="2800" kern="0" dirty="0" smtClean="0">
                <a:solidFill>
                  <a:srgbClr val="0000FF"/>
                </a:solidFill>
                <a:latin typeface="+mn-lt"/>
              </a:rPr>
              <a:t>Lack of Data for Law Enforcement</a:t>
            </a:r>
          </a:p>
          <a:p>
            <a:pPr marL="285750" indent="-285750">
              <a:spcBef>
                <a:spcPct val="20000"/>
              </a:spcBef>
              <a:buClr>
                <a:srgbClr val="FF3300"/>
              </a:buClr>
              <a:buFont typeface="Wingdings" pitchFamily="2" charset="2"/>
              <a:buChar char="Ø"/>
            </a:pPr>
            <a:r>
              <a:rPr lang="en-IE" sz="2800" kern="0" dirty="0" smtClean="0">
                <a:solidFill>
                  <a:srgbClr val="0000FF"/>
                </a:solidFill>
                <a:latin typeface="+mn-lt"/>
              </a:rPr>
              <a:t>Soft Back Door to UK CNI</a:t>
            </a:r>
            <a:endParaRPr kumimoji="0" lang="en-US" sz="2800" b="0" i="0" u="none" strike="noStrike" kern="0" cap="none" spc="0" normalizeH="0" baseline="0" noProof="0" dirty="0">
              <a:ln>
                <a:noFill/>
              </a:ln>
              <a:solidFill>
                <a:srgbClr val="0000FF"/>
              </a:solidFill>
              <a:effectLst/>
              <a:uLnTx/>
              <a:uFillTx/>
              <a:latin typeface="+mn-lt"/>
              <a:ea typeface="+mn-ea"/>
              <a:cs typeface="+mn-cs"/>
            </a:endParaRPr>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524750" y="6524625"/>
            <a:ext cx="1162050" cy="144463"/>
          </a:xfrm>
          <a:prstGeom prst="rect">
            <a:avLst/>
          </a:prstGeom>
        </p:spPr>
        <p:txBody>
          <a:bodyPr/>
          <a:lstStyle/>
          <a:p>
            <a:fld id="{E9C19C77-2F1A-4248-9BD9-AFA76E3D5321}" type="slidenum">
              <a:rPr lang="en-US"/>
              <a:pPr/>
              <a:t>40</a:t>
            </a:fld>
            <a:endParaRPr lang="en-US"/>
          </a:p>
        </p:txBody>
      </p:sp>
      <p:sp>
        <p:nvSpPr>
          <p:cNvPr id="180226" name="Rectangle 2"/>
          <p:cNvSpPr>
            <a:spLocks noGrp="1" noChangeArrowheads="1"/>
          </p:cNvSpPr>
          <p:nvPr>
            <p:ph type="title"/>
          </p:nvPr>
        </p:nvSpPr>
        <p:spPr/>
        <p:txBody>
          <a:bodyPr/>
          <a:lstStyle/>
          <a:p>
            <a:r>
              <a:rPr lang="en-IE"/>
              <a:t>More Resources</a:t>
            </a:r>
            <a:endParaRPr lang="en-US"/>
          </a:p>
        </p:txBody>
      </p:sp>
      <p:sp>
        <p:nvSpPr>
          <p:cNvPr id="180227" name="Rectangle 3"/>
          <p:cNvSpPr>
            <a:spLocks noGrp="1" noChangeArrowheads="1"/>
          </p:cNvSpPr>
          <p:nvPr>
            <p:ph type="body" idx="1"/>
          </p:nvPr>
        </p:nvSpPr>
        <p:spPr/>
        <p:txBody>
          <a:bodyPr/>
          <a:lstStyle/>
          <a:p>
            <a:pPr>
              <a:lnSpc>
                <a:spcPct val="80000"/>
              </a:lnSpc>
            </a:pPr>
            <a:r>
              <a:rPr lang="en-US" sz="2000"/>
              <a:t>ENISA - A step-by-step approach on how to set up a CSIRT </a:t>
            </a:r>
          </a:p>
          <a:p>
            <a:pPr lvl="1">
              <a:lnSpc>
                <a:spcPct val="80000"/>
              </a:lnSpc>
              <a:buFont typeface="Wingdings" pitchFamily="2" charset="2"/>
              <a:buNone/>
            </a:pPr>
            <a:r>
              <a:rPr lang="en-US" sz="1800">
                <a:hlinkClick r:id="rId2"/>
              </a:rPr>
              <a:t>http://enisa.europa.eu/cert_guide/downloads/CSIRT_setting_up_guide_ENISA.pdf</a:t>
            </a:r>
            <a:endParaRPr lang="en-US" sz="1800"/>
          </a:p>
          <a:p>
            <a:pPr>
              <a:lnSpc>
                <a:spcPct val="80000"/>
              </a:lnSpc>
            </a:pPr>
            <a:r>
              <a:rPr lang="en-US" sz="2000"/>
              <a:t>CERT-in-a-box</a:t>
            </a:r>
          </a:p>
          <a:p>
            <a:pPr lvl="1">
              <a:lnSpc>
                <a:spcPct val="80000"/>
              </a:lnSpc>
              <a:buFont typeface="Wingdings" pitchFamily="2" charset="2"/>
              <a:buNone/>
            </a:pPr>
            <a:r>
              <a:rPr lang="en-US" sz="1800">
                <a:hlinkClick r:id="rId3"/>
              </a:rPr>
              <a:t>http://www.govcert.nl/render.html?it=69</a:t>
            </a:r>
            <a:endParaRPr lang="en-US" sz="1800"/>
          </a:p>
          <a:p>
            <a:pPr>
              <a:lnSpc>
                <a:spcPct val="80000"/>
              </a:lnSpc>
            </a:pPr>
            <a:r>
              <a:rPr lang="en-US" sz="2000"/>
              <a:t>Handbook for CSIRTs (CERT/CC)</a:t>
            </a:r>
          </a:p>
          <a:p>
            <a:pPr lvl="1">
              <a:lnSpc>
                <a:spcPct val="80000"/>
              </a:lnSpc>
              <a:buFont typeface="Wingdings" pitchFamily="2" charset="2"/>
              <a:buNone/>
            </a:pPr>
            <a:r>
              <a:rPr lang="en-US" sz="1800">
                <a:hlinkClick r:id="rId4"/>
              </a:rPr>
              <a:t>http://www.cert.org/archive/pdf/csirt-handbook.pdf</a:t>
            </a:r>
            <a:endParaRPr lang="en-US" sz="1800"/>
          </a:p>
          <a:p>
            <a:pPr>
              <a:lnSpc>
                <a:spcPct val="80000"/>
              </a:lnSpc>
            </a:pPr>
            <a:r>
              <a:rPr lang="en-IE" sz="2000"/>
              <a:t>Forming an Incident Response Team</a:t>
            </a:r>
            <a:endParaRPr lang="en-IE" sz="2000">
              <a:hlinkClick r:id="rId5"/>
            </a:endParaRPr>
          </a:p>
          <a:p>
            <a:pPr lvl="1">
              <a:lnSpc>
                <a:spcPct val="80000"/>
              </a:lnSpc>
              <a:buFont typeface="Wingdings" pitchFamily="2" charset="2"/>
              <a:buNone/>
            </a:pPr>
            <a:r>
              <a:rPr lang="en-IE" sz="1800">
                <a:hlinkClick r:id="rId5"/>
              </a:rPr>
              <a:t>http://www.auscert.org.au/render.html?it=2252</a:t>
            </a:r>
            <a:endParaRPr lang="en-US" sz="1800"/>
          </a:p>
          <a:p>
            <a:pPr>
              <a:lnSpc>
                <a:spcPct val="80000"/>
              </a:lnSpc>
            </a:pPr>
            <a:r>
              <a:rPr lang="en-US" sz="2000"/>
              <a:t>NIST Computer Security Incident Handling Guide</a:t>
            </a:r>
          </a:p>
          <a:p>
            <a:pPr lvl="1">
              <a:lnSpc>
                <a:spcPct val="80000"/>
              </a:lnSpc>
              <a:buFont typeface="Wingdings" pitchFamily="2" charset="2"/>
              <a:buNone/>
            </a:pPr>
            <a:r>
              <a:rPr lang="en-US" sz="1800">
                <a:hlinkClick r:id="rId6"/>
              </a:rPr>
              <a:t>http://www.securityunit.com/publications/sp800-61.pdf</a:t>
            </a:r>
            <a:endParaRPr lang="en-US" sz="1800"/>
          </a:p>
          <a:p>
            <a:pPr>
              <a:lnSpc>
                <a:spcPct val="80000"/>
              </a:lnSpc>
            </a:pPr>
            <a:r>
              <a:rPr lang="en-US" sz="2000"/>
              <a:t>CSIRT Starter Kit </a:t>
            </a:r>
          </a:p>
          <a:p>
            <a:pPr lvl="1">
              <a:lnSpc>
                <a:spcPct val="80000"/>
              </a:lnSpc>
              <a:buFont typeface="Wingdings" pitchFamily="2" charset="2"/>
              <a:buNone/>
            </a:pPr>
            <a:r>
              <a:rPr lang="en-US" sz="1800">
                <a:hlinkClick r:id="rId7"/>
              </a:rPr>
              <a:t>http://www.terena.org/activities/tf-csirt/starter-kit.html</a:t>
            </a:r>
            <a:endParaRPr lang="en-US" sz="1800"/>
          </a:p>
          <a:p>
            <a:pPr lvl="1">
              <a:lnSpc>
                <a:spcPct val="80000"/>
              </a:lnSpc>
              <a:buFont typeface="Wingdings" pitchFamily="2" charset="2"/>
              <a:buNone/>
            </a:pPr>
            <a:r>
              <a:rPr lang="en-US" sz="1800"/>
              <a:t>Trusted Introducer for CSIRTs in Europe</a:t>
            </a:r>
          </a:p>
          <a:p>
            <a:pPr lvl="1">
              <a:lnSpc>
                <a:spcPct val="80000"/>
              </a:lnSpc>
              <a:buFont typeface="Wingdings" pitchFamily="2" charset="2"/>
              <a:buNone/>
            </a:pPr>
            <a:r>
              <a:rPr lang="en-US" sz="1800">
                <a:hlinkClick r:id="rId8"/>
              </a:rPr>
              <a:t>http://www.ti.terena.nl/</a:t>
            </a:r>
            <a:endParaRPr lang="en-US" sz="1800"/>
          </a:p>
          <a:p>
            <a:pPr>
              <a:lnSpc>
                <a:spcPct val="80000"/>
              </a:lnSpc>
            </a:pPr>
            <a:r>
              <a:rPr lang="en-IE" sz="2000"/>
              <a:t>Warning Advice and Warning Point (WARP)</a:t>
            </a:r>
          </a:p>
          <a:p>
            <a:pPr lvl="1">
              <a:lnSpc>
                <a:spcPct val="80000"/>
              </a:lnSpc>
              <a:buFont typeface="Wingdings" pitchFamily="2" charset="2"/>
              <a:buNone/>
            </a:pPr>
            <a:r>
              <a:rPr lang="en-US" sz="1800">
                <a:hlinkClick r:id="rId9"/>
              </a:rPr>
              <a:t>http://www.warp.gov.uk/</a:t>
            </a:r>
            <a:endParaRPr lang="en-US" sz="1800"/>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IE"/>
              <a:t>Questions ?</a:t>
            </a:r>
            <a:endParaRPr lang="en-GB"/>
          </a:p>
        </p:txBody>
      </p:sp>
      <p:pic>
        <p:nvPicPr>
          <p:cNvPr id="35843" name="Picture 3" descr="j0309264"/>
          <p:cNvPicPr>
            <a:picLocks noChangeAspect="1" noChangeArrowheads="1"/>
          </p:cNvPicPr>
          <p:nvPr/>
        </p:nvPicPr>
        <p:blipFill>
          <a:blip r:embed="rId3" cstate="print"/>
          <a:srcRect/>
          <a:stretch>
            <a:fillRect/>
          </a:stretch>
        </p:blipFill>
        <p:spPr bwMode="auto">
          <a:xfrm>
            <a:off x="1219200" y="3200400"/>
            <a:ext cx="2667000" cy="1757363"/>
          </a:xfrm>
          <a:prstGeom prst="rect">
            <a:avLst/>
          </a:prstGeom>
          <a:noFill/>
        </p:spPr>
      </p:pic>
      <p:pic>
        <p:nvPicPr>
          <p:cNvPr id="35844" name="Picture 4" descr="j0309600"/>
          <p:cNvPicPr>
            <a:picLocks noChangeAspect="1" noChangeArrowheads="1"/>
          </p:cNvPicPr>
          <p:nvPr/>
        </p:nvPicPr>
        <p:blipFill>
          <a:blip r:embed="rId4" cstate="print"/>
          <a:srcRect/>
          <a:stretch>
            <a:fillRect/>
          </a:stretch>
        </p:blipFill>
        <p:spPr bwMode="auto">
          <a:xfrm>
            <a:off x="3886200" y="2667000"/>
            <a:ext cx="2066925" cy="2895600"/>
          </a:xfrm>
          <a:prstGeom prst="rect">
            <a:avLst/>
          </a:prstGeom>
          <a:noFill/>
        </p:spPr>
      </p:pic>
      <p:pic>
        <p:nvPicPr>
          <p:cNvPr id="35845" name="Picture 5" descr="j0316779"/>
          <p:cNvPicPr>
            <a:picLocks noChangeAspect="1" noChangeArrowheads="1"/>
          </p:cNvPicPr>
          <p:nvPr/>
        </p:nvPicPr>
        <p:blipFill>
          <a:blip r:embed="rId5" cstate="print"/>
          <a:srcRect/>
          <a:stretch>
            <a:fillRect/>
          </a:stretch>
        </p:blipFill>
        <p:spPr bwMode="auto">
          <a:xfrm>
            <a:off x="5943600" y="3276600"/>
            <a:ext cx="2590800" cy="1706563"/>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en-IE"/>
              <a:t>Not a Fair Fight !</a:t>
            </a:r>
            <a:endParaRPr lang="en-US"/>
          </a:p>
        </p:txBody>
      </p:sp>
      <p:pic>
        <p:nvPicPr>
          <p:cNvPr id="509955" name="Picture 3" descr="sumo and boy"/>
          <p:cNvPicPr>
            <a:picLocks noChangeAspect="1" noChangeArrowheads="1"/>
          </p:cNvPicPr>
          <p:nvPr/>
        </p:nvPicPr>
        <p:blipFill>
          <a:blip r:embed="rId3" cstate="print"/>
          <a:srcRect/>
          <a:stretch>
            <a:fillRect/>
          </a:stretch>
        </p:blipFill>
        <p:spPr bwMode="auto">
          <a:xfrm>
            <a:off x="2916238" y="1412875"/>
            <a:ext cx="4021137" cy="4735513"/>
          </a:xfrm>
          <a:prstGeom prst="rect">
            <a:avLst/>
          </a:prstGeom>
          <a:noFill/>
        </p:spPr>
      </p:pic>
      <p:pic>
        <p:nvPicPr>
          <p:cNvPr id="509956" name="Picture 4" descr="Ireland_flag">
            <a:hlinkClick r:id="rId4"/>
          </p:cNvPr>
          <p:cNvPicPr>
            <a:picLocks noChangeAspect="1" noChangeArrowheads="1"/>
          </p:cNvPicPr>
          <p:nvPr/>
        </p:nvPicPr>
        <p:blipFill>
          <a:blip r:embed="rId5" cstate="print"/>
          <a:srcRect/>
          <a:stretch>
            <a:fillRect/>
          </a:stretch>
        </p:blipFill>
        <p:spPr bwMode="auto">
          <a:xfrm>
            <a:off x="4859338" y="4005263"/>
            <a:ext cx="217487" cy="146050"/>
          </a:xfrm>
          <a:prstGeom prst="rect">
            <a:avLst/>
          </a:prstGeom>
          <a:noFill/>
        </p:spPr>
      </p:pic>
      <p:sp>
        <p:nvSpPr>
          <p:cNvPr id="10"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5</a:t>
            </a:fld>
            <a:endParaRPr lang="en-US"/>
          </a:p>
        </p:txBody>
      </p:sp>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p:txBody>
          <a:bodyPr/>
          <a:lstStyle/>
          <a:p>
            <a:r>
              <a:rPr lang="en-IE" dirty="0" smtClean="0"/>
              <a:t>Stakeholders</a:t>
            </a:r>
            <a:endParaRPr lang="en-US" dirty="0"/>
          </a:p>
        </p:txBody>
      </p:sp>
      <p:sp>
        <p:nvSpPr>
          <p:cNvPr id="10"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6</a:t>
            </a:fld>
            <a:endParaRPr lang="en-US"/>
          </a:p>
        </p:txBody>
      </p:sp>
      <p:pic>
        <p:nvPicPr>
          <p:cNvPr id="11" name="Picture 5" descr="MPj04331510000[1]"/>
          <p:cNvPicPr>
            <a:picLocks noChangeAspect="1" noChangeArrowheads="1"/>
          </p:cNvPicPr>
          <p:nvPr/>
        </p:nvPicPr>
        <p:blipFill>
          <a:blip r:embed="rId3" cstate="print"/>
          <a:srcRect/>
          <a:stretch>
            <a:fillRect/>
          </a:stretch>
        </p:blipFill>
        <p:spPr bwMode="auto">
          <a:xfrm>
            <a:off x="1357290" y="1500174"/>
            <a:ext cx="6700859" cy="4467239"/>
          </a:xfrm>
          <a:prstGeom prst="rect">
            <a:avLst/>
          </a:prstGeom>
          <a:noFill/>
        </p:spPr>
      </p:pic>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2"/>
          <p:cNvSpPr>
            <a:spLocks noGrp="1" noChangeArrowheads="1"/>
          </p:cNvSpPr>
          <p:nvPr>
            <p:ph type="title"/>
          </p:nvPr>
        </p:nvSpPr>
        <p:spPr/>
        <p:txBody>
          <a:bodyPr/>
          <a:lstStyle/>
          <a:p>
            <a:r>
              <a:rPr lang="en-IE"/>
              <a:t>Does Ireland Need a CERT?</a:t>
            </a:r>
            <a:endParaRPr lang="en-US"/>
          </a:p>
        </p:txBody>
      </p:sp>
      <p:graphicFrame>
        <p:nvGraphicFramePr>
          <p:cNvPr id="505859" name="Object 3"/>
          <p:cNvGraphicFramePr>
            <a:graphicFrameLocks noGrp="1" noChangeAspect="1"/>
          </p:cNvGraphicFramePr>
          <p:nvPr>
            <p:ph idx="1"/>
          </p:nvPr>
        </p:nvGraphicFramePr>
        <p:xfrm>
          <a:off x="250825" y="1916113"/>
          <a:ext cx="8601075" cy="3819525"/>
        </p:xfrm>
        <a:graphic>
          <a:graphicData uri="http://schemas.openxmlformats.org/presentationml/2006/ole">
            <mc:AlternateContent xmlns:mc="http://schemas.openxmlformats.org/markup-compatibility/2006">
              <mc:Choice xmlns:v="urn:schemas-microsoft-com:vml" Requires="v">
                <p:oleObj spid="_x0000_s1034" name="Chart" r:id="rId4" imgW="5895975" imgH="2619375" progId="Excel.Sheet.8">
                  <p:embed/>
                </p:oleObj>
              </mc:Choice>
              <mc:Fallback>
                <p:oleObj name="Chart" r:id="rId4" imgW="5895975" imgH="2619375"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1916113"/>
                        <a:ext cx="8601075"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Slide Number Placeholder 5"/>
          <p:cNvSpPr>
            <a:spLocks noGrp="1"/>
          </p:cNvSpPr>
          <p:nvPr>
            <p:ph type="sldNum" sz="quarter" idx="4"/>
          </p:nvPr>
        </p:nvSpPr>
        <p:spPr>
          <a:xfrm>
            <a:off x="7524750" y="6524625"/>
            <a:ext cx="1162050" cy="144463"/>
          </a:xfrm>
        </p:spPr>
        <p:txBody>
          <a:bodyPr/>
          <a:lstStyle/>
          <a:p>
            <a:fld id="{F6E0D2BC-3277-4AB4-8F6E-A03980F7DF69}" type="slidenum">
              <a:rPr lang="en-US" smtClean="0"/>
              <a:pPr/>
              <a:t>7</a:t>
            </a:fld>
            <a:endParaRPr lang="en-US"/>
          </a:p>
        </p:txBody>
      </p:sp>
      <p:sp>
        <p:nvSpPr>
          <p:cNvPr id="7"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8</a:t>
            </a:fld>
            <a:endParaRPr lang="en-US"/>
          </a:p>
        </p:txBody>
      </p:sp>
      <p:pic>
        <p:nvPicPr>
          <p:cNvPr id="6154" name="Picture 10" descr="C:\Documents and Settings\brianh\Local Settings\Temporary Internet Files\Content.IE5\MMEM303V\MPj03905780000[1].jpg"/>
          <p:cNvPicPr>
            <a:picLocks noChangeAspect="1" noChangeArrowheads="1"/>
          </p:cNvPicPr>
          <p:nvPr/>
        </p:nvPicPr>
        <p:blipFill>
          <a:blip r:embed="rId3" cstate="print"/>
          <a:srcRect/>
          <a:stretch>
            <a:fillRect/>
          </a:stretch>
        </p:blipFill>
        <p:spPr bwMode="auto">
          <a:xfrm>
            <a:off x="2000232" y="1643050"/>
            <a:ext cx="5594372" cy="3991818"/>
          </a:xfrm>
          <a:prstGeom prst="rect">
            <a:avLst/>
          </a:prstGeom>
          <a:noFill/>
        </p:spPr>
      </p:pic>
      <p:sp>
        <p:nvSpPr>
          <p:cNvPr id="16" name="Rectangle 2"/>
          <p:cNvSpPr>
            <a:spLocks noGrp="1" noChangeArrowheads="1"/>
          </p:cNvSpPr>
          <p:nvPr>
            <p:ph type="title"/>
          </p:nvPr>
        </p:nvSpPr>
        <p:spPr>
          <a:xfrm>
            <a:off x="2124075" y="188913"/>
            <a:ext cx="5948387" cy="993775"/>
          </a:xfrm>
        </p:spPr>
        <p:txBody>
          <a:bodyPr/>
          <a:lstStyle/>
          <a:p>
            <a:r>
              <a:rPr lang="en-IE" dirty="0" smtClean="0"/>
              <a:t>Job Complete?</a:t>
            </a:r>
            <a:endParaRPr lang="en-US" dirty="0"/>
          </a:p>
        </p:txBody>
      </p:sp>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F6E0D2BC-3277-4AB4-8F6E-A03980F7DF69}" type="slidenum">
              <a:rPr lang="en-US" smtClean="0"/>
              <a:pPr/>
              <a:t>9</a:t>
            </a:fld>
            <a:endParaRPr lang="en-US"/>
          </a:p>
        </p:txBody>
      </p:sp>
      <p:sp>
        <p:nvSpPr>
          <p:cNvPr id="16" name="Rectangle 2"/>
          <p:cNvSpPr>
            <a:spLocks noGrp="1" noChangeArrowheads="1"/>
          </p:cNvSpPr>
          <p:nvPr>
            <p:ph type="title"/>
          </p:nvPr>
        </p:nvSpPr>
        <p:spPr>
          <a:xfrm>
            <a:off x="2124075" y="188913"/>
            <a:ext cx="5948387" cy="993775"/>
          </a:xfrm>
        </p:spPr>
        <p:txBody>
          <a:bodyPr/>
          <a:lstStyle/>
          <a:p>
            <a:r>
              <a:rPr lang="en-IE" dirty="0" smtClean="0"/>
              <a:t>Estonia Effect</a:t>
            </a:r>
            <a:endParaRPr lang="en-US" dirty="0"/>
          </a:p>
        </p:txBody>
      </p:sp>
      <p:pic>
        <p:nvPicPr>
          <p:cNvPr id="7171" name="Picture 3" descr="C:\Documents and Settings\brianh\Local Settings\Temporary Internet Files\Content.IE5\VQRRINJP\MPj02556230000[1].jpg"/>
          <p:cNvPicPr>
            <a:picLocks noChangeAspect="1" noChangeArrowheads="1"/>
          </p:cNvPicPr>
          <p:nvPr/>
        </p:nvPicPr>
        <p:blipFill>
          <a:blip r:embed="rId3" cstate="print"/>
          <a:srcRect/>
          <a:stretch>
            <a:fillRect/>
          </a:stretch>
        </p:blipFill>
        <p:spPr bwMode="auto">
          <a:xfrm>
            <a:off x="1928794" y="1571612"/>
            <a:ext cx="5913454" cy="3921770"/>
          </a:xfrm>
          <a:prstGeom prst="rect">
            <a:avLst/>
          </a:prstGeom>
          <a:noFill/>
        </p:spPr>
      </p:pic>
      <p:sp>
        <p:nvSpPr>
          <p:cNvPr id="8" name="Footer Placeholder 4"/>
          <p:cNvSpPr>
            <a:spLocks noGrp="1"/>
          </p:cNvSpPr>
          <p:nvPr>
            <p:ph type="ftr" sz="quarter" idx="3"/>
          </p:nvPr>
        </p:nvSpPr>
        <p:spPr>
          <a:xfrm>
            <a:off x="395536" y="6524625"/>
            <a:ext cx="5183187" cy="333375"/>
          </a:xfrm>
        </p:spPr>
        <p:txBody>
          <a:bodyPr/>
          <a:lstStyle/>
          <a:p>
            <a:pPr algn="l"/>
            <a:r>
              <a:rPr lang="en-US" dirty="0" smtClean="0"/>
              <a:t>Copyright © 2010 IRISS 			www.irissie</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H Consulting">
  <a:themeElements>
    <a:clrScheme name="BH Consult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H Consulting">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H Consulti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H Consulting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H Consulting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H Consulting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H Consulting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H Consulting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H Consulting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H Consulting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H Consulting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H Consulting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H Consulting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H Consulting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BH Consulting</Template>
  <TotalTime>4747</TotalTime>
  <Words>1404</Words>
  <Application>Microsoft Office PowerPoint</Application>
  <PresentationFormat>On-screen Show (4:3)</PresentationFormat>
  <Paragraphs>405</Paragraphs>
  <Slides>41</Slides>
  <Notes>36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BH Consulting</vt:lpstr>
      <vt:lpstr>Chart</vt:lpstr>
      <vt:lpstr>Creating A CERT at WARP Speed  </vt:lpstr>
      <vt:lpstr>2004 – The Journey Begins</vt:lpstr>
      <vt:lpstr>What’s Missing?</vt:lpstr>
      <vt:lpstr>Situation</vt:lpstr>
      <vt:lpstr>Not a Fair Fight !</vt:lpstr>
      <vt:lpstr>Stakeholders</vt:lpstr>
      <vt:lpstr>Does Ireland Need a CERT?</vt:lpstr>
      <vt:lpstr>Job Complete?</vt:lpstr>
      <vt:lpstr>Estonia Effect</vt:lpstr>
      <vt:lpstr>Job Complete?</vt:lpstr>
      <vt:lpstr>IRISS Is Born</vt:lpstr>
      <vt:lpstr>Who is IRISS-CERT?</vt:lpstr>
      <vt:lpstr>Services Offered</vt:lpstr>
      <vt:lpstr>We Serve</vt:lpstr>
      <vt:lpstr>IRISS Associations</vt:lpstr>
      <vt:lpstr>Sponsors</vt:lpstr>
      <vt:lpstr>Reaction</vt:lpstr>
      <vt:lpstr>The Future</vt:lpstr>
      <vt:lpstr>Planning Your CERT</vt:lpstr>
      <vt:lpstr>Engage With Stakeholders</vt:lpstr>
      <vt:lpstr>Identify Your Clients</vt:lpstr>
      <vt:lpstr>Identify Services</vt:lpstr>
      <vt:lpstr>Establish Your Requirements</vt:lpstr>
      <vt:lpstr>Identify Tools</vt:lpstr>
      <vt:lpstr>Get Funding &amp; Support</vt:lpstr>
      <vt:lpstr>Practise, Practise, Practise</vt:lpstr>
      <vt:lpstr>Establish the IRT</vt:lpstr>
      <vt:lpstr>Deliver Your Services</vt:lpstr>
      <vt:lpstr>Be Prepared</vt:lpstr>
      <vt:lpstr>Hurdles</vt:lpstr>
      <vt:lpstr>IRISS Is A WARP</vt:lpstr>
      <vt:lpstr>What Is A WARP?</vt:lpstr>
      <vt:lpstr>WARP MSP</vt:lpstr>
      <vt:lpstr>PowerPoint Presentation</vt:lpstr>
      <vt:lpstr>PowerPoint Presentation</vt:lpstr>
      <vt:lpstr>PowerPoint Presentation</vt:lpstr>
      <vt:lpstr>WARP FWA</vt:lpstr>
      <vt:lpstr>PowerPoint Presentation</vt:lpstr>
      <vt:lpstr>Why A WARP?</vt:lpstr>
      <vt:lpstr>More Resources</vt:lpstr>
      <vt:lpstr>Questions ?</vt:lpstr>
    </vt:vector>
  </TitlesOfParts>
  <Company>BH Consulting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ISO 27001 Overview</dc:title>
  <dc:subject>An introduction to the ISO 27001 Information Security Standard</dc:subject>
  <dc:creator>Brian Honan</dc:creator>
  <cp:lastModifiedBy>Brian Honan</cp:lastModifiedBy>
  <cp:revision>80</cp:revision>
  <dcterms:created xsi:type="dcterms:W3CDTF">2005-08-31T20:57:44Z</dcterms:created>
  <dcterms:modified xsi:type="dcterms:W3CDTF">2010-09-19T21:52:30Z</dcterms:modified>
</cp:coreProperties>
</file>