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3"/>
  </p:notesMasterIdLst>
  <p:sldIdLst>
    <p:sldId id="633" r:id="rId2"/>
    <p:sldId id="283" r:id="rId3"/>
    <p:sldId id="562" r:id="rId4"/>
    <p:sldId id="284" r:id="rId5"/>
    <p:sldId id="297" r:id="rId6"/>
    <p:sldId id="298" r:id="rId7"/>
    <p:sldId id="299" r:id="rId8"/>
    <p:sldId id="511" r:id="rId9"/>
    <p:sldId id="432" r:id="rId10"/>
    <p:sldId id="295" r:id="rId11"/>
    <p:sldId id="396" r:id="rId12"/>
    <p:sldId id="418" r:id="rId13"/>
    <p:sldId id="431" r:id="rId14"/>
    <p:sldId id="358" r:id="rId15"/>
    <p:sldId id="544" r:id="rId16"/>
    <p:sldId id="512" r:id="rId17"/>
    <p:sldId id="296" r:id="rId18"/>
    <p:sldId id="301" r:id="rId19"/>
    <p:sldId id="303" r:id="rId20"/>
    <p:sldId id="416" r:id="rId21"/>
    <p:sldId id="501" r:id="rId22"/>
    <p:sldId id="502" r:id="rId23"/>
    <p:sldId id="545" r:id="rId24"/>
    <p:sldId id="420" r:id="rId25"/>
    <p:sldId id="387" r:id="rId26"/>
    <p:sldId id="540" r:id="rId27"/>
    <p:sldId id="304" r:id="rId28"/>
    <p:sldId id="305" r:id="rId29"/>
    <p:sldId id="357" r:id="rId30"/>
    <p:sldId id="388" r:id="rId31"/>
    <p:sldId id="391" r:id="rId32"/>
    <p:sldId id="408" r:id="rId33"/>
    <p:sldId id="546" r:id="rId34"/>
    <p:sldId id="390" r:id="rId35"/>
    <p:sldId id="399" r:id="rId36"/>
    <p:sldId id="401" r:id="rId37"/>
    <p:sldId id="402" r:id="rId38"/>
    <p:sldId id="307" r:id="rId39"/>
    <p:sldId id="306" r:id="rId40"/>
    <p:sldId id="441" r:id="rId41"/>
    <p:sldId id="442" r:id="rId42"/>
    <p:sldId id="446" r:id="rId43"/>
    <p:sldId id="331" r:id="rId44"/>
    <p:sldId id="571" r:id="rId45"/>
    <p:sldId id="393" r:id="rId46"/>
    <p:sldId id="569" r:id="rId47"/>
    <p:sldId id="455" r:id="rId48"/>
    <p:sldId id="457" r:id="rId49"/>
    <p:sldId id="456" r:id="rId50"/>
    <p:sldId id="406" r:id="rId51"/>
    <p:sldId id="547" r:id="rId52"/>
    <p:sldId id="310" r:id="rId53"/>
    <p:sldId id="426" r:id="rId54"/>
    <p:sldId id="424" r:id="rId55"/>
    <p:sldId id="311" r:id="rId56"/>
    <p:sldId id="610" r:id="rId57"/>
    <p:sldId id="314" r:id="rId58"/>
    <p:sldId id="582" r:id="rId59"/>
    <p:sldId id="583" r:id="rId60"/>
    <p:sldId id="634" r:id="rId61"/>
    <p:sldId id="623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5573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-3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31A093A3-5FED-4F9A-AF61-6E3CEDD1F30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138AE-5AFB-4439-A80C-71DB3540C10B}" type="slidenum">
              <a:rPr lang="en-US"/>
              <a:pPr/>
              <a:t>43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8229600" cy="1739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384675"/>
            <a:ext cx="8229600" cy="1741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492375"/>
            <a:ext cx="4038600" cy="3633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2492375"/>
            <a:ext cx="4038600" cy="363378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63378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Hello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85" r:id="rId12"/>
    <p:sldLayoutId id="2147483686" r:id="rId13"/>
    <p:sldLayoutId id="2147483687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defRPr sz="8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j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horror\vdemo\WALKER.COM" TargetMode="External"/><Relationship Id="rId2" Type="http://schemas.openxmlformats.org/officeDocument/2006/relationships/hyperlink" Target="file:///C:\horror\vdemo\Q-V-SIGN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horror\vdemo\ELVIRA-G.COM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horror\vdemo\MARS-G.COM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horror\vdemo\Q-CASINO.COM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horror\virus_spread.exe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horror\they_dont_know_so_why_should_they_care.wav" TargetMode="External"/><Relationship Id="rId4" Type="http://schemas.openxmlformats.org/officeDocument/2006/relationships/image" Target="../media/image14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hotos\old!\young-hermanni.jpg"/>
          <p:cNvPicPr>
            <a:picLocks noChangeAspect="1" noChangeArrowheads="1"/>
          </p:cNvPicPr>
          <p:nvPr/>
        </p:nvPicPr>
        <p:blipFill>
          <a:blip r:embed="rId2"/>
          <a:srcRect b="10345"/>
          <a:stretch>
            <a:fillRect/>
          </a:stretch>
        </p:blipFill>
        <p:spPr bwMode="auto">
          <a:xfrm>
            <a:off x="0" y="785818"/>
            <a:ext cx="9242942" cy="55721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Memoirs of a Data Security </a:t>
            </a:r>
            <a:br>
              <a:rPr lang="en-US" dirty="0" smtClean="0">
                <a:solidFill>
                  <a:schemeClr val="bg1"/>
                </a:solidFill>
                <a:latin typeface="+mn-lt"/>
              </a:rPr>
            </a:br>
            <a:r>
              <a:rPr lang="en-US" dirty="0" smtClean="0">
                <a:solidFill>
                  <a:schemeClr val="bg1"/>
                </a:solidFill>
                <a:latin typeface="+mn-lt"/>
              </a:rPr>
              <a:t>Street Fighter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43438" y="5286364"/>
            <a:ext cx="410368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Mikko Hypponen</a:t>
            </a:r>
            <a:b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Chief  Research Officer</a:t>
            </a:r>
            <a:b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F-Secure Corporation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V-Sign</a:t>
            </a:r>
            <a:endParaRPr lang="en-US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7100888" y="6237288"/>
            <a:ext cx="20431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0">
                <a:solidFill>
                  <a:schemeClr val="bg1"/>
                </a:solidFill>
                <a:hlinkClick r:id="rId2" action="ppaction://hlinkfile"/>
              </a:rPr>
              <a:t>C:\horror\vdemo\Q-V-SIGN.COM</a:t>
            </a: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7100888" y="6453188"/>
            <a:ext cx="2000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0">
                <a:solidFill>
                  <a:schemeClr val="bg1"/>
                </a:solidFill>
                <a:hlinkClick r:id="rId3" action="ppaction://hlinkfile"/>
              </a:rPr>
              <a:t>C:\horror\vdemo\WALKER.COM</a:t>
            </a: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1992</a:t>
            </a:r>
            <a:endParaRPr lang="en-US" sz="2000" b="0">
              <a:latin typeface="Impact" pitchFamily="34" charset="0"/>
            </a:endParaRPr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7124700" y="5948363"/>
            <a:ext cx="20558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0">
                <a:solidFill>
                  <a:schemeClr val="bg1"/>
                </a:solidFill>
                <a:hlinkClick r:id="rId4" action="ppaction://hlinkfile"/>
              </a:rPr>
              <a:t>C:\horror\vdemo\ELVIRA-G.COM</a:t>
            </a:r>
            <a:endParaRPr lang="en-US" sz="1000" b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94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9275"/>
            <a:ext cx="9144000" cy="571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5" name="Picture 5" descr="JOSH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9144000" cy="4986337"/>
          </a:xfrm>
          <a:prstGeom prst="rect">
            <a:avLst/>
          </a:prstGeom>
          <a:noFill/>
        </p:spPr>
      </p:pic>
      <p:sp>
        <p:nvSpPr>
          <p:cNvPr id="215047" name="Rectangle 7"/>
          <p:cNvSpPr>
            <a:spLocks noChangeArrowheads="1"/>
          </p:cNvSpPr>
          <p:nvPr/>
        </p:nvSpPr>
        <p:spPr bwMode="auto">
          <a:xfrm>
            <a:off x="7088188" y="6164263"/>
            <a:ext cx="1973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0">
                <a:solidFill>
                  <a:schemeClr val="bg1"/>
                </a:solidFill>
                <a:hlinkClick r:id="rId3" action="ppaction://hlinkfile"/>
              </a:rPr>
              <a:t>C:\horror\vdemo\MARS-G.COM</a:t>
            </a: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15048" name="Rectangle 8"/>
          <p:cNvSpPr>
            <a:spLocks noChangeArrowheads="1"/>
          </p:cNvSpPr>
          <p:nvPr/>
        </p:nvSpPr>
        <p:spPr bwMode="auto">
          <a:xfrm>
            <a:off x="7088188" y="6381750"/>
            <a:ext cx="20923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0">
                <a:hlinkClick r:id="rId4" action="ppaction://hlinkfile"/>
              </a:rPr>
              <a:t>C:\horror\vdemo\Q-CASINO.COM</a:t>
            </a:r>
            <a:endParaRPr lang="en-US" sz="1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MtE</a:t>
            </a:r>
            <a:endParaRPr lang="en-US"/>
          </a:p>
        </p:txBody>
      </p:sp>
      <p:sp>
        <p:nvSpPr>
          <p:cNvPr id="230404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1992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9029" name="Picture 5" descr="VCL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20713"/>
            <a:ext cx="8713788" cy="5446712"/>
          </a:xfrm>
          <a:prstGeom prst="rect">
            <a:avLst/>
          </a:prstGeom>
          <a:noFill/>
        </p:spPr>
      </p:pic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1992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WinVir</a:t>
            </a:r>
            <a:endParaRPr lang="en-US"/>
          </a:p>
        </p:txBody>
      </p:sp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1992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Monkey</a:t>
            </a:r>
            <a:endParaRPr lang="en-US"/>
          </a:p>
        </p:txBody>
      </p:sp>
      <p:sp>
        <p:nvSpPr>
          <p:cNvPr id="359428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1993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One_half</a:t>
            </a:r>
            <a:endParaRPr lang="en-US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1994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Concept</a:t>
            </a:r>
            <a:endParaRPr lang="en-US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1995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Laroux</a:t>
            </a:r>
            <a:endParaRPr lang="en-US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1996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8413"/>
            <a:ext cx="91440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8" name="Picture 6" descr="boz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476250"/>
            <a:ext cx="6408738" cy="5281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Marburg</a:t>
            </a:r>
            <a:endParaRPr lang="en-US"/>
          </a:p>
        </p:txBody>
      </p:sp>
      <p:sp>
        <p:nvSpPr>
          <p:cNvPr id="338948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1998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9972" name="Picture 4" descr="marbu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RemoteExplorer</a:t>
            </a:r>
            <a:endParaRPr lang="en-US"/>
          </a:p>
        </p:txBody>
      </p:sp>
      <p:sp>
        <p:nvSpPr>
          <p:cNvPr id="400388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1998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Happy99</a:t>
            </a:r>
            <a:endParaRPr lang="en-US"/>
          </a:p>
        </p:txBody>
      </p:sp>
      <p:pic>
        <p:nvPicPr>
          <p:cNvPr id="2170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88913"/>
            <a:ext cx="4132262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7093" name="Rectangle 5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1998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7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Funlove</a:t>
            </a:r>
            <a:endParaRPr lang="en-US"/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1999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ZippedFiles</a:t>
            </a:r>
            <a:endParaRPr lang="en-US"/>
          </a:p>
        </p:txBody>
      </p:sp>
      <p:sp>
        <p:nvSpPr>
          <p:cNvPr id="395268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1999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Melissa</a:t>
            </a:r>
            <a:endParaRPr lang="en-US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1999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Loveletter</a:t>
            </a:r>
            <a:endParaRPr lang="en-US"/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8748713" y="6715148"/>
            <a:ext cx="288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>
                <a:hlinkClick r:id="rId2" action="ppaction://hlinkfile"/>
              </a:rPr>
              <a:t>C:\horror\virus_spread.exe</a:t>
            </a:r>
            <a:endParaRPr lang="en-US" b="0" dirty="0"/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2000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6963" y="42863"/>
            <a:ext cx="4410075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Brain</a:t>
            </a:r>
            <a:endParaRPr lang="en-US"/>
          </a:p>
        </p:txBody>
      </p:sp>
      <p:sp>
        <p:nvSpPr>
          <p:cNvPr id="428036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1986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2001</a:t>
            </a:r>
            <a:endParaRPr lang="en-US" sz="2000" b="0">
              <a:latin typeface="Impact" pitchFamily="34" charset="0"/>
            </a:endParaRPr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Annakournikova </a:t>
            </a:r>
            <a:br>
              <a:rPr lang="fi-FI"/>
            </a:br>
            <a:r>
              <a:rPr lang="fi-FI" sz="5400"/>
              <a:t>[ aka VBSWG.ASDF ]</a:t>
            </a:r>
            <a:endParaRPr lang="en-US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Badtrans</a:t>
            </a:r>
            <a:endParaRPr lang="en-US"/>
          </a:p>
        </p:txBody>
      </p:sp>
      <p:sp>
        <p:nvSpPr>
          <p:cNvPr id="184324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2001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Sircam</a:t>
            </a:r>
            <a:endParaRPr lang="en-US"/>
          </a:p>
        </p:txBody>
      </p:sp>
      <p:sp>
        <p:nvSpPr>
          <p:cNvPr id="202756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2001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63938" y="2492375"/>
            <a:ext cx="792162" cy="1223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i-FI"/>
              <a:t>d</a:t>
            </a:r>
            <a:endParaRPr lang="en-US"/>
          </a:p>
        </p:txBody>
      </p:sp>
      <p:sp>
        <p:nvSpPr>
          <p:cNvPr id="401412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2001</a:t>
            </a:r>
            <a:endParaRPr lang="en-US" sz="2000" b="0">
              <a:latin typeface="Impact" pitchFamily="34" charset="0"/>
            </a:endParaRP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987675" y="2492375"/>
            <a:ext cx="8032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fi-FI" sz="8000" b="0">
                <a:latin typeface="Impact" pitchFamily="34" charset="0"/>
              </a:rPr>
              <a:t>a</a:t>
            </a:r>
            <a:endParaRPr lang="en-US" sz="8000" b="0">
              <a:latin typeface="Impact" pitchFamily="34" charset="0"/>
            </a:endParaRPr>
          </a:p>
        </p:txBody>
      </p:sp>
      <p:sp>
        <p:nvSpPr>
          <p:cNvPr id="401414" name="Rectangle 6"/>
          <p:cNvSpPr>
            <a:spLocks noChangeArrowheads="1"/>
          </p:cNvSpPr>
          <p:nvPr/>
        </p:nvSpPr>
        <p:spPr bwMode="auto">
          <a:xfrm>
            <a:off x="4140200" y="2492375"/>
            <a:ext cx="10096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fi-FI" sz="8000" b="0">
                <a:latin typeface="Impact" pitchFamily="34" charset="0"/>
              </a:rPr>
              <a:t>m</a:t>
            </a:r>
            <a:endParaRPr lang="en-US" sz="8000" b="0">
              <a:latin typeface="Impact" pitchFamily="34" charset="0"/>
            </a:endParaRPr>
          </a:p>
        </p:txBody>
      </p:sp>
      <p:sp>
        <p:nvSpPr>
          <p:cNvPr id="401415" name="Rectangle 7"/>
          <p:cNvSpPr>
            <a:spLocks noChangeArrowheads="1"/>
          </p:cNvSpPr>
          <p:nvPr/>
        </p:nvSpPr>
        <p:spPr bwMode="auto">
          <a:xfrm>
            <a:off x="4859338" y="2492375"/>
            <a:ext cx="719137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fi-FI" sz="8000" b="0">
                <a:latin typeface="Impact" pitchFamily="34" charset="0"/>
              </a:rPr>
              <a:t>i</a:t>
            </a:r>
            <a:endParaRPr lang="en-US" sz="8000" b="0">
              <a:latin typeface="Impact" pitchFamily="34" charset="0"/>
            </a:endParaRPr>
          </a:p>
        </p:txBody>
      </p:sp>
      <p:sp>
        <p:nvSpPr>
          <p:cNvPr id="401416" name="Rectangle 8"/>
          <p:cNvSpPr>
            <a:spLocks noChangeArrowheads="1"/>
          </p:cNvSpPr>
          <p:nvPr/>
        </p:nvSpPr>
        <p:spPr bwMode="auto">
          <a:xfrm>
            <a:off x="5219700" y="2492375"/>
            <a:ext cx="8636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fi-FI" sz="8000" b="0">
                <a:latin typeface="Impact" pitchFamily="34" charset="0"/>
              </a:rPr>
              <a:t>N</a:t>
            </a:r>
            <a:endParaRPr lang="en-US" sz="8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18 -0.00324 C 0.01754 -0.01852 0.02361 0.00556 0.01632 -0.01481 C 0.01563 -0.0169 0.0158 -0.01944 0.01511 -0.02152 C 0.01372 -0.02592 0.01163 -0.0294 0.01007 -0.03356 C 0.00799 -0.04838 0.00365 -0.06203 0.00157 -0.07685 C 0.00191 -0.09027 0.00174 -0.10393 0.00278 -0.11736 C 0.0033 -0.12477 0.00816 -0.13495 0.01007 -0.14236 C 0.01424 -0.15856 0.01841 -0.17106 0.02361 -0.18611 C 0.02848 -0.19953 0.03455 -0.22176 0.04479 -0.22986 C 0.06042 -0.2419 0.06823 -0.24213 0.08802 -0.24467 C 0.09497 -0.24421 0.12934 -0.24259 0.14479 -0.23981 C 0.15938 -0.23703 0.17413 -0.22801 0.1882 -0.22291 C 0.19167 -0.22129 0.20157 -0.21875 0.20538 -0.2162 C 0.21025 -0.21273 0.21493 -0.20856 0.22014 -0.20602 C 0.23299 -0.18889 0.24427 -0.17106 0.25608 -0.15231 C 0.25886 -0.14815 0.2625 -0.14004 0.26459 -0.13565 C 0.26632 -0.1324 0.26962 -0.12569 0.26962 -0.12546 C 0.27101 -0.11782 0.27327 -0.11389 0.27691 -0.10717 C 0.28403 -0.07407 0.29202 -0.02847 0.27327 -0.00324 " pathEditMode="relative" rAng="0" ptsTypes="ffffffffffffffffffA">
                                      <p:cBhvr>
                                        <p:cTn id="6" dur="2000" fill="hold"/>
                                        <p:tgtEl>
                                          <p:spTgt spid="401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-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8 3.7037E-6 C 0.00659 0.01134 0.00868 0.02453 0.01371 0.03564 C 0.01406 0.03773 0.01441 0.04004 0.01493 0.04213 C 0.01545 0.04537 0.01718 0.05208 0.01718 0.05231 C 0.01632 0.06759 0.01632 0.08125 0.01041 0.09421 C 0.00868 0.10439 0.00486 0.11342 0.00243 0.12361 C 0.00138 0.1287 -0.00834 0.13889 -0.01094 0.14143 C -0.01216 0.14259 -0.01285 0.1449 -0.01424 0.14629 C -0.0224 0.15486 -0.04063 0.16157 -0.05105 0.16412 C -0.08178 0.16365 -0.11285 0.16389 -0.14358 0.1625 C -0.15035 0.16226 -0.16372 0.15926 -0.16372 0.15949 C -0.17084 0.15671 -0.17796 0.15463 -0.1849 0.15115 C -0.18889 0.14537 -0.19341 0.14305 -0.19827 0.13819 C -0.20313 0.13356 -0.20695 0.12824 -0.21164 0.12361 C -0.21598 0.11435 -0.21667 0.11296 -0.22292 0.10717 C -0.22535 0.10023 -0.22743 0.09699 -0.23178 0.09259 C -0.23646 0.08264 -0.23941 0.08356 -0.24184 0.0699 C -0.24254 0.06551 -0.2441 0.05694 -0.2441 0.05717 C -0.24306 0.03472 -0.2441 0.025 -0.23178 0.01296 C -0.22952 0.0081 -0.22622 0.00301 -0.22622 -0.00324 " pathEditMode="relative" rAng="0" ptsTypes="fffffffffffffffffffA">
                                      <p:cBhvr>
                                        <p:cTn id="8" dur="2000" fill="hold"/>
                                        <p:tgtEl>
                                          <p:spTgt spid="401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" y="8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C 0.05121 2.96296E-6 0.10278 2.96296E-6 0.15486 2.96296E-6 " pathEditMode="relative" rAng="0" ptsTypes="fA">
                                      <p:cBhvr>
                                        <p:cTn id="10" dur="2000" fill="hold"/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40741E-7 C -0.04167 -0.00232 -0.08073 -0.00324 -0.12309 -0.00324 " pathEditMode="relative" ptsTypes="fA">
                                      <p:cBhvr>
                                        <p:cTn id="12" dur="2000" fill="hold"/>
                                        <p:tgtEl>
                                          <p:spTgt spid="401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781 0.01019 C -0.00764 0.0088 -0.00781 0.00695 -0.00712 0.00602 C -0.00486 0.00324 1.38889E-6 0.0037 1.38889E-6 -1.11111E-6 " pathEditMode="relative" rAng="0" ptsTypes="ffA">
                                      <p:cBhvr>
                                        <p:cTn id="14" dur="2000" fill="hold"/>
                                        <p:tgtEl>
                                          <p:spTgt spid="401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11" grpId="0" build="p"/>
      <p:bldP spid="401413" grpId="0"/>
      <p:bldP spid="401414" grpId="0"/>
      <p:bldP spid="401415" grpId="0"/>
      <p:bldP spid="4014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Klez</a:t>
            </a:r>
            <a:endParaRPr lang="en-US"/>
          </a:p>
        </p:txBody>
      </p:sp>
      <p:sp>
        <p:nvSpPr>
          <p:cNvPr id="183300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2002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Bugbear</a:t>
            </a:r>
            <a:endParaRPr lang="en-US"/>
          </a:p>
        </p:txBody>
      </p:sp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2002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Mimail</a:t>
            </a:r>
            <a:endParaRPr lang="en-US"/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2003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Swen</a:t>
            </a:r>
            <a:endParaRPr lang="en-US"/>
          </a:p>
        </p:txBody>
      </p:sp>
      <p:pic>
        <p:nvPicPr>
          <p:cNvPr id="1955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-674688"/>
            <a:ext cx="5657850" cy="792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5589" name="Rectangle 5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2003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95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Slapper</a:t>
            </a:r>
            <a:endParaRPr lang="en-US"/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2002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Slammer</a:t>
            </a:r>
            <a:endParaRPr lang="en-US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2003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Stoned</a:t>
            </a:r>
            <a:endParaRPr lang="en-US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1987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Blaster</a:t>
            </a:r>
            <a:endParaRPr lang="en-US"/>
          </a:p>
        </p:txBody>
      </p:sp>
      <p:sp>
        <p:nvSpPr>
          <p:cNvPr id="245764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2003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Sasser</a:t>
            </a:r>
            <a:endParaRPr lang="en-US"/>
          </a:p>
        </p:txBody>
      </p:sp>
      <p:sp>
        <p:nvSpPr>
          <p:cNvPr id="246788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2004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508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25" y="1508125"/>
            <a:ext cx="4268788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08" name="Group 48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3999" cy="7210871"/>
        </p:xfrm>
        <a:graphic>
          <a:graphicData uri="http://schemas.openxmlformats.org/drawingml/2006/table">
            <a:tbl>
              <a:tblPr/>
              <a:tblGrid>
                <a:gridCol w="1357290"/>
                <a:gridCol w="2079592"/>
                <a:gridCol w="2049517"/>
                <a:gridCol w="2014559"/>
                <a:gridCol w="1643041"/>
              </a:tblGrid>
              <a:tr h="796914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Impact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Impact" pitchFamily="34" charset="0"/>
                          <a:cs typeface="Arial" charset="0"/>
                        </a:rPr>
                        <a:t>Transportation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Impact" pitchFamily="34" charset="0"/>
                          <a:cs typeface="Arial" charset="0"/>
                        </a:rPr>
                        <a:t>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Impact" pitchFamily="34" charset="0"/>
                          <a:cs typeface="Arial" charset="0"/>
                        </a:rPr>
                        <a:t>Infrastructure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808080"/>
                            </a:outerShdw>
                          </a:effectLst>
                          <a:latin typeface="Impact" pitchFamily="34" charset="0"/>
                          <a:cs typeface="Arial" charset="0"/>
                        </a:rPr>
                        <a:t>Banks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262568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Impact" pitchFamily="34" charset="0"/>
                          <a:cs typeface="Arial" charset="0"/>
                        </a:rPr>
                        <a:t>Slammer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Air traffic control problems in USA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Infected a nuclear power plant in Ohio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911 phone services down in Seattle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Bank of America's ATM network down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</a:tr>
              <a:tr h="2019731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Impact" pitchFamily="34" charset="0"/>
                          <a:cs typeface="Arial" charset="0"/>
                        </a:rPr>
                        <a:t>Blaster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Air Canada flights grounded, CSX trains stopped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NY ISO power operator's network infected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Numerous RPC-based SCADA networks down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Several Windows-based ATM networks infected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</a:tr>
              <a:tr h="2778786"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Impact" pitchFamily="34" charset="0"/>
                          <a:cs typeface="Arial" charset="0"/>
                        </a:rPr>
                        <a:t>Sasser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Railcorp trains stopped in Australia, Delta flight problems, delays with British Airways flights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Hong Kong government's department of energy networks infected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Infected: Two hospitals in Sweden, EU commission, Heathrow airport, Coastguard UK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Several</a:t>
                      </a: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fi-FI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banks</a:t>
                      </a: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fi-FI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shutting</a:t>
                      </a: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fi-FI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down</a:t>
                      </a: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fi-FI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offices</a:t>
                      </a: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fi-FI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because</a:t>
                      </a: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of </a:t>
                      </a:r>
                      <a:r>
                        <a:rPr kumimoji="0" lang="fi-FI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internal</a:t>
                      </a:r>
                      <a:r>
                        <a:rPr kumimoji="0" lang="fi-F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fi-FI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infections</a:t>
                      </a:r>
                      <a:endParaRPr kumimoji="0" lang="fi-F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Air Canada</a:t>
            </a:r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556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693738"/>
            <a:ext cx="9144000" cy="755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Sobig</a:t>
            </a:r>
            <a:endParaRPr lang="en-US"/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2003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 smtClean="0"/>
              <a:t>Witty</a:t>
            </a:r>
            <a:endParaRPr lang="en-US" dirty="0"/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2003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Mydoom</a:t>
            </a:r>
            <a:endParaRPr lang="en-US"/>
          </a:p>
        </p:txBody>
      </p:sp>
      <p:sp>
        <p:nvSpPr>
          <p:cNvPr id="261124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2004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Bagle</a:t>
            </a:r>
            <a:endParaRPr lang="en-US"/>
          </a:p>
        </p:txBody>
      </p:sp>
      <p:sp>
        <p:nvSpPr>
          <p:cNvPr id="263172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2004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Netsky</a:t>
            </a:r>
            <a:endParaRPr lang="en-US"/>
          </a:p>
        </p:txBody>
      </p:sp>
      <p:sp>
        <p:nvSpPr>
          <p:cNvPr id="262148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2004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Cascade</a:t>
            </a:r>
            <a:endParaRPr lang="en-US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1987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SDBot</a:t>
            </a:r>
            <a:endParaRPr lang="en-US"/>
          </a:p>
        </p:txBody>
      </p:sp>
      <p:sp>
        <p:nvSpPr>
          <p:cNvPr id="200710" name="Rectangle 6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2003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Mytob</a:t>
            </a:r>
            <a:endParaRPr lang="en-US"/>
          </a:p>
        </p:txBody>
      </p:sp>
      <p:sp>
        <p:nvSpPr>
          <p:cNvPr id="402436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2005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Zotob</a:t>
            </a:r>
            <a:endParaRPr lang="en-US"/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2005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Sony BMG</a:t>
            </a:r>
            <a:endParaRPr lang="en-US"/>
          </a:p>
        </p:txBody>
      </p:sp>
      <p:sp>
        <p:nvSpPr>
          <p:cNvPr id="223236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2005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11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0350"/>
            <a:ext cx="9144000" cy="628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1189" name="they_dont_know_so_why_should_they_care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32813" y="71008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50" fill="hold"/>
                                        <p:tgtEl>
                                          <p:spTgt spid="2211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1189"/>
                </p:tgtEl>
              </p:cMediaNode>
            </p:audi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Haxdoor</a:t>
            </a:r>
            <a:endParaRPr lang="en-US"/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2005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 smtClean="0"/>
              <a:t>Warezov</a:t>
            </a:r>
            <a:endParaRPr lang="en-US" dirty="0"/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 dirty="0" smtClean="0">
                <a:latin typeface="Impact" pitchFamily="34" charset="0"/>
              </a:rPr>
              <a:t>2006</a:t>
            </a:r>
            <a:endParaRPr lang="en-US" sz="2000" b="0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 smtClean="0"/>
              <a:t>Storm</a:t>
            </a:r>
            <a:r>
              <a:rPr lang="fi-FI" dirty="0" smtClean="0"/>
              <a:t> </a:t>
            </a:r>
            <a:r>
              <a:rPr lang="fi-FI" dirty="0" err="1" smtClean="0"/>
              <a:t>Worm</a:t>
            </a:r>
            <a:endParaRPr lang="en-US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 dirty="0" smtClean="0">
                <a:latin typeface="Impact" pitchFamily="34" charset="0"/>
              </a:rPr>
              <a:t>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 smtClean="0"/>
              <a:t>Mebroot</a:t>
            </a:r>
            <a:endParaRPr lang="en-US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 dirty="0" smtClean="0">
                <a:latin typeface="Impact" pitchFamily="34" charset="0"/>
              </a:rPr>
              <a:t>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err="1" smtClean="0"/>
              <a:t>Conficker</a:t>
            </a:r>
            <a:endParaRPr lang="en-US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 dirty="0" smtClean="0">
                <a:latin typeface="Impact" pitchFamily="34" charset="0"/>
              </a:rPr>
              <a:t>2009</a:t>
            </a:r>
            <a:endParaRPr lang="fi-FI" sz="2000" b="0" dirty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Yankee Doodle</a:t>
            </a:r>
            <a:endParaRPr lang="en-US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1989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hotos\old!\young-hermanni.jpg"/>
          <p:cNvPicPr>
            <a:picLocks noChangeAspect="1" noChangeArrowheads="1"/>
          </p:cNvPicPr>
          <p:nvPr/>
        </p:nvPicPr>
        <p:blipFill>
          <a:blip r:embed="rId2"/>
          <a:srcRect b="10345"/>
          <a:stretch>
            <a:fillRect/>
          </a:stretch>
        </p:blipFill>
        <p:spPr bwMode="auto">
          <a:xfrm>
            <a:off x="0" y="785818"/>
            <a:ext cx="9242942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71550" y="1773238"/>
            <a:ext cx="7272338" cy="41036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68313" y="1268413"/>
            <a:ext cx="8207375" cy="48244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B1F42AA-8DD8-4ED7-96F1-9C80A25B868F}" type="datetime3">
              <a:rPr lang="en-GB" smtClean="0"/>
              <a:pPr>
                <a:defRPr/>
              </a:pPr>
              <a:t>31 August, 2010</a:t>
            </a:fld>
            <a:endParaRPr lang="en-GB" smtClean="0"/>
          </a:p>
          <a:p>
            <a:pPr>
              <a:defRPr/>
            </a:pPr>
            <a:endParaRPr lang="en-GB"/>
          </a:p>
        </p:txBody>
      </p:sp>
      <p:pic>
        <p:nvPicPr>
          <p:cNvPr id="1026" name="Picture 2" descr="C:\pics\lab\kul_lab_2\IMG_12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0274"/>
            <a:ext cx="9186141" cy="612934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Dark Avenger</a:t>
            </a:r>
            <a:endParaRPr lang="en-U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1989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Form</a:t>
            </a:r>
            <a:endParaRPr lang="en-US"/>
          </a:p>
        </p:txBody>
      </p:sp>
      <p:sp>
        <p:nvSpPr>
          <p:cNvPr id="358404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1990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Michelangelo</a:t>
            </a:r>
            <a:endParaRPr lang="en-US" dirty="0"/>
          </a:p>
        </p:txBody>
      </p:sp>
      <p:sp>
        <p:nvSpPr>
          <p:cNvPr id="231428" name="Rectangle 4"/>
          <p:cNvSpPr>
            <a:spLocks noChangeArrowheads="1"/>
          </p:cNvSpPr>
          <p:nvPr/>
        </p:nvSpPr>
        <p:spPr bwMode="auto">
          <a:xfrm>
            <a:off x="8413750" y="0"/>
            <a:ext cx="730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i-FI" sz="2000" b="0">
                <a:latin typeface="Impact" pitchFamily="34" charset="0"/>
              </a:rPr>
              <a:t>1992</a:t>
            </a:r>
            <a:endParaRPr lang="en-US" sz="2000" b="0"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Arial"/>
      </a:majorFont>
      <a:minorFont>
        <a:latin typeface="Impact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11071</TotalTime>
  <Words>234</Words>
  <Application>Microsoft Office PowerPoint</Application>
  <PresentationFormat>On-screen Show (4:3)</PresentationFormat>
  <Paragraphs>130</Paragraphs>
  <Slides>61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Custom Design</vt:lpstr>
      <vt:lpstr>Memoirs of a Data Security  Street Fighter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Air Canada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</vt:vector>
  </TitlesOfParts>
  <Company>F-Secure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mhh</dc:creator>
  <cp:lastModifiedBy> </cp:lastModifiedBy>
  <cp:revision>66</cp:revision>
  <dcterms:created xsi:type="dcterms:W3CDTF">2006-09-26T06:08:57Z</dcterms:created>
  <dcterms:modified xsi:type="dcterms:W3CDTF">2010-08-31T14:33:44Z</dcterms:modified>
</cp:coreProperties>
</file>