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5"/>
  </p:notesMasterIdLst>
  <p:sldIdLst>
    <p:sldId id="454" r:id="rId2"/>
    <p:sldId id="472" r:id="rId3"/>
    <p:sldId id="455" r:id="rId4"/>
    <p:sldId id="521" r:id="rId5"/>
    <p:sldId id="456" r:id="rId6"/>
    <p:sldId id="457" r:id="rId7"/>
    <p:sldId id="475" r:id="rId8"/>
    <p:sldId id="459" r:id="rId9"/>
    <p:sldId id="522" r:id="rId10"/>
    <p:sldId id="489" r:id="rId11"/>
    <p:sldId id="479" r:id="rId12"/>
    <p:sldId id="461" r:id="rId13"/>
    <p:sldId id="569" r:id="rId14"/>
    <p:sldId id="462" r:id="rId15"/>
    <p:sldId id="463" r:id="rId16"/>
    <p:sldId id="464" r:id="rId17"/>
    <p:sldId id="477" r:id="rId18"/>
    <p:sldId id="471" r:id="rId19"/>
    <p:sldId id="523" r:id="rId20"/>
    <p:sldId id="524" r:id="rId21"/>
    <p:sldId id="525" r:id="rId22"/>
    <p:sldId id="526" r:id="rId23"/>
    <p:sldId id="527" r:id="rId24"/>
    <p:sldId id="528" r:id="rId25"/>
    <p:sldId id="546" r:id="rId26"/>
    <p:sldId id="493" r:id="rId27"/>
    <p:sldId id="482" r:id="rId28"/>
    <p:sldId id="492" r:id="rId29"/>
    <p:sldId id="494" r:id="rId30"/>
    <p:sldId id="483" r:id="rId31"/>
    <p:sldId id="517" r:id="rId32"/>
    <p:sldId id="548" r:id="rId33"/>
    <p:sldId id="545" r:id="rId34"/>
    <p:sldId id="487" r:id="rId35"/>
    <p:sldId id="485" r:id="rId36"/>
    <p:sldId id="496" r:id="rId37"/>
    <p:sldId id="542" r:id="rId38"/>
    <p:sldId id="541" r:id="rId39"/>
    <p:sldId id="499" r:id="rId40"/>
    <p:sldId id="498" r:id="rId41"/>
    <p:sldId id="537" r:id="rId42"/>
    <p:sldId id="529" r:id="rId43"/>
    <p:sldId id="530" r:id="rId44"/>
    <p:sldId id="531" r:id="rId45"/>
    <p:sldId id="532" r:id="rId46"/>
    <p:sldId id="506" r:id="rId47"/>
    <p:sldId id="505" r:id="rId48"/>
    <p:sldId id="518" r:id="rId49"/>
    <p:sldId id="509" r:id="rId50"/>
    <p:sldId id="500" r:id="rId51"/>
    <p:sldId id="554" r:id="rId52"/>
    <p:sldId id="552" r:id="rId53"/>
    <p:sldId id="501" r:id="rId54"/>
    <p:sldId id="502" r:id="rId55"/>
    <p:sldId id="551" r:id="rId56"/>
    <p:sldId id="549" r:id="rId57"/>
    <p:sldId id="568" r:id="rId58"/>
    <p:sldId id="503" r:id="rId59"/>
    <p:sldId id="555" r:id="rId60"/>
    <p:sldId id="558" r:id="rId61"/>
    <p:sldId id="504" r:id="rId62"/>
    <p:sldId id="538" r:id="rId63"/>
    <p:sldId id="559" r:id="rId64"/>
    <p:sldId id="323" r:id="rId65"/>
    <p:sldId id="563" r:id="rId66"/>
    <p:sldId id="561" r:id="rId67"/>
    <p:sldId id="562" r:id="rId68"/>
    <p:sldId id="565" r:id="rId69"/>
    <p:sldId id="566" r:id="rId70"/>
    <p:sldId id="570" r:id="rId71"/>
    <p:sldId id="557" r:id="rId72"/>
    <p:sldId id="567" r:id="rId73"/>
    <p:sldId id="540" r:id="rId74"/>
  </p:sldIdLst>
  <p:sldSz cx="13004800" cy="9753600"/>
  <p:notesSz cx="6858000" cy="9144000"/>
  <p:defaultTextStyle>
    <a:defPPr>
      <a:defRPr lang="en-US"/>
    </a:defPPr>
    <a:lvl1pPr algn="l" rtl="0" eaLnBrk="0" fontAlgn="base" hangingPunct="0">
      <a:spcBef>
        <a:spcPct val="0"/>
      </a:spcBef>
      <a:spcAft>
        <a:spcPct val="0"/>
      </a:spcAft>
      <a:defRPr sz="4200" kern="1200">
        <a:solidFill>
          <a:srgbClr val="FFFFFF"/>
        </a:solidFill>
        <a:latin typeface="Gill Sans"/>
        <a:ea typeface="ヒラギノ角ゴ ProN W3"/>
        <a:cs typeface="ヒラギノ角ゴ ProN W3"/>
        <a:sym typeface="Gill Sans"/>
      </a:defRPr>
    </a:lvl1pPr>
    <a:lvl2pPr marL="457200" algn="l" rtl="0" eaLnBrk="0" fontAlgn="base" hangingPunct="0">
      <a:spcBef>
        <a:spcPct val="0"/>
      </a:spcBef>
      <a:spcAft>
        <a:spcPct val="0"/>
      </a:spcAft>
      <a:defRPr sz="4200" kern="1200">
        <a:solidFill>
          <a:srgbClr val="FFFFFF"/>
        </a:solidFill>
        <a:latin typeface="Gill Sans"/>
        <a:ea typeface="ヒラギノ角ゴ ProN W3"/>
        <a:cs typeface="ヒラギノ角ゴ ProN W3"/>
        <a:sym typeface="Gill Sans"/>
      </a:defRPr>
    </a:lvl2pPr>
    <a:lvl3pPr marL="914400" algn="l" rtl="0" eaLnBrk="0" fontAlgn="base" hangingPunct="0">
      <a:spcBef>
        <a:spcPct val="0"/>
      </a:spcBef>
      <a:spcAft>
        <a:spcPct val="0"/>
      </a:spcAft>
      <a:defRPr sz="4200" kern="1200">
        <a:solidFill>
          <a:srgbClr val="FFFFFF"/>
        </a:solidFill>
        <a:latin typeface="Gill Sans"/>
        <a:ea typeface="ヒラギノ角ゴ ProN W3"/>
        <a:cs typeface="ヒラギノ角ゴ ProN W3"/>
        <a:sym typeface="Gill Sans"/>
      </a:defRPr>
    </a:lvl3pPr>
    <a:lvl4pPr marL="1371600" algn="l" rtl="0" eaLnBrk="0" fontAlgn="base" hangingPunct="0">
      <a:spcBef>
        <a:spcPct val="0"/>
      </a:spcBef>
      <a:spcAft>
        <a:spcPct val="0"/>
      </a:spcAft>
      <a:defRPr sz="4200" kern="1200">
        <a:solidFill>
          <a:srgbClr val="FFFFFF"/>
        </a:solidFill>
        <a:latin typeface="Gill Sans"/>
        <a:ea typeface="ヒラギノ角ゴ ProN W3"/>
        <a:cs typeface="ヒラギノ角ゴ ProN W3"/>
        <a:sym typeface="Gill Sans"/>
      </a:defRPr>
    </a:lvl4pPr>
    <a:lvl5pPr marL="1828800" algn="l" rtl="0" eaLnBrk="0" fontAlgn="base" hangingPunct="0">
      <a:spcBef>
        <a:spcPct val="0"/>
      </a:spcBef>
      <a:spcAft>
        <a:spcPct val="0"/>
      </a:spcAft>
      <a:defRPr sz="4200" kern="1200">
        <a:solidFill>
          <a:srgbClr val="FFFFFF"/>
        </a:solidFill>
        <a:latin typeface="Gill Sans"/>
        <a:ea typeface="ヒラギノ角ゴ ProN W3"/>
        <a:cs typeface="ヒラギノ角ゴ ProN W3"/>
        <a:sym typeface="Gill Sans"/>
      </a:defRPr>
    </a:lvl5pPr>
    <a:lvl6pPr marL="2286000" algn="l" defTabSz="914400" rtl="0" eaLnBrk="1" latinLnBrk="0" hangingPunct="1">
      <a:defRPr sz="4200" kern="1200">
        <a:solidFill>
          <a:srgbClr val="FFFFFF"/>
        </a:solidFill>
        <a:latin typeface="Gill Sans"/>
        <a:ea typeface="ヒラギノ角ゴ ProN W3"/>
        <a:cs typeface="ヒラギノ角ゴ ProN W3"/>
        <a:sym typeface="Gill Sans"/>
      </a:defRPr>
    </a:lvl6pPr>
    <a:lvl7pPr marL="2743200" algn="l" defTabSz="914400" rtl="0" eaLnBrk="1" latinLnBrk="0" hangingPunct="1">
      <a:defRPr sz="4200" kern="1200">
        <a:solidFill>
          <a:srgbClr val="FFFFFF"/>
        </a:solidFill>
        <a:latin typeface="Gill Sans"/>
        <a:ea typeface="ヒラギノ角ゴ ProN W3"/>
        <a:cs typeface="ヒラギノ角ゴ ProN W3"/>
        <a:sym typeface="Gill Sans"/>
      </a:defRPr>
    </a:lvl7pPr>
    <a:lvl8pPr marL="3200400" algn="l" defTabSz="914400" rtl="0" eaLnBrk="1" latinLnBrk="0" hangingPunct="1">
      <a:defRPr sz="4200" kern="1200">
        <a:solidFill>
          <a:srgbClr val="FFFFFF"/>
        </a:solidFill>
        <a:latin typeface="Gill Sans"/>
        <a:ea typeface="ヒラギノ角ゴ ProN W3"/>
        <a:cs typeface="ヒラギノ角ゴ ProN W3"/>
        <a:sym typeface="Gill Sans"/>
      </a:defRPr>
    </a:lvl8pPr>
    <a:lvl9pPr marL="3657600" algn="l" defTabSz="914400" rtl="0" eaLnBrk="1" latinLnBrk="0" hangingPunct="1">
      <a:defRPr sz="4200" kern="1200">
        <a:solidFill>
          <a:srgbClr val="FFFFFF"/>
        </a:solidFill>
        <a:latin typeface="Gill Sans"/>
        <a:ea typeface="ヒラギノ角ゴ ProN W3"/>
        <a:cs typeface="ヒラギノ角ゴ ProN W3"/>
        <a:sym typeface="Gill Sans"/>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 Gate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85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8" autoAdjust="0"/>
    <p:restoredTop sz="83865" autoAdjust="0"/>
  </p:normalViewPr>
  <p:slideViewPr>
    <p:cSldViewPr>
      <p:cViewPr varScale="1">
        <p:scale>
          <a:sx n="72" d="100"/>
          <a:sy n="72" d="100"/>
        </p:scale>
        <p:origin x="2237" y="53"/>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Gill Sans" charset="0"/>
                <a:ea typeface="ヒラギノ角ゴ ProN W3" charset="0"/>
                <a:cs typeface="ヒラギノ角ゴ ProN W3" charset="0"/>
                <a:sym typeface="Gill Sans"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Gill Sans" charset="0"/>
                <a:ea typeface="ヒラギノ角ゴ ProN W3" charset="0"/>
                <a:cs typeface="ヒラギノ角ゴ ProN W3" charset="0"/>
                <a:sym typeface="Gill Sans" charset="0"/>
              </a:defRPr>
            </a:lvl1pPr>
          </a:lstStyle>
          <a:p>
            <a:pPr>
              <a:defRPr/>
            </a:pPr>
            <a:fld id="{C8C21374-7EA9-4F16-802E-765163ACC6E5}" type="datetimeFigureOut">
              <a:rPr lang="en-US"/>
              <a:pPr>
                <a:defRPr/>
              </a:pPr>
              <a:t>10/27/2016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noProof="0"/>
              <a:t>Click to edit Master text styles</a:t>
            </a:r>
          </a:p>
          <a:p>
            <a:pPr lvl="1"/>
            <a:r>
              <a:rPr lang="it-IT" noProof="0"/>
              <a:t>Second level</a:t>
            </a:r>
          </a:p>
          <a:p>
            <a:pPr lvl="2"/>
            <a:r>
              <a:rPr lang="it-IT" noProof="0"/>
              <a:t>Third level</a:t>
            </a:r>
          </a:p>
          <a:p>
            <a:pPr lvl="3"/>
            <a:r>
              <a:rPr lang="it-IT" noProof="0"/>
              <a:t>Fourth level</a:t>
            </a:r>
          </a:p>
          <a:p>
            <a:pPr lvl="4"/>
            <a:r>
              <a:rPr lang="it-IT"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Gill Sans" charset="0"/>
                <a:ea typeface="ヒラギノ角ゴ ProN W3" charset="0"/>
                <a:cs typeface="ヒラギノ角ゴ ProN W3" charset="0"/>
                <a:sym typeface="Gill Sans"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2C30CE63-F16D-4A22-BD14-5B305EFB6C8D}" type="slidenum">
              <a:rPr lang="en-US" altLang="en-US"/>
              <a:pPr>
                <a:defRPr/>
              </a:pPr>
              <a:t>‹#›</a:t>
            </a:fld>
            <a:endParaRPr lang="en-US" altLang="en-US"/>
          </a:p>
        </p:txBody>
      </p:sp>
    </p:spTree>
    <p:extLst>
      <p:ext uri="{BB962C8B-B14F-4D97-AF65-F5344CB8AC3E}">
        <p14:creationId xmlns:p14="http://schemas.microsoft.com/office/powerpoint/2010/main" val="385843393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a:defRPr sz="4200">
                <a:solidFill>
                  <a:srgbClr val="FFFFFF"/>
                </a:solidFill>
                <a:latin typeface="Gill Sans"/>
                <a:ea typeface="ヒラギノ角ゴ ProN W3"/>
                <a:cs typeface="ヒラギノ角ゴ ProN W3"/>
                <a:sym typeface="Gill Sans"/>
              </a:defRPr>
            </a:lvl1pPr>
            <a:lvl2pPr marL="742950" indent="-285750" algn="ctr">
              <a:defRPr sz="4200">
                <a:solidFill>
                  <a:srgbClr val="FFFFFF"/>
                </a:solidFill>
                <a:latin typeface="Gill Sans"/>
                <a:ea typeface="ヒラギノ角ゴ ProN W3"/>
                <a:cs typeface="ヒラギノ角ゴ ProN W3"/>
                <a:sym typeface="Gill Sans"/>
              </a:defRPr>
            </a:lvl2pPr>
            <a:lvl3pPr marL="1143000" indent="-228600" algn="ctr">
              <a:defRPr sz="4200">
                <a:solidFill>
                  <a:srgbClr val="FFFFFF"/>
                </a:solidFill>
                <a:latin typeface="Gill Sans"/>
                <a:ea typeface="ヒラギノ角ゴ ProN W3"/>
                <a:cs typeface="ヒラギノ角ゴ ProN W3"/>
                <a:sym typeface="Gill Sans"/>
              </a:defRPr>
            </a:lvl3pPr>
            <a:lvl4pPr marL="1600200" indent="-228600" algn="ctr">
              <a:defRPr sz="4200">
                <a:solidFill>
                  <a:srgbClr val="FFFFFF"/>
                </a:solidFill>
                <a:latin typeface="Gill Sans"/>
                <a:ea typeface="ヒラギノ角ゴ ProN W3"/>
                <a:cs typeface="ヒラギノ角ゴ ProN W3"/>
                <a:sym typeface="Gill Sans"/>
              </a:defRPr>
            </a:lvl4pPr>
            <a:lvl5pPr marL="2057400" indent="-228600" algn="ctr">
              <a:defRPr sz="4200">
                <a:solidFill>
                  <a:srgbClr val="FFFFFF"/>
                </a:solidFill>
                <a:latin typeface="Gill Sans"/>
                <a:ea typeface="ヒラギノ角ゴ ProN W3"/>
                <a:cs typeface="ヒラギノ角ゴ ProN W3"/>
                <a:sym typeface="Gill Sans"/>
              </a:defRPr>
            </a:lvl5pPr>
            <a:lvl6pPr marL="2514600" indent="-228600" algn="ctr" eaLnBrk="0" fontAlgn="base" hangingPunct="0">
              <a:spcBef>
                <a:spcPct val="0"/>
              </a:spcBef>
              <a:spcAft>
                <a:spcPct val="0"/>
              </a:spcAft>
              <a:defRPr sz="4200">
                <a:solidFill>
                  <a:srgbClr val="FFFFFF"/>
                </a:solidFill>
                <a:latin typeface="Gill Sans"/>
                <a:ea typeface="ヒラギノ角ゴ ProN W3"/>
                <a:cs typeface="ヒラギノ角ゴ ProN W3"/>
                <a:sym typeface="Gill Sans"/>
              </a:defRPr>
            </a:lvl6pPr>
            <a:lvl7pPr marL="2971800" indent="-228600" algn="ctr" eaLnBrk="0" fontAlgn="base" hangingPunct="0">
              <a:spcBef>
                <a:spcPct val="0"/>
              </a:spcBef>
              <a:spcAft>
                <a:spcPct val="0"/>
              </a:spcAft>
              <a:defRPr sz="4200">
                <a:solidFill>
                  <a:srgbClr val="FFFFFF"/>
                </a:solidFill>
                <a:latin typeface="Gill Sans"/>
                <a:ea typeface="ヒラギノ角ゴ ProN W3"/>
                <a:cs typeface="ヒラギノ角ゴ ProN W3"/>
                <a:sym typeface="Gill Sans"/>
              </a:defRPr>
            </a:lvl7pPr>
            <a:lvl8pPr marL="3429000" indent="-228600" algn="ctr" eaLnBrk="0" fontAlgn="base" hangingPunct="0">
              <a:spcBef>
                <a:spcPct val="0"/>
              </a:spcBef>
              <a:spcAft>
                <a:spcPct val="0"/>
              </a:spcAft>
              <a:defRPr sz="4200">
                <a:solidFill>
                  <a:srgbClr val="FFFFFF"/>
                </a:solidFill>
                <a:latin typeface="Gill Sans"/>
                <a:ea typeface="ヒラギノ角ゴ ProN W3"/>
                <a:cs typeface="ヒラギノ角ゴ ProN W3"/>
                <a:sym typeface="Gill Sans"/>
              </a:defRPr>
            </a:lvl8pPr>
            <a:lvl9pPr marL="3886200" indent="-228600" algn="ctr" eaLnBrk="0" fontAlgn="base" hangingPunct="0">
              <a:spcBef>
                <a:spcPct val="0"/>
              </a:spcBef>
              <a:spcAft>
                <a:spcPct val="0"/>
              </a:spcAft>
              <a:defRPr sz="4200">
                <a:solidFill>
                  <a:srgbClr val="FFFFFF"/>
                </a:solidFill>
                <a:latin typeface="Gill Sans"/>
                <a:ea typeface="ヒラギノ角ゴ ProN W3"/>
                <a:cs typeface="ヒラギノ角ゴ ProN W3"/>
                <a:sym typeface="Gill Sans"/>
              </a:defRPr>
            </a:lvl9pPr>
          </a:lstStyle>
          <a:p>
            <a:pPr algn="r"/>
            <a:fld id="{F21B2803-5161-4D5A-8333-9FBBFAD2B268}" type="slidenum">
              <a:rPr lang="en-US" altLang="en-US" sz="1200"/>
              <a:pPr algn="r"/>
              <a:t>5</a:t>
            </a:fld>
            <a:endParaRPr lang="en-US" altLang="en-US" sz="1200"/>
          </a:p>
        </p:txBody>
      </p:sp>
    </p:spTree>
    <p:extLst>
      <p:ext uri="{BB962C8B-B14F-4D97-AF65-F5344CB8AC3E}">
        <p14:creationId xmlns:p14="http://schemas.microsoft.com/office/powerpoint/2010/main" val="4171072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HAYDN</a:t>
            </a:r>
          </a:p>
          <a:p>
            <a:pPr lvl="0">
              <a:spcBef>
                <a:spcPts val="0"/>
              </a:spcBef>
              <a:buNone/>
            </a:pPr>
            <a:r>
              <a:rPr lang="en"/>
              <a:t>ATT&amp;CK focuses on the latter half of the CKC, so it is a deep dive into post exploitation it also almost exclusively windows focused. So if we need OS X/linux you are gonna have to fill in the blanks yourself..  The other stuff is still important though. Again we want to stop this or at a minimum detect this as early in the chain as we can.</a:t>
            </a:r>
          </a:p>
          <a:p>
            <a:pPr lvl="0">
              <a:spcBef>
                <a:spcPts val="0"/>
              </a:spcBef>
              <a:buNone/>
            </a:pPr>
            <a:endParaRPr/>
          </a:p>
          <a:p>
            <a:pPr lvl="0">
              <a:spcBef>
                <a:spcPts val="0"/>
              </a:spcBef>
              <a:buNone/>
            </a:pPr>
            <a:r>
              <a:rPr lang="en"/>
              <a:t>It is very recent, with an update as soon as July 2016.</a:t>
            </a:r>
          </a:p>
          <a:p>
            <a:pPr lvl="0">
              <a:spcBef>
                <a:spcPts val="0"/>
              </a:spcBef>
              <a:buNone/>
            </a:pPr>
            <a:r>
              <a:rPr lang="en"/>
              <a:t>Added more techniques, a few name changes</a:t>
            </a:r>
          </a:p>
          <a:p>
            <a:pPr lvl="0">
              <a:spcBef>
                <a:spcPts val="0"/>
              </a:spcBef>
              <a:buNone/>
            </a:pPr>
            <a:endParaRPr/>
          </a:p>
          <a:p>
            <a:pPr lvl="0" rtl="0">
              <a:spcBef>
                <a:spcPts val="0"/>
              </a:spcBef>
              <a:buNone/>
            </a:pPr>
            <a:r>
              <a:rPr lang="en" b="1"/>
              <a:t>ATT&amp;CK incorporates information on cyber adversaries gathered through MITRE research,as well as things like pentesting, red teaming etc. This keeps the post compromise information up to date.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800"/>
              <a:t>Haydn</a:t>
            </a:r>
          </a:p>
          <a:p>
            <a:pPr lvl="0">
              <a:spcBef>
                <a:spcPts val="0"/>
              </a:spcBef>
              <a:buNone/>
            </a:pPr>
            <a:endParaRPr sz="1800"/>
          </a:p>
          <a:p>
            <a:pPr lvl="0">
              <a:spcBef>
                <a:spcPts val="0"/>
              </a:spcBef>
              <a:buNone/>
            </a:pPr>
            <a:r>
              <a:rPr lang="en" sz="1800"/>
              <a:t>We want to get to where we are documenting our protection/detection assumptions. Then we can purple team then to validate.</a:t>
            </a:r>
          </a:p>
          <a:p>
            <a:pPr lvl="0">
              <a:spcBef>
                <a:spcPts val="0"/>
              </a:spcBef>
              <a:buNone/>
            </a:pPr>
            <a:endParaRPr sz="1800"/>
          </a:p>
          <a:p>
            <a:pPr lvl="0">
              <a:spcBef>
                <a:spcPts val="0"/>
              </a:spcBef>
              <a:buNone/>
            </a:pPr>
            <a:r>
              <a:rPr lang="en" sz="1800"/>
              <a:t>You get a much better picture of all the different attack stages once inside your firewall. A great benefit is understanding the coverage of your defenses, the blind spots.</a:t>
            </a:r>
            <a:br>
              <a:rPr lang="en" sz="1800"/>
            </a:br>
            <a:br>
              <a:rPr lang="en" sz="1800"/>
            </a:br>
            <a:r>
              <a:rPr lang="en" sz="1800"/>
              <a:t>You have your persistence steps, these include things like accessibility features in windows, sticky keys. Clicking help and receiving a command prompt.</a:t>
            </a:r>
          </a:p>
          <a:p>
            <a:pPr lvl="0">
              <a:spcBef>
                <a:spcPts val="0"/>
              </a:spcBef>
              <a:buNone/>
            </a:pPr>
            <a:endParaRPr sz="1800"/>
          </a:p>
          <a:p>
            <a:pPr lvl="0">
              <a:spcBef>
                <a:spcPts val="0"/>
              </a:spcBef>
              <a:buNone/>
            </a:pPr>
            <a:r>
              <a:rPr lang="en" sz="1800"/>
              <a:t>Having legitimate credentials. So with legitimate credentials, these help with persistence and also privilege escalation. So if you can protect credentials better you are limiting the attackers ability on 2-3 fronts, persistence, privilege escalation and evading tools.</a:t>
            </a:r>
          </a:p>
          <a:p>
            <a:pPr lvl="0" rtl="0">
              <a:spcBef>
                <a:spcPts val="0"/>
              </a:spcBef>
              <a:buNone/>
            </a:pPr>
            <a:endParaRPr sz="18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Blue team should feel that engaging</a:t>
            </a:r>
            <a:r>
              <a:rPr lang="en-US" baseline="0" dirty="0"/>
              <a:t> the red team is enabling hem, not causing more work for blue.  Use the red team to validate the blink box works</a:t>
            </a:r>
          </a:p>
          <a:p>
            <a:endParaRPr lang="en-US" baseline="0" dirty="0"/>
          </a:p>
          <a:p>
            <a:r>
              <a:rPr lang="en-US" baseline="0" dirty="0"/>
              <a:t>Blue team gets RT to check how their own shit is working</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2C30CE63-F16D-4A22-BD14-5B305EFB6C8D}" type="slidenum">
              <a:rPr lang="en-US" altLang="en-US" smtClean="0"/>
              <a:pPr>
                <a:defRPr/>
              </a:pPr>
              <a:t>38</a:t>
            </a:fld>
            <a:endParaRPr lang="en-US" altLang="en-US"/>
          </a:p>
        </p:txBody>
      </p:sp>
    </p:spTree>
    <p:extLst>
      <p:ext uri="{BB962C8B-B14F-4D97-AF65-F5344CB8AC3E}">
        <p14:creationId xmlns:p14="http://schemas.microsoft.com/office/powerpoint/2010/main" val="2618015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could</a:t>
            </a:r>
            <a:r>
              <a:rPr lang="en-US" baseline="0" dirty="0"/>
              <a:t> build a detection network to test instrumentation then do **something** with those rules</a:t>
            </a:r>
            <a:endParaRPr lang="en-US" dirty="0"/>
          </a:p>
        </p:txBody>
      </p:sp>
      <p:sp>
        <p:nvSpPr>
          <p:cNvPr id="4" name="Slide Number Placeholder 3"/>
          <p:cNvSpPr>
            <a:spLocks noGrp="1"/>
          </p:cNvSpPr>
          <p:nvPr>
            <p:ph type="sldNum" sz="quarter" idx="10"/>
          </p:nvPr>
        </p:nvSpPr>
        <p:spPr/>
        <p:txBody>
          <a:bodyPr/>
          <a:lstStyle/>
          <a:p>
            <a:pPr>
              <a:defRPr/>
            </a:pPr>
            <a:fld id="{2C30CE63-F16D-4A22-BD14-5B305EFB6C8D}" type="slidenum">
              <a:rPr lang="en-US" altLang="en-US" smtClean="0"/>
              <a:pPr>
                <a:defRPr/>
              </a:pPr>
              <a:t>41</a:t>
            </a:fld>
            <a:endParaRPr lang="en-US" altLang="en-US"/>
          </a:p>
        </p:txBody>
      </p:sp>
    </p:spTree>
    <p:extLst>
      <p:ext uri="{BB962C8B-B14F-4D97-AF65-F5344CB8AC3E}">
        <p14:creationId xmlns:p14="http://schemas.microsoft.com/office/powerpoint/2010/main" val="3187557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sz="18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sz="18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A Fight</a:t>
            </a:r>
          </a:p>
        </p:txBody>
      </p:sp>
      <p:sp>
        <p:nvSpPr>
          <p:cNvPr id="4" name="Slide Number Placeholder 3"/>
          <p:cNvSpPr>
            <a:spLocks noGrp="1"/>
          </p:cNvSpPr>
          <p:nvPr>
            <p:ph type="sldNum" sz="quarter" idx="10"/>
          </p:nvPr>
        </p:nvSpPr>
        <p:spPr/>
        <p:txBody>
          <a:bodyPr/>
          <a:lstStyle/>
          <a:p>
            <a:fld id="{CD03358D-6C35-4196-99BD-6EC6E19F5B5E}" type="slidenum">
              <a:rPr lang="en-US" smtClean="0"/>
              <a:t>59</a:t>
            </a:fld>
            <a:endParaRPr lang="en-US"/>
          </a:p>
        </p:txBody>
      </p:sp>
    </p:spTree>
    <p:extLst>
      <p:ext uri="{BB962C8B-B14F-4D97-AF65-F5344CB8AC3E}">
        <p14:creationId xmlns:p14="http://schemas.microsoft.com/office/powerpoint/2010/main" val="1270687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A Fight</a:t>
            </a:r>
          </a:p>
        </p:txBody>
      </p:sp>
      <p:sp>
        <p:nvSpPr>
          <p:cNvPr id="4" name="Slide Number Placeholder 3"/>
          <p:cNvSpPr>
            <a:spLocks noGrp="1"/>
          </p:cNvSpPr>
          <p:nvPr>
            <p:ph type="sldNum" sz="quarter" idx="10"/>
          </p:nvPr>
        </p:nvSpPr>
        <p:spPr/>
        <p:txBody>
          <a:bodyPr/>
          <a:lstStyle/>
          <a:p>
            <a:fld id="{CD03358D-6C35-4196-99BD-6EC6E19F5B5E}" type="slidenum">
              <a:rPr lang="en-US" smtClean="0"/>
              <a:t>60</a:t>
            </a:fld>
            <a:endParaRPr lang="en-US"/>
          </a:p>
        </p:txBody>
      </p:sp>
    </p:spTree>
    <p:extLst>
      <p:ext uri="{BB962C8B-B14F-4D97-AF65-F5344CB8AC3E}">
        <p14:creationId xmlns:p14="http://schemas.microsoft.com/office/powerpoint/2010/main" val="1270687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71550" lvl="1" indent="-571500" algn="l">
              <a:buFont typeface="Arial"/>
              <a:buChar char="•"/>
            </a:pPr>
            <a:r>
              <a:rPr lang="en" sz="3200" dirty="0">
                <a:solidFill>
                  <a:srgbClr val="FFFFFF"/>
                </a:solidFill>
                <a:latin typeface="Ubuntu"/>
                <a:ea typeface="Ubuntu"/>
                <a:cs typeface="Ubuntu"/>
                <a:sym typeface="Ubuntu"/>
              </a:rPr>
              <a:t>Is the event logged at all?</a:t>
            </a:r>
            <a:endParaRPr lang="en-US" sz="3200" dirty="0">
              <a:solidFill>
                <a:srgbClr val="FFFFFF"/>
              </a:solidFill>
              <a:latin typeface="Ubuntu"/>
              <a:ea typeface="Ubuntu"/>
              <a:cs typeface="Ubuntu"/>
              <a:sym typeface="Ubuntu"/>
            </a:endParaRPr>
          </a:p>
          <a:p>
            <a:pPr marL="971550" lvl="1" indent="-571500" algn="l">
              <a:buFont typeface="Arial"/>
              <a:buChar char="•"/>
            </a:pPr>
            <a:r>
              <a:rPr lang="en" sz="3200" dirty="0">
                <a:solidFill>
                  <a:srgbClr val="FFFFFF"/>
                </a:solidFill>
                <a:latin typeface="Ubuntu"/>
                <a:ea typeface="Ubuntu"/>
                <a:cs typeface="Ubuntu"/>
                <a:sym typeface="Ubuntu"/>
              </a:rPr>
              <a:t>Logged event != alert</a:t>
            </a:r>
            <a:endParaRPr lang="en-US" sz="3200" dirty="0">
              <a:solidFill>
                <a:srgbClr val="FFFFFF"/>
              </a:solidFill>
              <a:latin typeface="Ubuntu"/>
              <a:ea typeface="Ubuntu"/>
              <a:cs typeface="Ubuntu"/>
              <a:sym typeface="Ubuntu"/>
            </a:endParaRPr>
          </a:p>
          <a:p>
            <a:pPr marL="971550" lvl="1" indent="-571500" algn="l">
              <a:buFont typeface="Arial"/>
              <a:buChar char="•"/>
            </a:pPr>
            <a:r>
              <a:rPr lang="en" sz="3200" dirty="0">
                <a:solidFill>
                  <a:srgbClr val="FFFFFF"/>
                </a:solidFill>
                <a:latin typeface="Ubuntu"/>
                <a:ea typeface="Ubuntu"/>
                <a:cs typeface="Ubuntu"/>
                <a:sym typeface="Ubuntu"/>
              </a:rPr>
              <a:t>Does alert == action taken?</a:t>
            </a:r>
          </a:p>
          <a:p>
            <a:endParaRPr lang="en-US" dirty="0"/>
          </a:p>
        </p:txBody>
      </p:sp>
      <p:sp>
        <p:nvSpPr>
          <p:cNvPr id="4" name="Slide Number Placeholder 3"/>
          <p:cNvSpPr>
            <a:spLocks noGrp="1"/>
          </p:cNvSpPr>
          <p:nvPr>
            <p:ph type="sldNum" sz="quarter" idx="10"/>
          </p:nvPr>
        </p:nvSpPr>
        <p:spPr/>
        <p:txBody>
          <a:bodyPr/>
          <a:lstStyle/>
          <a:p>
            <a:pPr>
              <a:defRPr/>
            </a:pPr>
            <a:fld id="{2C30CE63-F16D-4A22-BD14-5B305EFB6C8D}" type="slidenum">
              <a:rPr lang="en-US" altLang="en-US" smtClean="0"/>
              <a:pPr>
                <a:defRPr/>
              </a:pPr>
              <a:t>63</a:t>
            </a:fld>
            <a:endParaRPr lang="en-US" altLang="en-US"/>
          </a:p>
        </p:txBody>
      </p:sp>
    </p:spTree>
    <p:extLst>
      <p:ext uri="{BB962C8B-B14F-4D97-AF65-F5344CB8AC3E}">
        <p14:creationId xmlns:p14="http://schemas.microsoft.com/office/powerpoint/2010/main" val="2320435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200">
                <a:solidFill>
                  <a:srgbClr val="FFFFFF"/>
                </a:solidFill>
                <a:latin typeface="Gill Sans"/>
                <a:ea typeface="ヒラギノ角ゴ ProN W3"/>
                <a:cs typeface="ヒラギノ角ゴ ProN W3"/>
                <a:sym typeface="Gill Sans"/>
              </a:defRPr>
            </a:lvl1pPr>
            <a:lvl2pPr marL="742950" indent="-285750">
              <a:defRPr sz="4200">
                <a:solidFill>
                  <a:srgbClr val="FFFFFF"/>
                </a:solidFill>
                <a:latin typeface="Gill Sans"/>
                <a:ea typeface="ヒラギノ角ゴ ProN W3"/>
                <a:cs typeface="ヒラギノ角ゴ ProN W3"/>
                <a:sym typeface="Gill Sans"/>
              </a:defRPr>
            </a:lvl2pPr>
            <a:lvl3pPr marL="1143000" indent="-228600">
              <a:defRPr sz="4200">
                <a:solidFill>
                  <a:srgbClr val="FFFFFF"/>
                </a:solidFill>
                <a:latin typeface="Gill Sans"/>
                <a:ea typeface="ヒラギノ角ゴ ProN W3"/>
                <a:cs typeface="ヒラギノ角ゴ ProN W3"/>
                <a:sym typeface="Gill Sans"/>
              </a:defRPr>
            </a:lvl3pPr>
            <a:lvl4pPr marL="1600200" indent="-228600">
              <a:defRPr sz="4200">
                <a:solidFill>
                  <a:srgbClr val="FFFFFF"/>
                </a:solidFill>
                <a:latin typeface="Gill Sans"/>
                <a:ea typeface="ヒラギノ角ゴ ProN W3"/>
                <a:cs typeface="ヒラギノ角ゴ ProN W3"/>
                <a:sym typeface="Gill Sans"/>
              </a:defRPr>
            </a:lvl4pPr>
            <a:lvl5pPr marL="2057400" indent="-228600">
              <a:defRPr sz="4200">
                <a:solidFill>
                  <a:srgbClr val="FFFFFF"/>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FFFFFF"/>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FFFFFF"/>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FFFFFF"/>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FFFFFF"/>
                </a:solidFill>
                <a:latin typeface="Gill Sans"/>
                <a:ea typeface="ヒラギノ角ゴ ProN W3"/>
                <a:cs typeface="ヒラギノ角ゴ ProN W3"/>
                <a:sym typeface="Gill Sans"/>
              </a:defRPr>
            </a:lvl9pPr>
          </a:lstStyle>
          <a:p>
            <a:fld id="{1570EE0B-5B9E-4A0D-91E1-F8B7D97A4CBD}" type="slidenum">
              <a:rPr lang="en-US" altLang="en-US" sz="1200"/>
              <a:pPr/>
              <a:t>64</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200">
                <a:solidFill>
                  <a:srgbClr val="FFFFFF"/>
                </a:solidFill>
                <a:latin typeface="Gill Sans"/>
                <a:ea typeface="ヒラギノ角ゴ ProN W3"/>
                <a:cs typeface="ヒラギノ角ゴ ProN W3"/>
                <a:sym typeface="Gill Sans"/>
              </a:defRPr>
            </a:lvl1pPr>
            <a:lvl2pPr marL="742950" indent="-285750">
              <a:defRPr sz="4200">
                <a:solidFill>
                  <a:srgbClr val="FFFFFF"/>
                </a:solidFill>
                <a:latin typeface="Gill Sans"/>
                <a:ea typeface="ヒラギノ角ゴ ProN W3"/>
                <a:cs typeface="ヒラギノ角ゴ ProN W3"/>
                <a:sym typeface="Gill Sans"/>
              </a:defRPr>
            </a:lvl2pPr>
            <a:lvl3pPr marL="1143000" indent="-228600">
              <a:defRPr sz="4200">
                <a:solidFill>
                  <a:srgbClr val="FFFFFF"/>
                </a:solidFill>
                <a:latin typeface="Gill Sans"/>
                <a:ea typeface="ヒラギノ角ゴ ProN W3"/>
                <a:cs typeface="ヒラギノ角ゴ ProN W3"/>
                <a:sym typeface="Gill Sans"/>
              </a:defRPr>
            </a:lvl3pPr>
            <a:lvl4pPr marL="1600200" indent="-228600">
              <a:defRPr sz="4200">
                <a:solidFill>
                  <a:srgbClr val="FFFFFF"/>
                </a:solidFill>
                <a:latin typeface="Gill Sans"/>
                <a:ea typeface="ヒラギノ角ゴ ProN W3"/>
                <a:cs typeface="ヒラギノ角ゴ ProN W3"/>
                <a:sym typeface="Gill Sans"/>
              </a:defRPr>
            </a:lvl4pPr>
            <a:lvl5pPr marL="2057400" indent="-228600">
              <a:defRPr sz="4200">
                <a:solidFill>
                  <a:srgbClr val="FFFFFF"/>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FFFFFF"/>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FFFFFF"/>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FFFFFF"/>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FFFFFF"/>
                </a:solidFill>
                <a:latin typeface="Gill Sans"/>
                <a:ea typeface="ヒラギノ角ゴ ProN W3"/>
                <a:cs typeface="ヒラギノ角ゴ ProN W3"/>
                <a:sym typeface="Gill Sans"/>
              </a:defRPr>
            </a:lvl9pPr>
          </a:lstStyle>
          <a:p>
            <a:fld id="{1570EE0B-5B9E-4A0D-91E1-F8B7D97A4CBD}" type="slidenum">
              <a:rPr lang="en-US" altLang="en-US" sz="1200"/>
              <a:pPr/>
              <a:t>65</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200">
                <a:solidFill>
                  <a:srgbClr val="FFFFFF"/>
                </a:solidFill>
                <a:latin typeface="Gill Sans"/>
                <a:ea typeface="ヒラギノ角ゴ ProN W3"/>
                <a:cs typeface="ヒラギノ角ゴ ProN W3"/>
                <a:sym typeface="Gill Sans"/>
              </a:defRPr>
            </a:lvl1pPr>
            <a:lvl2pPr marL="742950" indent="-285750">
              <a:defRPr sz="4200">
                <a:solidFill>
                  <a:srgbClr val="FFFFFF"/>
                </a:solidFill>
                <a:latin typeface="Gill Sans"/>
                <a:ea typeface="ヒラギノ角ゴ ProN W3"/>
                <a:cs typeface="ヒラギノ角ゴ ProN W3"/>
                <a:sym typeface="Gill Sans"/>
              </a:defRPr>
            </a:lvl2pPr>
            <a:lvl3pPr marL="1143000" indent="-228600">
              <a:defRPr sz="4200">
                <a:solidFill>
                  <a:srgbClr val="FFFFFF"/>
                </a:solidFill>
                <a:latin typeface="Gill Sans"/>
                <a:ea typeface="ヒラギノ角ゴ ProN W3"/>
                <a:cs typeface="ヒラギノ角ゴ ProN W3"/>
                <a:sym typeface="Gill Sans"/>
              </a:defRPr>
            </a:lvl3pPr>
            <a:lvl4pPr marL="1600200" indent="-228600">
              <a:defRPr sz="4200">
                <a:solidFill>
                  <a:srgbClr val="FFFFFF"/>
                </a:solidFill>
                <a:latin typeface="Gill Sans"/>
                <a:ea typeface="ヒラギノ角ゴ ProN W3"/>
                <a:cs typeface="ヒラギノ角ゴ ProN W3"/>
                <a:sym typeface="Gill Sans"/>
              </a:defRPr>
            </a:lvl4pPr>
            <a:lvl5pPr marL="2057400" indent="-228600">
              <a:defRPr sz="4200">
                <a:solidFill>
                  <a:srgbClr val="FFFFFF"/>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FFFFFF"/>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FFFFFF"/>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FFFFFF"/>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FFFFFF"/>
                </a:solidFill>
                <a:latin typeface="Gill Sans"/>
                <a:ea typeface="ヒラギノ角ゴ ProN W3"/>
                <a:cs typeface="ヒラギノ角ゴ ProN W3"/>
                <a:sym typeface="Gill Sans"/>
              </a:defRPr>
            </a:lvl9pPr>
          </a:lstStyle>
          <a:p>
            <a:fld id="{1570EE0B-5B9E-4A0D-91E1-F8B7D97A4CBD}" type="slidenum">
              <a:rPr lang="en-US" altLang="en-US" sz="1200"/>
              <a:pPr/>
              <a:t>66</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Simulate the future </a:t>
            </a:r>
            <a:r>
              <a:rPr lang="en-US" dirty="0" err="1"/>
              <a:t>montecarlo</a:t>
            </a:r>
            <a:r>
              <a:rPr lang="en-US" dirty="0"/>
              <a:t>… blah</a:t>
            </a:r>
          </a:p>
        </p:txBody>
      </p:sp>
      <p:sp>
        <p:nvSpPr>
          <p:cNvPr id="4" name="Slide Number Placeholder 3"/>
          <p:cNvSpPr>
            <a:spLocks noGrp="1"/>
          </p:cNvSpPr>
          <p:nvPr>
            <p:ph type="sldNum" sz="quarter" idx="10"/>
          </p:nvPr>
        </p:nvSpPr>
        <p:spPr/>
        <p:txBody>
          <a:bodyPr/>
          <a:lstStyle/>
          <a:p>
            <a:pPr>
              <a:defRPr/>
            </a:pPr>
            <a:fld id="{2C30CE63-F16D-4A22-BD14-5B305EFB6C8D}" type="slidenum">
              <a:rPr lang="en-US" altLang="en-US" smtClean="0"/>
              <a:pPr>
                <a:defRPr/>
              </a:pPr>
              <a:t>69</a:t>
            </a:fld>
            <a:endParaRPr lang="en-US" altLang="en-US"/>
          </a:p>
        </p:txBody>
      </p:sp>
    </p:spTree>
    <p:extLst>
      <p:ext uri="{BB962C8B-B14F-4D97-AF65-F5344CB8AC3E}">
        <p14:creationId xmlns:p14="http://schemas.microsoft.com/office/powerpoint/2010/main" val="3243826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Code review</a:t>
            </a:r>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200">
                <a:solidFill>
                  <a:srgbClr val="FFFFFF"/>
                </a:solidFill>
                <a:latin typeface="Gill Sans"/>
                <a:ea typeface="ヒラギノ角ゴ ProN W3"/>
                <a:cs typeface="ヒラギノ角ゴ ProN W3"/>
                <a:sym typeface="Gill Sans"/>
              </a:defRPr>
            </a:lvl1pPr>
            <a:lvl2pPr marL="742950" indent="-285750">
              <a:defRPr sz="4200">
                <a:solidFill>
                  <a:srgbClr val="FFFFFF"/>
                </a:solidFill>
                <a:latin typeface="Gill Sans"/>
                <a:ea typeface="ヒラギノ角ゴ ProN W3"/>
                <a:cs typeface="ヒラギノ角ゴ ProN W3"/>
                <a:sym typeface="Gill Sans"/>
              </a:defRPr>
            </a:lvl2pPr>
            <a:lvl3pPr marL="1143000" indent="-228600">
              <a:defRPr sz="4200">
                <a:solidFill>
                  <a:srgbClr val="FFFFFF"/>
                </a:solidFill>
                <a:latin typeface="Gill Sans"/>
                <a:ea typeface="ヒラギノ角ゴ ProN W3"/>
                <a:cs typeface="ヒラギノ角ゴ ProN W3"/>
                <a:sym typeface="Gill Sans"/>
              </a:defRPr>
            </a:lvl3pPr>
            <a:lvl4pPr marL="1600200" indent="-228600">
              <a:defRPr sz="4200">
                <a:solidFill>
                  <a:srgbClr val="FFFFFF"/>
                </a:solidFill>
                <a:latin typeface="Gill Sans"/>
                <a:ea typeface="ヒラギノ角ゴ ProN W3"/>
                <a:cs typeface="ヒラギノ角ゴ ProN W3"/>
                <a:sym typeface="Gill Sans"/>
              </a:defRPr>
            </a:lvl4pPr>
            <a:lvl5pPr marL="2057400" indent="-228600">
              <a:defRPr sz="4200">
                <a:solidFill>
                  <a:srgbClr val="FFFFFF"/>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FFFFFF"/>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FFFFFF"/>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FFFFFF"/>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FFFFFF"/>
                </a:solidFill>
                <a:latin typeface="Gill Sans"/>
                <a:ea typeface="ヒラギノ角ゴ ProN W3"/>
                <a:cs typeface="ヒラギノ角ゴ ProN W3"/>
                <a:sym typeface="Gill Sans"/>
              </a:defRPr>
            </a:lvl9pPr>
          </a:lstStyle>
          <a:p>
            <a:fld id="{3AFD96A0-C239-43A6-9E4A-3F24E7DEE650}" type="slidenum">
              <a:rPr lang="en-US" altLang="en-US" sz="1200"/>
              <a:pPr/>
              <a:t>12</a:t>
            </a:fld>
            <a:endParaRPr lang="en-US" altLang="en-US" sz="1200"/>
          </a:p>
        </p:txBody>
      </p:sp>
    </p:spTree>
    <p:extLst>
      <p:ext uri="{BB962C8B-B14F-4D97-AF65-F5344CB8AC3E}">
        <p14:creationId xmlns:p14="http://schemas.microsoft.com/office/powerpoint/2010/main" val="3367012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Incident response</a:t>
            </a: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200">
                <a:solidFill>
                  <a:srgbClr val="FFFFFF"/>
                </a:solidFill>
                <a:latin typeface="Gill Sans"/>
                <a:ea typeface="ヒラギノ角ゴ ProN W3"/>
                <a:cs typeface="ヒラギノ角ゴ ProN W3"/>
                <a:sym typeface="Gill Sans"/>
              </a:defRPr>
            </a:lvl1pPr>
            <a:lvl2pPr marL="742950" indent="-285750">
              <a:defRPr sz="4200">
                <a:solidFill>
                  <a:srgbClr val="FFFFFF"/>
                </a:solidFill>
                <a:latin typeface="Gill Sans"/>
                <a:ea typeface="ヒラギノ角ゴ ProN W3"/>
                <a:cs typeface="ヒラギノ角ゴ ProN W3"/>
                <a:sym typeface="Gill Sans"/>
              </a:defRPr>
            </a:lvl2pPr>
            <a:lvl3pPr marL="1143000" indent="-228600">
              <a:defRPr sz="4200">
                <a:solidFill>
                  <a:srgbClr val="FFFFFF"/>
                </a:solidFill>
                <a:latin typeface="Gill Sans"/>
                <a:ea typeface="ヒラギノ角ゴ ProN W3"/>
                <a:cs typeface="ヒラギノ角ゴ ProN W3"/>
                <a:sym typeface="Gill Sans"/>
              </a:defRPr>
            </a:lvl3pPr>
            <a:lvl4pPr marL="1600200" indent="-228600">
              <a:defRPr sz="4200">
                <a:solidFill>
                  <a:srgbClr val="FFFFFF"/>
                </a:solidFill>
                <a:latin typeface="Gill Sans"/>
                <a:ea typeface="ヒラギノ角ゴ ProN W3"/>
                <a:cs typeface="ヒラギノ角ゴ ProN W3"/>
                <a:sym typeface="Gill Sans"/>
              </a:defRPr>
            </a:lvl4pPr>
            <a:lvl5pPr marL="2057400" indent="-228600">
              <a:defRPr sz="4200">
                <a:solidFill>
                  <a:srgbClr val="FFFFFF"/>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FFFFFF"/>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FFFFFF"/>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FFFFFF"/>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FFFFFF"/>
                </a:solidFill>
                <a:latin typeface="Gill Sans"/>
                <a:ea typeface="ヒラギノ角ゴ ProN W3"/>
                <a:cs typeface="ヒラギノ角ゴ ProN W3"/>
                <a:sym typeface="Gill Sans"/>
              </a:defRPr>
            </a:lvl9pPr>
          </a:lstStyle>
          <a:p>
            <a:fld id="{344AE388-77D2-47A7-A1B0-737D5B6738B2}" type="slidenum">
              <a:rPr lang="en-US" altLang="en-US" sz="1200"/>
              <a:pPr/>
              <a:t>13</a:t>
            </a:fld>
            <a:endParaRPr lang="en-US" altLang="en-US" sz="1200"/>
          </a:p>
        </p:txBody>
      </p:sp>
    </p:spTree>
    <p:extLst>
      <p:ext uri="{BB962C8B-B14F-4D97-AF65-F5344CB8AC3E}">
        <p14:creationId xmlns:p14="http://schemas.microsoft.com/office/powerpoint/2010/main" val="3025706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Incident response</a:t>
            </a: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200">
                <a:solidFill>
                  <a:srgbClr val="FFFFFF"/>
                </a:solidFill>
                <a:latin typeface="Gill Sans"/>
                <a:ea typeface="ヒラギノ角ゴ ProN W3"/>
                <a:cs typeface="ヒラギノ角ゴ ProN W3"/>
                <a:sym typeface="Gill Sans"/>
              </a:defRPr>
            </a:lvl1pPr>
            <a:lvl2pPr marL="742950" indent="-285750">
              <a:defRPr sz="4200">
                <a:solidFill>
                  <a:srgbClr val="FFFFFF"/>
                </a:solidFill>
                <a:latin typeface="Gill Sans"/>
                <a:ea typeface="ヒラギノ角ゴ ProN W3"/>
                <a:cs typeface="ヒラギノ角ゴ ProN W3"/>
                <a:sym typeface="Gill Sans"/>
              </a:defRPr>
            </a:lvl2pPr>
            <a:lvl3pPr marL="1143000" indent="-228600">
              <a:defRPr sz="4200">
                <a:solidFill>
                  <a:srgbClr val="FFFFFF"/>
                </a:solidFill>
                <a:latin typeface="Gill Sans"/>
                <a:ea typeface="ヒラギノ角ゴ ProN W3"/>
                <a:cs typeface="ヒラギノ角ゴ ProN W3"/>
                <a:sym typeface="Gill Sans"/>
              </a:defRPr>
            </a:lvl3pPr>
            <a:lvl4pPr marL="1600200" indent="-228600">
              <a:defRPr sz="4200">
                <a:solidFill>
                  <a:srgbClr val="FFFFFF"/>
                </a:solidFill>
                <a:latin typeface="Gill Sans"/>
                <a:ea typeface="ヒラギノ角ゴ ProN W3"/>
                <a:cs typeface="ヒラギノ角ゴ ProN W3"/>
                <a:sym typeface="Gill Sans"/>
              </a:defRPr>
            </a:lvl4pPr>
            <a:lvl5pPr marL="2057400" indent="-228600">
              <a:defRPr sz="4200">
                <a:solidFill>
                  <a:srgbClr val="FFFFFF"/>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FFFFFF"/>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FFFFFF"/>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FFFFFF"/>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FFFFFF"/>
                </a:solidFill>
                <a:latin typeface="Gill Sans"/>
                <a:ea typeface="ヒラギノ角ゴ ProN W3"/>
                <a:cs typeface="ヒラギノ角ゴ ProN W3"/>
                <a:sym typeface="Gill Sans"/>
              </a:defRPr>
            </a:lvl9pPr>
          </a:lstStyle>
          <a:p>
            <a:fld id="{344AE388-77D2-47A7-A1B0-737D5B6738B2}" type="slidenum">
              <a:rPr lang="en-US" altLang="en-US" sz="1200"/>
              <a:pPr/>
              <a:t>14</a:t>
            </a:fld>
            <a:endParaRPr lang="en-US" altLang="en-US" sz="1200"/>
          </a:p>
        </p:txBody>
      </p:sp>
    </p:spTree>
    <p:extLst>
      <p:ext uri="{BB962C8B-B14F-4D97-AF65-F5344CB8AC3E}">
        <p14:creationId xmlns:p14="http://schemas.microsoft.com/office/powerpoint/2010/main" val="3025706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Risk Assessment</a:t>
            </a:r>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200">
                <a:solidFill>
                  <a:srgbClr val="FFFFFF"/>
                </a:solidFill>
                <a:latin typeface="Gill Sans"/>
                <a:ea typeface="ヒラギノ角ゴ ProN W3"/>
                <a:cs typeface="ヒラギノ角ゴ ProN W3"/>
                <a:sym typeface="Gill Sans"/>
              </a:defRPr>
            </a:lvl1pPr>
            <a:lvl2pPr marL="742950" indent="-285750">
              <a:defRPr sz="4200">
                <a:solidFill>
                  <a:srgbClr val="FFFFFF"/>
                </a:solidFill>
                <a:latin typeface="Gill Sans"/>
                <a:ea typeface="ヒラギノ角ゴ ProN W3"/>
                <a:cs typeface="ヒラギノ角ゴ ProN W3"/>
                <a:sym typeface="Gill Sans"/>
              </a:defRPr>
            </a:lvl2pPr>
            <a:lvl3pPr marL="1143000" indent="-228600">
              <a:defRPr sz="4200">
                <a:solidFill>
                  <a:srgbClr val="FFFFFF"/>
                </a:solidFill>
                <a:latin typeface="Gill Sans"/>
                <a:ea typeface="ヒラギノ角ゴ ProN W3"/>
                <a:cs typeface="ヒラギノ角ゴ ProN W3"/>
                <a:sym typeface="Gill Sans"/>
              </a:defRPr>
            </a:lvl3pPr>
            <a:lvl4pPr marL="1600200" indent="-228600">
              <a:defRPr sz="4200">
                <a:solidFill>
                  <a:srgbClr val="FFFFFF"/>
                </a:solidFill>
                <a:latin typeface="Gill Sans"/>
                <a:ea typeface="ヒラギノ角ゴ ProN W3"/>
                <a:cs typeface="ヒラギノ角ゴ ProN W3"/>
                <a:sym typeface="Gill Sans"/>
              </a:defRPr>
            </a:lvl4pPr>
            <a:lvl5pPr marL="2057400" indent="-228600">
              <a:defRPr sz="4200">
                <a:solidFill>
                  <a:srgbClr val="FFFFFF"/>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FFFFFF"/>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FFFFFF"/>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FFFFFF"/>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FFFFFF"/>
                </a:solidFill>
                <a:latin typeface="Gill Sans"/>
                <a:ea typeface="ヒラギノ角ゴ ProN W3"/>
                <a:cs typeface="ヒラギノ角ゴ ProN W3"/>
                <a:sym typeface="Gill Sans"/>
              </a:defRPr>
            </a:lvl9pPr>
          </a:lstStyle>
          <a:p>
            <a:fld id="{80A21C4A-0E5B-4654-8EDC-6C290126331E}" type="slidenum">
              <a:rPr lang="en-US" altLang="en-US" sz="1200"/>
              <a:pPr/>
              <a:t>15</a:t>
            </a:fld>
            <a:endParaRPr lang="en-US" altLang="en-US" sz="1200"/>
          </a:p>
        </p:txBody>
      </p:sp>
    </p:spTree>
    <p:extLst>
      <p:ext uri="{BB962C8B-B14F-4D97-AF65-F5344CB8AC3E}">
        <p14:creationId xmlns:p14="http://schemas.microsoft.com/office/powerpoint/2010/main" val="1611589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Physical security</a:t>
            </a:r>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200">
                <a:solidFill>
                  <a:srgbClr val="FFFFFF"/>
                </a:solidFill>
                <a:latin typeface="Gill Sans"/>
                <a:ea typeface="ヒラギノ角ゴ ProN W3"/>
                <a:cs typeface="ヒラギノ角ゴ ProN W3"/>
                <a:sym typeface="Gill Sans"/>
              </a:defRPr>
            </a:lvl1pPr>
            <a:lvl2pPr marL="742950" indent="-285750">
              <a:defRPr sz="4200">
                <a:solidFill>
                  <a:srgbClr val="FFFFFF"/>
                </a:solidFill>
                <a:latin typeface="Gill Sans"/>
                <a:ea typeface="ヒラギノ角ゴ ProN W3"/>
                <a:cs typeface="ヒラギノ角ゴ ProN W3"/>
                <a:sym typeface="Gill Sans"/>
              </a:defRPr>
            </a:lvl2pPr>
            <a:lvl3pPr marL="1143000" indent="-228600">
              <a:defRPr sz="4200">
                <a:solidFill>
                  <a:srgbClr val="FFFFFF"/>
                </a:solidFill>
                <a:latin typeface="Gill Sans"/>
                <a:ea typeface="ヒラギノ角ゴ ProN W3"/>
                <a:cs typeface="ヒラギノ角ゴ ProN W3"/>
                <a:sym typeface="Gill Sans"/>
              </a:defRPr>
            </a:lvl3pPr>
            <a:lvl4pPr marL="1600200" indent="-228600">
              <a:defRPr sz="4200">
                <a:solidFill>
                  <a:srgbClr val="FFFFFF"/>
                </a:solidFill>
                <a:latin typeface="Gill Sans"/>
                <a:ea typeface="ヒラギノ角ゴ ProN W3"/>
                <a:cs typeface="ヒラギノ角ゴ ProN W3"/>
                <a:sym typeface="Gill Sans"/>
              </a:defRPr>
            </a:lvl4pPr>
            <a:lvl5pPr marL="2057400" indent="-228600">
              <a:defRPr sz="4200">
                <a:solidFill>
                  <a:srgbClr val="FFFFFF"/>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FFFFFF"/>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FFFFFF"/>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FFFFFF"/>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FFFFFF"/>
                </a:solidFill>
                <a:latin typeface="Gill Sans"/>
                <a:ea typeface="ヒラギノ角ゴ ProN W3"/>
                <a:cs typeface="ヒラギノ角ゴ ProN W3"/>
                <a:sym typeface="Gill Sans"/>
              </a:defRPr>
            </a:lvl9pPr>
          </a:lstStyle>
          <a:p>
            <a:fld id="{14BCDF2E-1BA5-47C0-81B8-8B06BCD7CAAA}" type="slidenum">
              <a:rPr lang="en-US" altLang="en-US" sz="1200"/>
              <a:pPr/>
              <a:t>16</a:t>
            </a:fld>
            <a:endParaRPr lang="en-US" altLang="en-US" sz="1200"/>
          </a:p>
        </p:txBody>
      </p:sp>
    </p:spTree>
    <p:extLst>
      <p:ext uri="{BB962C8B-B14F-4D97-AF65-F5344CB8AC3E}">
        <p14:creationId xmlns:p14="http://schemas.microsoft.com/office/powerpoint/2010/main" val="1989179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To my stupid ppt</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a:defRPr sz="4200">
                <a:solidFill>
                  <a:srgbClr val="FFFFFF"/>
                </a:solidFill>
                <a:latin typeface="Gill Sans"/>
                <a:ea typeface="ヒラギノ角ゴ ProN W3"/>
                <a:cs typeface="ヒラギノ角ゴ ProN W3"/>
                <a:sym typeface="Gill Sans"/>
              </a:defRPr>
            </a:lvl1pPr>
            <a:lvl2pPr marL="742950" indent="-285750" algn="ctr">
              <a:defRPr sz="4200">
                <a:solidFill>
                  <a:srgbClr val="FFFFFF"/>
                </a:solidFill>
                <a:latin typeface="Gill Sans"/>
                <a:ea typeface="ヒラギノ角ゴ ProN W3"/>
                <a:cs typeface="ヒラギノ角ゴ ProN W3"/>
                <a:sym typeface="Gill Sans"/>
              </a:defRPr>
            </a:lvl2pPr>
            <a:lvl3pPr marL="1143000" indent="-228600" algn="ctr">
              <a:defRPr sz="4200">
                <a:solidFill>
                  <a:srgbClr val="FFFFFF"/>
                </a:solidFill>
                <a:latin typeface="Gill Sans"/>
                <a:ea typeface="ヒラギノ角ゴ ProN W3"/>
                <a:cs typeface="ヒラギノ角ゴ ProN W3"/>
                <a:sym typeface="Gill Sans"/>
              </a:defRPr>
            </a:lvl3pPr>
            <a:lvl4pPr marL="1600200" indent="-228600" algn="ctr">
              <a:defRPr sz="4200">
                <a:solidFill>
                  <a:srgbClr val="FFFFFF"/>
                </a:solidFill>
                <a:latin typeface="Gill Sans"/>
                <a:ea typeface="ヒラギノ角ゴ ProN W3"/>
                <a:cs typeface="ヒラギノ角ゴ ProN W3"/>
                <a:sym typeface="Gill Sans"/>
              </a:defRPr>
            </a:lvl4pPr>
            <a:lvl5pPr marL="2057400" indent="-228600" algn="ctr">
              <a:defRPr sz="4200">
                <a:solidFill>
                  <a:srgbClr val="FFFFFF"/>
                </a:solidFill>
                <a:latin typeface="Gill Sans"/>
                <a:ea typeface="ヒラギノ角ゴ ProN W3"/>
                <a:cs typeface="ヒラギノ角ゴ ProN W3"/>
                <a:sym typeface="Gill Sans"/>
              </a:defRPr>
            </a:lvl5pPr>
            <a:lvl6pPr marL="2514600" indent="-228600" algn="ctr" eaLnBrk="0" fontAlgn="base" hangingPunct="0">
              <a:spcBef>
                <a:spcPct val="0"/>
              </a:spcBef>
              <a:spcAft>
                <a:spcPct val="0"/>
              </a:spcAft>
              <a:defRPr sz="4200">
                <a:solidFill>
                  <a:srgbClr val="FFFFFF"/>
                </a:solidFill>
                <a:latin typeface="Gill Sans"/>
                <a:ea typeface="ヒラギノ角ゴ ProN W3"/>
                <a:cs typeface="ヒラギノ角ゴ ProN W3"/>
                <a:sym typeface="Gill Sans"/>
              </a:defRPr>
            </a:lvl6pPr>
            <a:lvl7pPr marL="2971800" indent="-228600" algn="ctr" eaLnBrk="0" fontAlgn="base" hangingPunct="0">
              <a:spcBef>
                <a:spcPct val="0"/>
              </a:spcBef>
              <a:spcAft>
                <a:spcPct val="0"/>
              </a:spcAft>
              <a:defRPr sz="4200">
                <a:solidFill>
                  <a:srgbClr val="FFFFFF"/>
                </a:solidFill>
                <a:latin typeface="Gill Sans"/>
                <a:ea typeface="ヒラギノ角ゴ ProN W3"/>
                <a:cs typeface="ヒラギノ角ゴ ProN W3"/>
                <a:sym typeface="Gill Sans"/>
              </a:defRPr>
            </a:lvl7pPr>
            <a:lvl8pPr marL="3429000" indent="-228600" algn="ctr" eaLnBrk="0" fontAlgn="base" hangingPunct="0">
              <a:spcBef>
                <a:spcPct val="0"/>
              </a:spcBef>
              <a:spcAft>
                <a:spcPct val="0"/>
              </a:spcAft>
              <a:defRPr sz="4200">
                <a:solidFill>
                  <a:srgbClr val="FFFFFF"/>
                </a:solidFill>
                <a:latin typeface="Gill Sans"/>
                <a:ea typeface="ヒラギノ角ゴ ProN W3"/>
                <a:cs typeface="ヒラギノ角ゴ ProN W3"/>
                <a:sym typeface="Gill Sans"/>
              </a:defRPr>
            </a:lvl8pPr>
            <a:lvl9pPr marL="3886200" indent="-228600" algn="ctr" eaLnBrk="0" fontAlgn="base" hangingPunct="0">
              <a:spcBef>
                <a:spcPct val="0"/>
              </a:spcBef>
              <a:spcAft>
                <a:spcPct val="0"/>
              </a:spcAft>
              <a:defRPr sz="4200">
                <a:solidFill>
                  <a:srgbClr val="FFFFFF"/>
                </a:solidFill>
                <a:latin typeface="Gill Sans"/>
                <a:ea typeface="ヒラギノ角ゴ ProN W3"/>
                <a:cs typeface="ヒラギノ角ゴ ProN W3"/>
                <a:sym typeface="Gill Sans"/>
              </a:defRPr>
            </a:lvl9pPr>
          </a:lstStyle>
          <a:p>
            <a:pPr algn="r"/>
            <a:fld id="{ADD74768-0982-40ED-9B2C-B76AF92B0700}" type="slidenum">
              <a:rPr lang="en-US" altLang="en-US" sz="1200"/>
              <a:pPr algn="r"/>
              <a:t>18</a:t>
            </a:fld>
            <a:endParaRPr lang="en-US" altLang="en-US" sz="1200"/>
          </a:p>
        </p:txBody>
      </p:sp>
    </p:spTree>
    <p:extLst>
      <p:ext uri="{BB962C8B-B14F-4D97-AF65-F5344CB8AC3E}">
        <p14:creationId xmlns:p14="http://schemas.microsoft.com/office/powerpoint/2010/main" val="1174201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Dat</a:t>
            </a:r>
            <a:r>
              <a:rPr lang="en-US" dirty="0"/>
              <a:t> roadmap </a:t>
            </a:r>
            <a:r>
              <a:rPr lang="en-US" dirty="0" err="1"/>
              <a:t>yo</a:t>
            </a:r>
            <a:endParaRPr lang="en-US" dirty="0"/>
          </a:p>
          <a:p>
            <a:endParaRPr lang="en-US" dirty="0"/>
          </a:p>
          <a:p>
            <a:r>
              <a:rPr lang="en-US" dirty="0"/>
              <a:t>#value</a:t>
            </a:r>
          </a:p>
        </p:txBody>
      </p:sp>
      <p:sp>
        <p:nvSpPr>
          <p:cNvPr id="4" name="Slide Number Placeholder 3"/>
          <p:cNvSpPr>
            <a:spLocks noGrp="1"/>
          </p:cNvSpPr>
          <p:nvPr>
            <p:ph type="sldNum" sz="quarter" idx="10"/>
          </p:nvPr>
        </p:nvSpPr>
        <p:spPr/>
        <p:txBody>
          <a:bodyPr/>
          <a:lstStyle/>
          <a:p>
            <a:pPr>
              <a:defRPr/>
            </a:pPr>
            <a:fld id="{2C30CE63-F16D-4A22-BD14-5B305EFB6C8D}" type="slidenum">
              <a:rPr lang="en-US" altLang="en-US" smtClean="0"/>
              <a:pPr>
                <a:defRPr/>
              </a:pPr>
              <a:t>28</a:t>
            </a:fld>
            <a:endParaRPr lang="en-US" altLang="en-US"/>
          </a:p>
        </p:txBody>
      </p:sp>
    </p:spTree>
    <p:extLst>
      <p:ext uri="{BB962C8B-B14F-4D97-AF65-F5344CB8AC3E}">
        <p14:creationId xmlns:p14="http://schemas.microsoft.com/office/powerpoint/2010/main" val="496923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781528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0875" y="9040813"/>
            <a:ext cx="3033713" cy="519112"/>
          </a:xfrm>
          <a:prstGeom prst="rect">
            <a:avLst/>
          </a:prstGeom>
        </p:spPr>
        <p:txBody>
          <a:bodyPr/>
          <a:lstStyle>
            <a:lvl1pPr algn="ctr" eaLnBrk="1" hangingPunct="1">
              <a:defRPr>
                <a:latin typeface="Gill Sans" charset="0"/>
                <a:ea typeface="ヒラギノ角ゴ ProN W3" charset="0"/>
                <a:cs typeface="ヒラギノ角ゴ ProN W3" charset="0"/>
                <a:sym typeface="Gill Sans" charset="0"/>
              </a:defRPr>
            </a:lvl1pPr>
          </a:lstStyle>
          <a:p>
            <a:pPr>
              <a:defRPr/>
            </a:pPr>
            <a:fld id="{191004E7-EFC6-45B5-8AE8-6E844F63C3E7}" type="datetimeFigureOut">
              <a:rPr lang="en-US"/>
              <a:pPr>
                <a:defRPr/>
              </a:pPr>
              <a:t>10/27/2016</a:t>
            </a:fld>
            <a:endParaRPr lang="en-US"/>
          </a:p>
        </p:txBody>
      </p:sp>
      <p:sp>
        <p:nvSpPr>
          <p:cNvPr id="3" name="Footer Placeholder 2"/>
          <p:cNvSpPr>
            <a:spLocks noGrp="1"/>
          </p:cNvSpPr>
          <p:nvPr>
            <p:ph type="ftr" sz="quarter" idx="11"/>
          </p:nvPr>
        </p:nvSpPr>
        <p:spPr>
          <a:xfrm>
            <a:off x="4443413" y="9040813"/>
            <a:ext cx="4117975" cy="519112"/>
          </a:xfrm>
          <a:prstGeom prst="rect">
            <a:avLst/>
          </a:prstGeom>
        </p:spPr>
        <p:txBody>
          <a:bodyPr/>
          <a:lstStyle>
            <a:lvl1pPr algn="ctr" eaLnBrk="1" hangingPunct="1">
              <a:defRPr>
                <a:latin typeface="Gill Sans" charset="0"/>
                <a:ea typeface="ヒラギノ角ゴ ProN W3" charset="0"/>
                <a:cs typeface="ヒラギノ角ゴ ProN W3" charset="0"/>
                <a:sym typeface="Gill Sans" charset="0"/>
              </a:defRPr>
            </a:lvl1pPr>
          </a:lstStyle>
          <a:p>
            <a:pPr>
              <a:defRPr/>
            </a:pPr>
            <a:endParaRPr lang="en-US"/>
          </a:p>
        </p:txBody>
      </p:sp>
      <p:sp>
        <p:nvSpPr>
          <p:cNvPr id="4" name="Slide Number Placeholder 3"/>
          <p:cNvSpPr>
            <a:spLocks noGrp="1"/>
          </p:cNvSpPr>
          <p:nvPr>
            <p:ph type="sldNum" sz="quarter" idx="12"/>
          </p:nvPr>
        </p:nvSpPr>
        <p:spPr>
          <a:xfrm>
            <a:off x="9320213" y="9040813"/>
            <a:ext cx="3033712" cy="519112"/>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0B890A41-8C59-4F32-A4F5-7167534F128B}" type="slidenum">
              <a:rPr lang="en-US" altLang="en-US"/>
              <a:pPr>
                <a:defRPr/>
              </a:pPr>
              <a:t>‹#›</a:t>
            </a:fld>
            <a:endParaRPr lang="en-US" altLang="en-US"/>
          </a:p>
        </p:txBody>
      </p:sp>
    </p:spTree>
    <p:extLst>
      <p:ext uri="{BB962C8B-B14F-4D97-AF65-F5344CB8AC3E}">
        <p14:creationId xmlns:p14="http://schemas.microsoft.com/office/powerpoint/2010/main" val="71424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grpSp>
        <p:nvGrpSpPr>
          <p:cNvPr id="158" name="line"/>
          <p:cNvGrpSpPr/>
          <p:nvPr/>
        </p:nvGrpSpPr>
        <p:grpSpPr bwMode="invGray">
          <a:xfrm>
            <a:off x="1624331" y="2153920"/>
            <a:ext cx="11277150" cy="91034"/>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920">
                <a:ln>
                  <a:noFill/>
                </a:ln>
              </a:endParaRPr>
            </a:p>
          </p:txBody>
        </p:sp>
      </p:grpSp>
      <p:sp>
        <p:nvSpPr>
          <p:cNvPr id="2" name="Title 1"/>
          <p:cNvSpPr>
            <a:spLocks noGrp="1"/>
          </p:cNvSpPr>
          <p:nvPr>
            <p:ph type="title"/>
          </p:nvPr>
        </p:nvSpPr>
        <p:spPr>
          <a:xfrm>
            <a:off x="1624332" y="390596"/>
            <a:ext cx="9756139" cy="1451750"/>
          </a:xfrm>
        </p:spPr>
        <p:txBody>
          <a:bodyPr/>
          <a:lstStyle/>
          <a:p>
            <a:r>
              <a:rPr lang="en-US"/>
              <a:t>Click to edit Master title style</a:t>
            </a:r>
            <a:endParaRPr/>
          </a:p>
        </p:txBody>
      </p:sp>
      <p:sp>
        <p:nvSpPr>
          <p:cNvPr id="3" name="Content Placeholder 2"/>
          <p:cNvSpPr>
            <a:spLocks noGrp="1"/>
          </p:cNvSpPr>
          <p:nvPr>
            <p:ph sz="half" idx="1"/>
          </p:nvPr>
        </p:nvSpPr>
        <p:spPr>
          <a:xfrm>
            <a:off x="1624331" y="2709333"/>
            <a:ext cx="4715467" cy="6068907"/>
          </a:xfrm>
        </p:spPr>
        <p:txBody>
          <a:bodyPr>
            <a:normAutofit/>
          </a:bodyPr>
          <a:lstStyle>
            <a:lvl1pPr>
              <a:defRPr sz="2560"/>
            </a:lvl1pPr>
            <a:lvl2pPr>
              <a:defRPr sz="2133"/>
            </a:lvl2pPr>
            <a:lvl3pPr>
              <a:defRPr sz="1920"/>
            </a:lvl3pPr>
            <a:lvl4pPr>
              <a:defRPr sz="1707"/>
            </a:lvl4pPr>
            <a:lvl5pPr>
              <a:defRPr sz="1707"/>
            </a:lvl5pPr>
            <a:lvl6pPr marL="2087794">
              <a:defRPr sz="1707"/>
            </a:lvl6pPr>
            <a:lvl7pPr marL="2087794">
              <a:defRPr sz="1707" baseline="0"/>
            </a:lvl7pPr>
            <a:lvl8pPr marL="2087794">
              <a:defRPr sz="1707" baseline="0"/>
            </a:lvl8pPr>
            <a:lvl9pPr marL="2087794">
              <a:defRPr sz="1707"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665005" y="2709333"/>
            <a:ext cx="4715466" cy="6068907"/>
          </a:xfrm>
        </p:spPr>
        <p:txBody>
          <a:bodyPr>
            <a:normAutofit/>
          </a:bodyPr>
          <a:lstStyle>
            <a:lvl1pPr>
              <a:defRPr sz="2560"/>
            </a:lvl1pPr>
            <a:lvl2pPr>
              <a:defRPr sz="2133"/>
            </a:lvl2pPr>
            <a:lvl3pPr>
              <a:defRPr sz="1920"/>
            </a:lvl3pPr>
            <a:lvl4pPr>
              <a:defRPr sz="1707"/>
            </a:lvl4pPr>
            <a:lvl5pPr>
              <a:defRPr sz="1707"/>
            </a:lvl5pPr>
            <a:lvl6pPr marL="2087794">
              <a:defRPr sz="1707"/>
            </a:lvl6pPr>
            <a:lvl7pPr marL="2087794">
              <a:defRPr sz="1707"/>
            </a:lvl7pPr>
            <a:lvl8pPr marL="2087794">
              <a:defRPr sz="1707" baseline="0"/>
            </a:lvl8pPr>
            <a:lvl9pPr marL="2087794">
              <a:defRPr sz="1707"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a:xfrm>
            <a:off x="8616231" y="9103361"/>
            <a:ext cx="1327128" cy="392855"/>
          </a:xfrm>
          <a:prstGeom prst="rect">
            <a:avLst/>
          </a:prstGeom>
        </p:spPr>
        <p:txBody>
          <a:bodyPr/>
          <a:lstStyle/>
          <a:p>
            <a:fld id="{9AFE8FB1-0A7A-443E-AAF7-31D4FA1AA312}" type="datetimeFigureOut">
              <a:rPr lang="en-US"/>
              <a:t>10/27/2016</a:t>
            </a:fld>
            <a:endParaRPr/>
          </a:p>
        </p:txBody>
      </p:sp>
      <p:sp>
        <p:nvSpPr>
          <p:cNvPr id="6" name="Footer Placeholder 5"/>
          <p:cNvSpPr>
            <a:spLocks noGrp="1"/>
          </p:cNvSpPr>
          <p:nvPr>
            <p:ph type="ftr" sz="quarter" idx="11"/>
          </p:nvPr>
        </p:nvSpPr>
        <p:spPr>
          <a:xfrm>
            <a:off x="1624331" y="9103361"/>
            <a:ext cx="6747996" cy="392855"/>
          </a:xfrm>
          <a:prstGeom prst="rect">
            <a:avLst/>
          </a:prstGeom>
        </p:spPr>
        <p:txBody>
          <a:bodyPr/>
          <a:lstStyle/>
          <a:p>
            <a:endParaRPr/>
          </a:p>
        </p:txBody>
      </p:sp>
      <p:sp>
        <p:nvSpPr>
          <p:cNvPr id="7" name="Slide Number Placeholder 6"/>
          <p:cNvSpPr>
            <a:spLocks noGrp="1"/>
          </p:cNvSpPr>
          <p:nvPr>
            <p:ph type="sldNum" sz="quarter" idx="12"/>
          </p:nvPr>
        </p:nvSpPr>
        <p:spPr>
          <a:xfrm>
            <a:off x="10160952" y="9103361"/>
            <a:ext cx="1219520" cy="392855"/>
          </a:xfrm>
          <a:prstGeom prst="rect">
            <a:avLst/>
          </a:prstGeom>
        </p:spPr>
        <p:txBody>
          <a:bodyPr/>
          <a:lstStyle/>
          <a:p>
            <a:fld id="{25BA54BD-C84D-46CE-8B72-31BFB26ABA43}" type="slidenum">
              <a:rPr/>
              <a:t>‹#›</a:t>
            </a:fld>
            <a:endParaRPr/>
          </a:p>
        </p:txBody>
      </p:sp>
    </p:spTree>
    <p:extLst>
      <p:ext uri="{BB962C8B-B14F-4D97-AF65-F5344CB8AC3E}">
        <p14:creationId xmlns:p14="http://schemas.microsoft.com/office/powerpoint/2010/main" val="66714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6400" y="5715000"/>
            <a:ext cx="12598400" cy="1168400"/>
          </a:xfrm>
        </p:spPr>
        <p:txBody>
          <a:bodyPr>
            <a:noAutofit/>
          </a:bodyPr>
          <a:lstStyle>
            <a:lvl1pPr>
              <a:defRPr sz="5761" baseline="0"/>
            </a:lvl1pPr>
          </a:lstStyle>
          <a:p>
            <a:endParaRPr dirty="0"/>
          </a:p>
        </p:txBody>
      </p:sp>
      <p:sp>
        <p:nvSpPr>
          <p:cNvPr id="3" name="Subtitle 2"/>
          <p:cNvSpPr>
            <a:spLocks noGrp="1"/>
          </p:cNvSpPr>
          <p:nvPr>
            <p:ph type="subTitle" idx="1"/>
          </p:nvPr>
        </p:nvSpPr>
        <p:spPr>
          <a:xfrm>
            <a:off x="1624330" y="7261013"/>
            <a:ext cx="9756140" cy="1517227"/>
          </a:xfrm>
        </p:spPr>
        <p:txBody>
          <a:bodyPr/>
          <a:lstStyle>
            <a:lvl1pPr marL="0" indent="0" algn="l">
              <a:spcBef>
                <a:spcPts val="0"/>
              </a:spcBef>
              <a:buNone/>
              <a:defRPr baseline="0">
                <a:solidFill>
                  <a:schemeClr val="tx1">
                    <a:tint val="75000"/>
                  </a:schemeClr>
                </a:solidFill>
              </a:defRPr>
            </a:lvl1pPr>
            <a:lvl2pPr marL="487802" indent="0" algn="ctr">
              <a:buNone/>
              <a:defRPr>
                <a:solidFill>
                  <a:schemeClr val="tx1">
                    <a:tint val="75000"/>
                  </a:schemeClr>
                </a:solidFill>
              </a:defRPr>
            </a:lvl2pPr>
            <a:lvl3pPr marL="975605" indent="0" algn="ctr">
              <a:buNone/>
              <a:defRPr>
                <a:solidFill>
                  <a:schemeClr val="tx1">
                    <a:tint val="75000"/>
                  </a:schemeClr>
                </a:solidFill>
              </a:defRPr>
            </a:lvl3pPr>
            <a:lvl4pPr marL="1463407" indent="0" algn="ctr">
              <a:buNone/>
              <a:defRPr>
                <a:solidFill>
                  <a:schemeClr val="tx1">
                    <a:tint val="75000"/>
                  </a:schemeClr>
                </a:solidFill>
              </a:defRPr>
            </a:lvl4pPr>
            <a:lvl5pPr marL="1951210" indent="0" algn="ctr">
              <a:buNone/>
              <a:defRPr>
                <a:solidFill>
                  <a:schemeClr val="tx1">
                    <a:tint val="75000"/>
                  </a:schemeClr>
                </a:solidFill>
              </a:defRPr>
            </a:lvl5pPr>
            <a:lvl6pPr marL="2439012" indent="0" algn="ctr">
              <a:buNone/>
              <a:defRPr>
                <a:solidFill>
                  <a:schemeClr val="tx1">
                    <a:tint val="75000"/>
                  </a:schemeClr>
                </a:solidFill>
              </a:defRPr>
            </a:lvl6pPr>
            <a:lvl7pPr marL="2926815" indent="0" algn="ctr">
              <a:buNone/>
              <a:defRPr>
                <a:solidFill>
                  <a:schemeClr val="tx1">
                    <a:tint val="75000"/>
                  </a:schemeClr>
                </a:solidFill>
              </a:defRPr>
            </a:lvl7pPr>
            <a:lvl8pPr marL="3414617" indent="0" algn="ctr">
              <a:buNone/>
              <a:defRPr>
                <a:solidFill>
                  <a:schemeClr val="tx1">
                    <a:tint val="75000"/>
                  </a:schemeClr>
                </a:solidFill>
              </a:defRPr>
            </a:lvl8pPr>
            <a:lvl9pPr marL="3902420" indent="0" algn="ctr">
              <a:buNone/>
              <a:defRPr>
                <a:solidFill>
                  <a:schemeClr val="tx1">
                    <a:tint val="75000"/>
                  </a:schemeClr>
                </a:solidFill>
              </a:defRPr>
            </a:lvl9pPr>
          </a:lstStyle>
          <a:p>
            <a:endParaRPr dirty="0"/>
          </a:p>
        </p:txBody>
      </p:sp>
      <p:grpSp>
        <p:nvGrpSpPr>
          <p:cNvPr id="256" name="line"/>
          <p:cNvGrpSpPr/>
          <p:nvPr/>
        </p:nvGrpSpPr>
        <p:grpSpPr bwMode="invGray">
          <a:xfrm>
            <a:off x="1690997" y="6719146"/>
            <a:ext cx="9209796" cy="91034"/>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920"/>
            </a:p>
          </p:txBody>
        </p:sp>
      </p:grpSp>
    </p:spTree>
    <p:extLst>
      <p:ext uri="{BB962C8B-B14F-4D97-AF65-F5344CB8AC3E}">
        <p14:creationId xmlns:p14="http://schemas.microsoft.com/office/powerpoint/2010/main" val="1210177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43307" y="843899"/>
            <a:ext cx="12118187" cy="1086009"/>
          </a:xfrm>
          <a:prstGeom prst="rect">
            <a:avLst/>
          </a:prstGeom>
        </p:spPr>
        <p:txBody>
          <a:bodyPr lIns="145622" tIns="145622" rIns="145622" bIns="145622"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443307" y="2185434"/>
            <a:ext cx="12118187" cy="6478507"/>
          </a:xfrm>
          <a:prstGeom prst="rect">
            <a:avLst/>
          </a:prstGeom>
        </p:spPr>
        <p:txBody>
          <a:bodyPr lIns="145622" tIns="145622" rIns="145622" bIns="145622"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12049717" y="8842839"/>
            <a:ext cx="780373" cy="746382"/>
          </a:xfrm>
          <a:prstGeom prst="rect">
            <a:avLst/>
          </a:prstGeom>
        </p:spPr>
        <p:txBody>
          <a:bodyPr lIns="145622" tIns="145622" rIns="145622" bIns="145622" anchor="ctr" anchorCtr="0">
            <a:noAutofit/>
          </a:bodyPr>
          <a:lstStyle/>
          <a:p>
            <a:pPr>
              <a:spcBef>
                <a:spcPts val="0"/>
              </a:spcBef>
            </a:pPr>
            <a:fld id="{00000000-1234-1234-1234-123412341234}" type="slidenum">
              <a:rPr lang="en" smtClean="0"/>
              <a:pPr>
                <a:spcBef>
                  <a:spcPts val="0"/>
                </a:spcBef>
              </a:pPr>
              <a:t>‹#›</a:t>
            </a:fld>
            <a:endParaRPr lang="en"/>
          </a:p>
        </p:txBody>
      </p:sp>
    </p:spTree>
    <p:extLst>
      <p:ext uri="{BB962C8B-B14F-4D97-AF65-F5344CB8AC3E}">
        <p14:creationId xmlns:p14="http://schemas.microsoft.com/office/powerpoint/2010/main" val="26072806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692" r:id="rId1"/>
    <p:sldLayoutId id="2147483693" r:id="rId2"/>
    <p:sldLayoutId id="2147483695" r:id="rId3"/>
    <p:sldLayoutId id="2147483697" r:id="rId4"/>
    <p:sldLayoutId id="2147483698" r:id="rId5"/>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600">
          <a:solidFill>
            <a:schemeClr val="tx1"/>
          </a:solidFill>
          <a:latin typeface="+mn-lt"/>
          <a:ea typeface="+mn-ea"/>
          <a:cs typeface="+mn-cs"/>
          <a:sym typeface="Gill Sans"/>
        </a:defRPr>
      </a:lvl1pPr>
      <a:lvl2pPr marL="742950" indent="-285750" algn="ctr" rtl="0" eaLnBrk="0" fontAlgn="base" hangingPunct="0">
        <a:spcBef>
          <a:spcPct val="0"/>
        </a:spcBef>
        <a:spcAft>
          <a:spcPct val="0"/>
        </a:spcAft>
        <a:defRPr sz="3600">
          <a:solidFill>
            <a:schemeClr val="tx1"/>
          </a:solidFill>
          <a:latin typeface="+mn-lt"/>
          <a:ea typeface="+mn-ea"/>
          <a:cs typeface="+mn-cs"/>
          <a:sym typeface="Gill Sans"/>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Gill Sans"/>
        </a:defRPr>
      </a:lvl3pPr>
      <a:lvl4pPr marL="1600200" indent="-228600" algn="ctr" rtl="0" eaLnBrk="0" fontAlgn="base" hangingPunct="0">
        <a:spcBef>
          <a:spcPct val="0"/>
        </a:spcBef>
        <a:spcAft>
          <a:spcPct val="0"/>
        </a:spcAft>
        <a:defRPr sz="3600">
          <a:solidFill>
            <a:schemeClr val="tx1"/>
          </a:solidFill>
          <a:latin typeface="+mn-lt"/>
          <a:ea typeface="+mn-ea"/>
          <a:cs typeface="+mn-cs"/>
          <a:sym typeface="Gill Sans"/>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Gill Sans"/>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57.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jp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s://s-media-cache-ak0.pinimg.com/736x/26/34/a8/2634a83ec97abbf7aa7898da77a2fd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
            <a:ext cx="13119100" cy="98393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ubtitle 2"/>
          <p:cNvSpPr>
            <a:spLocks noGrp="1"/>
          </p:cNvSpPr>
          <p:nvPr>
            <p:ph type="subTitle" idx="1"/>
          </p:nvPr>
        </p:nvSpPr>
        <p:spPr>
          <a:xfrm>
            <a:off x="0" y="5905500"/>
            <a:ext cx="13119100" cy="584199"/>
          </a:xfrm>
        </p:spPr>
        <p:txBody>
          <a:bodyPr/>
          <a:lstStyle/>
          <a:p>
            <a:pPr algn="ctr"/>
            <a:r>
              <a:rPr lang="en-US" dirty="0">
                <a:solidFill>
                  <a:srgbClr val="FFFF00"/>
                </a:solidFill>
                <a:latin typeface="DK Crayon Crumble" panose="00070001040701010105" pitchFamily="18" charset="0"/>
              </a:rPr>
              <a:t>aka: </a:t>
            </a:r>
            <a:r>
              <a:rPr lang="en-US" sz="2400" dirty="0">
                <a:effectLst>
                  <a:outerShdw blurRad="38100" dist="38100" dir="2700000" algn="tl">
                    <a:srgbClr val="000000">
                      <a:alpha val="43137"/>
                    </a:srgbClr>
                  </a:outerShdw>
                </a:effectLst>
                <a:latin typeface="DK Crayon Crumble" panose="00070001040701010105" pitchFamily="18" charset="0"/>
              </a:rPr>
              <a:t>Some new term to use because we keep screwing up terminology and treating people like children</a:t>
            </a:r>
          </a:p>
          <a:p>
            <a:pPr algn="ctr"/>
            <a:r>
              <a:rPr lang="en-US" sz="2400" dirty="0">
                <a:effectLst>
                  <a:outerShdw blurRad="38100" dist="38100" dir="2700000" algn="tl">
                    <a:srgbClr val="000000">
                      <a:alpha val="43137"/>
                    </a:srgbClr>
                  </a:outerShdw>
                </a:effectLst>
                <a:latin typeface="DK Crayon Crumble" panose="00070001040701010105" pitchFamily="18" charset="0"/>
              </a:rPr>
              <a:t> with a crayon box</a:t>
            </a:r>
          </a:p>
          <a:p>
            <a:endParaRPr lang="en-US" dirty="0"/>
          </a:p>
        </p:txBody>
      </p:sp>
      <p:sp>
        <p:nvSpPr>
          <p:cNvPr id="2" name="Title 1"/>
          <p:cNvSpPr>
            <a:spLocks noGrp="1"/>
          </p:cNvSpPr>
          <p:nvPr>
            <p:ph type="ctrTitle"/>
          </p:nvPr>
        </p:nvSpPr>
        <p:spPr>
          <a:xfrm>
            <a:off x="0" y="4191000"/>
            <a:ext cx="13119100" cy="1168400"/>
          </a:xfrm>
        </p:spPr>
        <p:txBody>
          <a:bodyPr/>
          <a:lstStyle/>
          <a:p>
            <a:r>
              <a:rPr lang="en-US" sz="6600" dirty="0">
                <a:latin typeface="DK Crayon Crumble" panose="00070001040701010105" pitchFamily="18" charset="0"/>
              </a:rPr>
              <a:t>Adversarial </a:t>
            </a:r>
            <a:r>
              <a:rPr lang="en-US" sz="6600" strike="sngStrike" dirty="0">
                <a:latin typeface="DK Crayon Crumble" panose="00070001040701010105" pitchFamily="18" charset="0"/>
              </a:rPr>
              <a:t>Modeling</a:t>
            </a:r>
            <a:r>
              <a:rPr lang="en-US" sz="6600" dirty="0">
                <a:latin typeface="DK Crayon Crumble" panose="00070001040701010105" pitchFamily="18" charset="0"/>
              </a:rPr>
              <a:t> </a:t>
            </a:r>
            <a:r>
              <a:rPr lang="en-US" sz="6600" strike="sngStrike" dirty="0">
                <a:latin typeface="DK Crayon Crumble" panose="00070001040701010105" pitchFamily="18" charset="0"/>
              </a:rPr>
              <a:t>Exercises </a:t>
            </a:r>
            <a:r>
              <a:rPr lang="en-US" sz="6600" dirty="0">
                <a:latin typeface="DK Crayon Crumble" panose="00070001040701010105" pitchFamily="18" charset="0"/>
              </a:rPr>
              <a:t>Simulation</a:t>
            </a:r>
          </a:p>
        </p:txBody>
      </p:sp>
    </p:spTree>
    <p:extLst>
      <p:ext uri="{BB962C8B-B14F-4D97-AF65-F5344CB8AC3E}">
        <p14:creationId xmlns:p14="http://schemas.microsoft.com/office/powerpoint/2010/main" val="1419614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vignette4.wikia.nocookie.net/mlp/images/a/a0/FANMADE_Fire_Blaze.png/revision/latest?cb=201201280607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8400" y="-1588"/>
            <a:ext cx="10388600" cy="9755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6461854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pentest-standard.org/images/5/59/PTES-TG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0400" y="609600"/>
            <a:ext cx="9139014" cy="689351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175307" y="7848600"/>
            <a:ext cx="12496799" cy="738664"/>
          </a:xfrm>
          <a:prstGeom prst="rect">
            <a:avLst/>
          </a:prstGeom>
        </p:spPr>
        <p:txBody>
          <a:bodyPr wrap="square">
            <a:spAutoFit/>
          </a:bodyPr>
          <a:lstStyle/>
          <a:p>
            <a:pPr algn="ctr"/>
            <a:r>
              <a:rPr lang="en-US" dirty="0"/>
              <a:t>http://www.pentest-standard.org/</a:t>
            </a:r>
          </a:p>
        </p:txBody>
      </p:sp>
    </p:spTree>
    <p:extLst>
      <p:ext uri="{BB962C8B-B14F-4D97-AF65-F5344CB8AC3E}">
        <p14:creationId xmlns:p14="http://schemas.microsoft.com/office/powerpoint/2010/main" val="3110323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4" descr="http://zuskin.com/images/code_revi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614" y="390315"/>
            <a:ext cx="6610773" cy="8806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298" name="Picture 2" descr="https://davidwalsh.name/demo/code-revie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9200" y="2667000"/>
            <a:ext cx="5238750" cy="41243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42756435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rationalsurvivability.com/blog/wp-content/uploads/2012/03/sonfi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600" y="0"/>
            <a:ext cx="10520738" cy="9753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24020221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6322" name="Picture 2" descr="https://s-media-cache-ak0.pinimg.com/236x/67/74/fb/6774fb40aaef0584781f7596b96e9b1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5800" y="76200"/>
            <a:ext cx="7092753" cy="9677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3341246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www.why6percent.com/blog/wp-content/content/risk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8" y="-216747"/>
            <a:ext cx="13944037" cy="1031438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20680319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i.verylol.com/1/yellow_ballo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5777" y="1066800"/>
            <a:ext cx="5480603" cy="7914588"/>
          </a:xfrm>
          <a:prstGeom prst="rect">
            <a:avLst/>
          </a:prstGeom>
          <a:noFill/>
          <a:extLst>
            <a:ext uri="{909E8E84-426E-40dd-AFC4-6F175D3DCCD1}">
              <a14:hiddenFill xmlns:a14="http://schemas.microsoft.com/office/drawing/2010/main" xmlns="">
                <a:solidFill>
                  <a:srgbClr val="FFFFFF"/>
                </a:solidFill>
              </a14:hiddenFill>
            </a:ext>
          </a:extLst>
        </p:spPr>
      </p:pic>
      <p:pic>
        <p:nvPicPr>
          <p:cNvPr id="57348" name="Picture 4" descr="http://informationsecurityhq.com/wp-content/uploads/2010/09/securityguar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 y="-874748"/>
            <a:ext cx="7440130" cy="5580098"/>
          </a:xfrm>
          <a:prstGeom prst="rect">
            <a:avLst/>
          </a:prstGeom>
          <a:noFill/>
          <a:extLst>
            <a:ext uri="{909E8E84-426E-40dd-AFC4-6F175D3DCCD1}">
              <a14:hiddenFill xmlns:a14="http://schemas.microsoft.com/office/drawing/2010/main" xmlns="">
                <a:solidFill>
                  <a:srgbClr val="FFFFFF"/>
                </a:solidFill>
              </a14:hiddenFill>
            </a:ext>
          </a:extLst>
        </p:spPr>
      </p:pic>
      <p:pic>
        <p:nvPicPr>
          <p:cNvPr id="57350" name="Picture 6" descr="http://i.imgur.com/rGtg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 y="4169642"/>
            <a:ext cx="7466577" cy="55768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24147252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s://pbs.twimg.com/media/Ce-QyUjUIAAZC9K.jpg"/>
          <p:cNvPicPr>
            <a:picLocks noChangeAspect="1" noChangeArrowheads="1"/>
          </p:cNvPicPr>
          <p:nvPr/>
        </p:nvPicPr>
        <p:blipFill rotWithShape="1">
          <a:blip r:embed="rId2">
            <a:extLst>
              <a:ext uri="{28A0092B-C50C-407E-A947-70E740481C1C}">
                <a14:useLocalDpi xmlns:a14="http://schemas.microsoft.com/office/drawing/2010/main" val="0"/>
              </a:ext>
            </a:extLst>
          </a:blip>
          <a:srcRect b="13590"/>
          <a:stretch/>
        </p:blipFill>
        <p:spPr bwMode="auto">
          <a:xfrm>
            <a:off x="2235200" y="1676400"/>
            <a:ext cx="8686800" cy="6705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952282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http://static.someecards.com/someecards/usercards/1334805805985_92685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228599"/>
            <a:ext cx="13004800" cy="91027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8515519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DK Crayon Crumble" panose="00070001040701010105" pitchFamily="18" charset="0"/>
              </a:rPr>
              <a:t> A story</a:t>
            </a:r>
          </a:p>
        </p:txBody>
      </p:sp>
      <p:sp>
        <p:nvSpPr>
          <p:cNvPr id="3" name="Content Placeholder 2"/>
          <p:cNvSpPr>
            <a:spLocks noGrp="1"/>
          </p:cNvSpPr>
          <p:nvPr>
            <p:ph idx="1"/>
          </p:nvPr>
        </p:nvSpPr>
        <p:spPr>
          <a:xfrm>
            <a:off x="650874" y="2276475"/>
            <a:ext cx="11947525" cy="6435725"/>
          </a:xfrm>
        </p:spPr>
        <p:txBody>
          <a:bodyPr/>
          <a:lstStyle/>
          <a:p>
            <a:pPr marL="571500" indent="-571500" algn="l">
              <a:buFont typeface="Arial"/>
              <a:buChar char="•"/>
            </a:pPr>
            <a:r>
              <a:rPr lang="en-US" dirty="0">
                <a:latin typeface="DK Crayon Crumble" panose="00070001040701010105" pitchFamily="18" charset="0"/>
              </a:rPr>
              <a:t>Got Red Teamed at work</a:t>
            </a:r>
          </a:p>
          <a:p>
            <a:pPr marL="571500" indent="-571500" algn="l">
              <a:buFont typeface="Arial"/>
              <a:buChar char="•"/>
            </a:pPr>
            <a:endParaRPr lang="en-US" dirty="0">
              <a:latin typeface="DK Crayon Crumble" panose="00070001040701010105" pitchFamily="18" charset="0"/>
            </a:endParaRPr>
          </a:p>
          <a:p>
            <a:pPr marL="571500" indent="-571500" algn="l">
              <a:buFont typeface="Arial"/>
              <a:buChar char="•"/>
            </a:pPr>
            <a:r>
              <a:rPr lang="en-US" dirty="0">
                <a:latin typeface="DK Crayon Crumble" panose="00070001040701010105" pitchFamily="18" charset="0"/>
              </a:rPr>
              <a:t>It was not fun</a:t>
            </a:r>
          </a:p>
          <a:p>
            <a:pPr marL="571500" indent="-571500" algn="l">
              <a:buFont typeface="Arial"/>
              <a:buChar char="•"/>
            </a:pPr>
            <a:endParaRPr lang="en-US" dirty="0">
              <a:latin typeface="DK Crayon Crumble" panose="00070001040701010105" pitchFamily="18" charset="0"/>
            </a:endParaRPr>
          </a:p>
          <a:p>
            <a:pPr marL="571500" indent="-571500" algn="l">
              <a:buFont typeface="Arial"/>
              <a:buChar char="•"/>
            </a:pPr>
            <a:r>
              <a:rPr lang="en-US" dirty="0">
                <a:latin typeface="DK Crayon Crumble" panose="00070001040701010105" pitchFamily="18" charset="0"/>
              </a:rPr>
              <a:t>I’m usually the person bringing the pain, not receiving it</a:t>
            </a:r>
          </a:p>
          <a:p>
            <a:pPr marL="0" indent="0" algn="l"/>
            <a:endParaRPr lang="en-US" dirty="0">
              <a:latin typeface="DK Crayon Crumble" panose="00070001040701010105" pitchFamily="18" charset="0"/>
            </a:endParaRPr>
          </a:p>
          <a:p>
            <a:pPr marL="571500" indent="-571500" algn="l">
              <a:buFont typeface="Arial"/>
              <a:buChar char="•"/>
            </a:pPr>
            <a:r>
              <a:rPr lang="en-US" dirty="0">
                <a:latin typeface="DK Crayon Crumble" panose="00070001040701010105" pitchFamily="18" charset="0"/>
              </a:rPr>
              <a:t>Tons of thoughts and emotions</a:t>
            </a:r>
          </a:p>
          <a:p>
            <a:pPr algn="l"/>
            <a:endParaRPr lang="en-US" dirty="0">
              <a:latin typeface="DK Crayon Crumble" panose="00070001040701010105" pitchFamily="18" charset="0"/>
            </a:endParaRPr>
          </a:p>
          <a:p>
            <a:pPr algn="l"/>
            <a:endParaRPr lang="en-US" dirty="0">
              <a:latin typeface="DK Crayon Crumble" panose="00070001040701010105" pitchFamily="18" charset="0"/>
            </a:endParaRPr>
          </a:p>
          <a:p>
            <a:pPr algn="l"/>
            <a:endParaRPr lang="en-US" dirty="0">
              <a:latin typeface="DK Crayon Crumble" panose="00070001040701010105" pitchFamily="18" charset="0"/>
            </a:endParaRPr>
          </a:p>
          <a:p>
            <a:pPr algn="l"/>
            <a:endParaRPr lang="en-US" dirty="0">
              <a:latin typeface="DK Crayon Crumble" panose="00070001040701010105" pitchFamily="18" charset="0"/>
            </a:endParaRPr>
          </a:p>
        </p:txBody>
      </p:sp>
    </p:spTree>
    <p:extLst>
      <p:ext uri="{BB962C8B-B14F-4D97-AF65-F5344CB8AC3E}">
        <p14:creationId xmlns:p14="http://schemas.microsoft.com/office/powerpoint/2010/main" val="48400818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3250" name="Picture 2" descr="https://i.ytimg.com/vi/FjLPWYa-J8w/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2830" y="-238331"/>
            <a:ext cx="17763430" cy="99919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20791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DK Crayon Crumble" panose="00070001040701010105" pitchFamily="18" charset="0"/>
              </a:rPr>
              <a:t> A story</a:t>
            </a:r>
          </a:p>
        </p:txBody>
      </p:sp>
      <p:sp>
        <p:nvSpPr>
          <p:cNvPr id="3" name="Content Placeholder 2"/>
          <p:cNvSpPr>
            <a:spLocks noGrp="1"/>
          </p:cNvSpPr>
          <p:nvPr>
            <p:ph idx="1"/>
          </p:nvPr>
        </p:nvSpPr>
        <p:spPr/>
        <p:txBody>
          <a:bodyPr/>
          <a:lstStyle/>
          <a:p>
            <a:pPr algn="l"/>
            <a:r>
              <a:rPr lang="en-US" dirty="0">
                <a:latin typeface="DK Crayon Crumble" panose="00070001040701010105" pitchFamily="18" charset="0"/>
              </a:rPr>
              <a:t>Initially</a:t>
            </a:r>
          </a:p>
          <a:p>
            <a:pPr algn="l"/>
            <a:endParaRPr lang="en-US" dirty="0">
              <a:latin typeface="DK Crayon Crumble" panose="00070001040701010105" pitchFamily="18" charset="0"/>
            </a:endParaRPr>
          </a:p>
          <a:p>
            <a:pPr algn="l"/>
            <a:endParaRPr lang="en-US" dirty="0">
              <a:latin typeface="DK Crayon Crumble" panose="00070001040701010105" pitchFamily="18" charset="0"/>
            </a:endParaRPr>
          </a:p>
          <a:p>
            <a:pPr algn="l"/>
            <a:endParaRPr lang="en-US" dirty="0">
              <a:latin typeface="DK Crayon Crumble" panose="00070001040701010105" pitchFamily="18" charset="0"/>
            </a:endParaRPr>
          </a:p>
          <a:p>
            <a:pPr algn="l"/>
            <a:endParaRPr lang="en-US" dirty="0">
              <a:latin typeface="DK Crayon Crumble" panose="00070001040701010105" pitchFamily="18" charset="0"/>
            </a:endParaRPr>
          </a:p>
          <a:p>
            <a:pPr algn="l"/>
            <a:endParaRPr lang="en-US" dirty="0">
              <a:latin typeface="DK Crayon Crumble" panose="00070001040701010105" pitchFamily="18" charset="0"/>
            </a:endParaRPr>
          </a:p>
        </p:txBody>
      </p:sp>
      <p:pic>
        <p:nvPicPr>
          <p:cNvPr id="4" name="Picture 3" descr="dickpunch.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9400" y="3200400"/>
            <a:ext cx="10289338" cy="5410200"/>
          </a:xfrm>
          <a:prstGeom prst="rect">
            <a:avLst/>
          </a:prstGeom>
        </p:spPr>
      </p:pic>
    </p:spTree>
    <p:extLst>
      <p:ext uri="{BB962C8B-B14F-4D97-AF65-F5344CB8AC3E}">
        <p14:creationId xmlns:p14="http://schemas.microsoft.com/office/powerpoint/2010/main" val="282735190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DK Crayon Crumble" panose="00070001040701010105" pitchFamily="18" charset="0"/>
              </a:rPr>
              <a:t> A story</a:t>
            </a:r>
          </a:p>
        </p:txBody>
      </p:sp>
      <p:sp>
        <p:nvSpPr>
          <p:cNvPr id="3" name="Content Placeholder 2"/>
          <p:cNvSpPr>
            <a:spLocks noGrp="1"/>
          </p:cNvSpPr>
          <p:nvPr>
            <p:ph idx="1"/>
          </p:nvPr>
        </p:nvSpPr>
        <p:spPr/>
        <p:txBody>
          <a:bodyPr/>
          <a:lstStyle/>
          <a:p>
            <a:pPr algn="l"/>
            <a:r>
              <a:rPr lang="en-US" dirty="0">
                <a:latin typeface="DK Crayon Crumble" panose="00070001040701010105" pitchFamily="18" charset="0"/>
              </a:rPr>
              <a:t>Then</a:t>
            </a:r>
            <a:r>
              <a:rPr lang="is-IS" dirty="0">
                <a:latin typeface="DK Crayon Crumble" panose="00070001040701010105" pitchFamily="18" charset="0"/>
              </a:rPr>
              <a:t>…</a:t>
            </a:r>
            <a:r>
              <a:rPr lang="en-US" dirty="0">
                <a:latin typeface="DK Crayon Crumble" panose="00070001040701010105" pitchFamily="18" charset="0"/>
              </a:rPr>
              <a:t> reflection</a:t>
            </a:r>
          </a:p>
          <a:p>
            <a:pPr algn="l"/>
            <a:endParaRPr lang="en-US" dirty="0">
              <a:latin typeface="DK Crayon Crumble" panose="00070001040701010105" pitchFamily="18" charset="0"/>
            </a:endParaRPr>
          </a:p>
          <a:p>
            <a:pPr algn="l"/>
            <a:endParaRPr lang="en-US" dirty="0">
              <a:latin typeface="DK Crayon Crumble" panose="00070001040701010105" pitchFamily="18" charset="0"/>
            </a:endParaRPr>
          </a:p>
          <a:p>
            <a:pPr algn="l"/>
            <a:endParaRPr lang="en-US" dirty="0">
              <a:latin typeface="DK Crayon Crumble" panose="00070001040701010105" pitchFamily="18" charset="0"/>
            </a:endParaRPr>
          </a:p>
          <a:p>
            <a:pPr algn="l"/>
            <a:endParaRPr lang="en-US" dirty="0">
              <a:latin typeface="DK Crayon Crumble" panose="00070001040701010105" pitchFamily="18" charset="0"/>
            </a:endParaRPr>
          </a:p>
          <a:p>
            <a:pPr algn="l"/>
            <a:endParaRPr lang="en-US" dirty="0">
              <a:latin typeface="DK Crayon Crumble" panose="00070001040701010105" pitchFamily="18" charset="0"/>
            </a:endParaRPr>
          </a:p>
        </p:txBody>
      </p:sp>
      <p:pic>
        <p:nvPicPr>
          <p:cNvPr id="5" name="Picture 4" descr="funny-pictures-cat-is-ponder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5200" y="3048000"/>
            <a:ext cx="8153400" cy="6519452"/>
          </a:xfrm>
          <a:prstGeom prst="rect">
            <a:avLst/>
          </a:prstGeom>
        </p:spPr>
      </p:pic>
    </p:spTree>
    <p:extLst>
      <p:ext uri="{BB962C8B-B14F-4D97-AF65-F5344CB8AC3E}">
        <p14:creationId xmlns:p14="http://schemas.microsoft.com/office/powerpoint/2010/main" val="357051414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DK Crayon Crumble" panose="00070001040701010105" pitchFamily="18" charset="0"/>
              </a:rPr>
              <a:t> A story</a:t>
            </a:r>
          </a:p>
        </p:txBody>
      </p:sp>
      <p:sp>
        <p:nvSpPr>
          <p:cNvPr id="3" name="Content Placeholder 2"/>
          <p:cNvSpPr>
            <a:spLocks noGrp="1"/>
          </p:cNvSpPr>
          <p:nvPr>
            <p:ph idx="1"/>
          </p:nvPr>
        </p:nvSpPr>
        <p:spPr/>
        <p:txBody>
          <a:bodyPr/>
          <a:lstStyle/>
          <a:p>
            <a:pPr algn="l"/>
            <a:r>
              <a:rPr lang="en-US" dirty="0">
                <a:latin typeface="DK Crayon Crumble" panose="00070001040701010105" pitchFamily="18" charset="0"/>
              </a:rPr>
              <a:t>Then</a:t>
            </a:r>
            <a:r>
              <a:rPr lang="is-IS" dirty="0">
                <a:latin typeface="DK Crayon Crumble" panose="00070001040701010105" pitchFamily="18" charset="0"/>
              </a:rPr>
              <a:t>…</a:t>
            </a:r>
            <a:r>
              <a:rPr lang="en-US" dirty="0">
                <a:latin typeface="DK Crayon Crumble" panose="00070001040701010105" pitchFamily="18" charset="0"/>
              </a:rPr>
              <a:t> realization</a:t>
            </a:r>
          </a:p>
          <a:p>
            <a:pPr algn="l"/>
            <a:endParaRPr lang="en-US" dirty="0">
              <a:latin typeface="DK Crayon Crumble" panose="00070001040701010105" pitchFamily="18" charset="0"/>
            </a:endParaRPr>
          </a:p>
          <a:p>
            <a:pPr algn="l"/>
            <a:endParaRPr lang="en-US" dirty="0">
              <a:latin typeface="DK Crayon Crumble" panose="00070001040701010105" pitchFamily="18" charset="0"/>
            </a:endParaRPr>
          </a:p>
          <a:p>
            <a:pPr marL="571500" indent="-571500" algn="l">
              <a:buFont typeface="Arial"/>
              <a:buChar char="•"/>
            </a:pPr>
            <a:r>
              <a:rPr lang="en-US" dirty="0">
                <a:latin typeface="DK Crayon Crumble" panose="00070001040701010105" pitchFamily="18" charset="0"/>
              </a:rPr>
              <a:t>I was probably that a$$hole on the phone</a:t>
            </a:r>
          </a:p>
          <a:p>
            <a:pPr marL="971550" lvl="1" indent="-571500" algn="l">
              <a:buFont typeface="Arial"/>
              <a:buChar char="•"/>
            </a:pPr>
            <a:r>
              <a:rPr lang="en-US" dirty="0">
                <a:latin typeface="DK Crayon Crumble" panose="00070001040701010105" pitchFamily="18" charset="0"/>
              </a:rPr>
              <a:t>Actually, I’m sure of it</a:t>
            </a:r>
          </a:p>
          <a:p>
            <a:pPr marL="971550" lvl="1" indent="-571500" algn="l">
              <a:buFont typeface="Arial"/>
              <a:buChar char="•"/>
            </a:pPr>
            <a:endParaRPr lang="en-US" dirty="0">
              <a:latin typeface="DK Crayon Crumble" panose="00070001040701010105" pitchFamily="18" charset="0"/>
            </a:endParaRPr>
          </a:p>
          <a:p>
            <a:pPr marL="571500" indent="-571500" algn="l">
              <a:buFont typeface="Arial"/>
              <a:buChar char="•"/>
            </a:pPr>
            <a:r>
              <a:rPr lang="en-US" dirty="0">
                <a:latin typeface="DK Crayon Crumble" panose="00070001040701010105" pitchFamily="18" charset="0"/>
              </a:rPr>
              <a:t>Super difficult to give valid recommendations in a generic way</a:t>
            </a:r>
          </a:p>
          <a:p>
            <a:pPr marL="971550" lvl="1" indent="-571500" algn="l">
              <a:buFont typeface="Arial"/>
              <a:buChar char="•"/>
            </a:pPr>
            <a:r>
              <a:rPr lang="en-US" dirty="0">
                <a:latin typeface="DK Crayon Crumble" panose="00070001040701010105" pitchFamily="18" charset="0"/>
              </a:rPr>
              <a:t>I’m blind to internal processes, roadmaps, politics</a:t>
            </a:r>
          </a:p>
          <a:p>
            <a:pPr algn="l"/>
            <a:endParaRPr lang="en-US" dirty="0">
              <a:latin typeface="DK Crayon Crumble" panose="00070001040701010105" pitchFamily="18" charset="0"/>
            </a:endParaRPr>
          </a:p>
          <a:p>
            <a:pPr algn="l"/>
            <a:endParaRPr lang="en-US" dirty="0">
              <a:latin typeface="DK Crayon Crumble" panose="00070001040701010105" pitchFamily="18" charset="0"/>
            </a:endParaRPr>
          </a:p>
          <a:p>
            <a:pPr algn="l"/>
            <a:endParaRPr lang="en-US" dirty="0">
              <a:latin typeface="DK Crayon Crumble" panose="00070001040701010105" pitchFamily="18" charset="0"/>
            </a:endParaRPr>
          </a:p>
          <a:p>
            <a:pPr algn="l"/>
            <a:endParaRPr lang="en-US" dirty="0">
              <a:latin typeface="DK Crayon Crumble" panose="00070001040701010105" pitchFamily="18" charset="0"/>
            </a:endParaRPr>
          </a:p>
          <a:p>
            <a:pPr algn="l"/>
            <a:endParaRPr lang="en-US" dirty="0">
              <a:latin typeface="DK Crayon Crumble" panose="00070001040701010105" pitchFamily="18" charset="0"/>
            </a:endParaRPr>
          </a:p>
          <a:p>
            <a:pPr algn="l"/>
            <a:endParaRPr lang="en-US" dirty="0">
              <a:latin typeface="DK Crayon Crumble" panose="00070001040701010105" pitchFamily="18" charset="0"/>
            </a:endParaRPr>
          </a:p>
          <a:p>
            <a:pPr algn="l"/>
            <a:endParaRPr lang="en-US" dirty="0">
              <a:latin typeface="DK Crayon Crumble" panose="00070001040701010105" pitchFamily="18" charset="0"/>
            </a:endParaRPr>
          </a:p>
          <a:p>
            <a:pPr algn="l"/>
            <a:endParaRPr lang="en-US" dirty="0">
              <a:latin typeface="DK Crayon Crumble" panose="00070001040701010105" pitchFamily="18" charset="0"/>
            </a:endParaRPr>
          </a:p>
        </p:txBody>
      </p:sp>
    </p:spTree>
    <p:extLst>
      <p:ext uri="{BB962C8B-B14F-4D97-AF65-F5344CB8AC3E}">
        <p14:creationId xmlns:p14="http://schemas.microsoft.com/office/powerpoint/2010/main" val="369459559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DK Crayon Crumble" panose="00070001040701010105" pitchFamily="18" charset="0"/>
              </a:rPr>
              <a:t> A story</a:t>
            </a:r>
          </a:p>
        </p:txBody>
      </p:sp>
      <p:sp>
        <p:nvSpPr>
          <p:cNvPr id="3" name="Content Placeholder 2"/>
          <p:cNvSpPr>
            <a:spLocks noGrp="1"/>
          </p:cNvSpPr>
          <p:nvPr>
            <p:ph idx="1"/>
          </p:nvPr>
        </p:nvSpPr>
        <p:spPr>
          <a:xfrm>
            <a:off x="482600" y="2057400"/>
            <a:ext cx="11703050" cy="6435725"/>
          </a:xfrm>
        </p:spPr>
        <p:txBody>
          <a:bodyPr/>
          <a:lstStyle/>
          <a:p>
            <a:pPr algn="l"/>
            <a:r>
              <a:rPr lang="en-US" dirty="0">
                <a:latin typeface="DK Crayon Crumble" panose="00070001040701010105" pitchFamily="18" charset="0"/>
              </a:rPr>
              <a:t>We give recommendations like these:</a:t>
            </a:r>
          </a:p>
          <a:p>
            <a:pPr algn="l"/>
            <a:endParaRPr lang="en-US" dirty="0">
              <a:latin typeface="DK Crayon Crumble" panose="00070001040701010105" pitchFamily="18" charset="0"/>
            </a:endParaRPr>
          </a:p>
          <a:p>
            <a:pPr algn="l"/>
            <a:endParaRPr lang="en-US" dirty="0">
              <a:latin typeface="DK Crayon Crumble" panose="00070001040701010105" pitchFamily="18" charset="0"/>
            </a:endParaRPr>
          </a:p>
          <a:p>
            <a:pPr algn="l"/>
            <a:endParaRPr lang="en-US" dirty="0">
              <a:latin typeface="DK Crayon Crumble" panose="00070001040701010105" pitchFamily="18" charset="0"/>
            </a:endParaRPr>
          </a:p>
          <a:p>
            <a:pPr algn="l"/>
            <a:endParaRPr lang="en-US" dirty="0">
              <a:latin typeface="DK Crayon Crumble" panose="00070001040701010105" pitchFamily="18" charset="0"/>
            </a:endParaRPr>
          </a:p>
          <a:p>
            <a:pPr algn="l"/>
            <a:endParaRPr lang="en-US" dirty="0">
              <a:latin typeface="DK Crayon Crumble" panose="00070001040701010105" pitchFamily="18" charset="0"/>
            </a:endParaRPr>
          </a:p>
          <a:p>
            <a:pPr algn="l"/>
            <a:endParaRPr lang="en-US" dirty="0">
              <a:latin typeface="DK Crayon Crumble" panose="00070001040701010105" pitchFamily="18" charset="0"/>
            </a:endParaRPr>
          </a:p>
          <a:p>
            <a:pPr algn="l"/>
            <a:endParaRPr lang="en-US" dirty="0">
              <a:latin typeface="DK Crayon Crumble" panose="00070001040701010105" pitchFamily="18" charset="0"/>
            </a:endParaRPr>
          </a:p>
          <a:p>
            <a:pPr algn="l"/>
            <a:endParaRPr lang="en-US" dirty="0">
              <a:latin typeface="DK Crayon Crumble" panose="00070001040701010105" pitchFamily="18" charset="0"/>
            </a:endParaRPr>
          </a:p>
        </p:txBody>
      </p:sp>
      <p:pic>
        <p:nvPicPr>
          <p:cNvPr id="4" name="Picture 3" descr="Screen Shot 2016-09-27 at 6.02.1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800" y="2895600"/>
            <a:ext cx="12065000" cy="6578902"/>
          </a:xfrm>
          <a:prstGeom prst="rect">
            <a:avLst/>
          </a:prstGeom>
        </p:spPr>
      </p:pic>
    </p:spTree>
    <p:extLst>
      <p:ext uri="{BB962C8B-B14F-4D97-AF65-F5344CB8AC3E}">
        <p14:creationId xmlns:p14="http://schemas.microsoft.com/office/powerpoint/2010/main" val="268057191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DK Crayon Crumble" panose="00070001040701010105" pitchFamily="18" charset="0"/>
              </a:rPr>
              <a:t> A story</a:t>
            </a:r>
          </a:p>
        </p:txBody>
      </p:sp>
      <p:sp>
        <p:nvSpPr>
          <p:cNvPr id="3" name="Content Placeholder 2"/>
          <p:cNvSpPr>
            <a:spLocks noGrp="1"/>
          </p:cNvSpPr>
          <p:nvPr>
            <p:ph idx="1"/>
          </p:nvPr>
        </p:nvSpPr>
        <p:spPr>
          <a:xfrm>
            <a:off x="406400" y="2590800"/>
            <a:ext cx="11703050" cy="6435725"/>
          </a:xfrm>
        </p:spPr>
        <p:txBody>
          <a:bodyPr/>
          <a:lstStyle/>
          <a:p>
            <a:pPr marL="571500" indent="-571500" algn="l">
              <a:buFont typeface="Arial"/>
              <a:buChar char="•"/>
            </a:pPr>
            <a:r>
              <a:rPr lang="en-US" dirty="0">
                <a:latin typeface="DK Crayon Crumble" panose="00070001040701010105" pitchFamily="18" charset="0"/>
              </a:rPr>
              <a:t>Do a bunch of complex recommendations, then you’ll be “secure”</a:t>
            </a:r>
          </a:p>
          <a:p>
            <a:pPr marL="571500" indent="-571500" algn="l">
              <a:buFont typeface="Arial"/>
              <a:buChar char="•"/>
            </a:pPr>
            <a:r>
              <a:rPr lang="en-US" dirty="0">
                <a:latin typeface="DK Crayon Crumble" panose="00070001040701010105" pitchFamily="18" charset="0"/>
              </a:rPr>
              <a:t>Most org fail at the basics, but basics aren’t sexy</a:t>
            </a:r>
          </a:p>
          <a:p>
            <a:pPr marL="971550" lvl="1" indent="-571500" algn="l">
              <a:buFont typeface="Arial"/>
              <a:buChar char="•"/>
            </a:pPr>
            <a:r>
              <a:rPr lang="en-US" dirty="0">
                <a:latin typeface="DK Crayon Crumble" panose="00070001040701010105" pitchFamily="18" charset="0"/>
              </a:rPr>
              <a:t>In fact tell an org they need to do a bunch of basic hardening and see if you get follow-on work</a:t>
            </a:r>
          </a:p>
          <a:p>
            <a:pPr algn="l"/>
            <a:endParaRPr lang="en-US" dirty="0">
              <a:latin typeface="DK Crayon Crumble" panose="00070001040701010105" pitchFamily="18" charset="0"/>
            </a:endParaRPr>
          </a:p>
          <a:p>
            <a:pPr algn="l"/>
            <a:endParaRPr lang="en-US" dirty="0">
              <a:latin typeface="DK Crayon Crumble" panose="00070001040701010105" pitchFamily="18" charset="0"/>
            </a:endParaRPr>
          </a:p>
          <a:p>
            <a:pPr algn="l"/>
            <a:endParaRPr lang="en-US" dirty="0">
              <a:latin typeface="DK Crayon Crumble" panose="00070001040701010105" pitchFamily="18" charset="0"/>
            </a:endParaRPr>
          </a:p>
          <a:p>
            <a:pPr algn="l"/>
            <a:endParaRPr lang="en-US" dirty="0">
              <a:latin typeface="DK Crayon Crumble" panose="00070001040701010105" pitchFamily="18" charset="0"/>
            </a:endParaRPr>
          </a:p>
          <a:p>
            <a:pPr algn="l"/>
            <a:endParaRPr lang="en-US" dirty="0">
              <a:latin typeface="DK Crayon Crumble" panose="00070001040701010105" pitchFamily="18" charset="0"/>
            </a:endParaRPr>
          </a:p>
          <a:p>
            <a:pPr algn="l"/>
            <a:endParaRPr lang="en-US" dirty="0">
              <a:latin typeface="DK Crayon Crumble" panose="00070001040701010105" pitchFamily="18" charset="0"/>
            </a:endParaRPr>
          </a:p>
          <a:p>
            <a:pPr algn="l"/>
            <a:endParaRPr lang="en-US" dirty="0">
              <a:latin typeface="DK Crayon Crumble" panose="00070001040701010105" pitchFamily="18" charset="0"/>
            </a:endParaRPr>
          </a:p>
          <a:p>
            <a:pPr algn="l"/>
            <a:endParaRPr lang="en-US" dirty="0">
              <a:latin typeface="DK Crayon Crumble" panose="00070001040701010105" pitchFamily="18" charset="0"/>
            </a:endParaRPr>
          </a:p>
          <a:p>
            <a:pPr algn="l"/>
            <a:endParaRPr lang="en-US" dirty="0">
              <a:latin typeface="DK Crayon Crumble" panose="00070001040701010105" pitchFamily="18" charset="0"/>
            </a:endParaRPr>
          </a:p>
          <a:p>
            <a:pPr algn="l"/>
            <a:endParaRPr lang="en-US" dirty="0">
              <a:latin typeface="DK Crayon Crumble" panose="00070001040701010105" pitchFamily="18" charset="0"/>
            </a:endParaRPr>
          </a:p>
        </p:txBody>
      </p:sp>
      <p:pic>
        <p:nvPicPr>
          <p:cNvPr id="5" name="Picture 4" descr="Screen Shot 2016-10-04 at 7.41.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4600" y="5791200"/>
            <a:ext cx="10232571" cy="3429000"/>
          </a:xfrm>
          <a:prstGeom prst="rect">
            <a:avLst/>
          </a:prstGeom>
        </p:spPr>
      </p:pic>
    </p:spTree>
    <p:extLst>
      <p:ext uri="{BB962C8B-B14F-4D97-AF65-F5344CB8AC3E}">
        <p14:creationId xmlns:p14="http://schemas.microsoft.com/office/powerpoint/2010/main" val="181689447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2590800"/>
            <a:ext cx="11703050" cy="6435725"/>
          </a:xfrm>
        </p:spPr>
        <p:txBody>
          <a:bodyPr/>
          <a:lstStyle/>
          <a:p>
            <a:pPr marL="0" indent="0" algn="l"/>
            <a:endParaRPr lang="en-US" dirty="0">
              <a:latin typeface="DK Crayon Crumble" panose="00070001040701010105" pitchFamily="18" charset="0"/>
            </a:endParaRPr>
          </a:p>
          <a:p>
            <a:pPr marL="0" indent="0" algn="l"/>
            <a:endParaRPr lang="en-US" dirty="0">
              <a:latin typeface="DK Crayon Crumble" panose="00070001040701010105" pitchFamily="18" charset="0"/>
            </a:endParaRPr>
          </a:p>
          <a:p>
            <a:pPr algn="l"/>
            <a:endParaRPr lang="en-US" dirty="0">
              <a:latin typeface="DK Crayon Crumble" panose="00070001040701010105" pitchFamily="18" charset="0"/>
            </a:endParaRPr>
          </a:p>
          <a:p>
            <a:pPr algn="l"/>
            <a:endParaRPr lang="en-US" dirty="0">
              <a:latin typeface="DK Crayon Crumble" panose="00070001040701010105" pitchFamily="18" charset="0"/>
            </a:endParaRPr>
          </a:p>
          <a:p>
            <a:pPr algn="l"/>
            <a:endParaRPr lang="en-US" dirty="0">
              <a:latin typeface="DK Crayon Crumble" panose="00070001040701010105" pitchFamily="18" charset="0"/>
            </a:endParaRPr>
          </a:p>
          <a:p>
            <a:pPr algn="l"/>
            <a:endParaRPr lang="en-US" dirty="0">
              <a:latin typeface="DK Crayon Crumble" panose="00070001040701010105" pitchFamily="18" charset="0"/>
            </a:endParaRPr>
          </a:p>
          <a:p>
            <a:pPr algn="l"/>
            <a:endParaRPr lang="en-US" dirty="0">
              <a:latin typeface="DK Crayon Crumble" panose="00070001040701010105" pitchFamily="18" charset="0"/>
            </a:endParaRPr>
          </a:p>
          <a:p>
            <a:pPr algn="l"/>
            <a:endParaRPr lang="en-US" dirty="0">
              <a:latin typeface="DK Crayon Crumble" panose="00070001040701010105" pitchFamily="18" charset="0"/>
            </a:endParaRPr>
          </a:p>
          <a:p>
            <a:pPr algn="l"/>
            <a:endParaRPr lang="en-US" dirty="0">
              <a:latin typeface="DK Crayon Crumble" panose="00070001040701010105" pitchFamily="18" charset="0"/>
            </a:endParaRPr>
          </a:p>
          <a:p>
            <a:pPr algn="l"/>
            <a:endParaRPr lang="en-US" dirty="0">
              <a:latin typeface="DK Crayon Crumble" panose="00070001040701010105" pitchFamily="18" charset="0"/>
            </a:endParaRPr>
          </a:p>
          <a:p>
            <a:pPr algn="l"/>
            <a:endParaRPr lang="en-US" dirty="0">
              <a:latin typeface="DK Crayon Crumble" panose="00070001040701010105" pitchFamily="18" charset="0"/>
            </a:endParaRPr>
          </a:p>
          <a:p>
            <a:pPr algn="l"/>
            <a:endParaRPr lang="en-US" dirty="0">
              <a:latin typeface="DK Crayon Crumble" panose="00070001040701010105" pitchFamily="18" charset="0"/>
            </a:endParaRPr>
          </a:p>
        </p:txBody>
      </p:sp>
      <p:pic>
        <p:nvPicPr>
          <p:cNvPr id="2050" name="Picture 2" descr="http://s2.quickmeme.com/img/a0/a0fc8b9b21395031e46c305c5e88ef52687d86278469478e1fa3a5bb3de35ea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25" y="152400"/>
            <a:ext cx="7086600" cy="93966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15282600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400" u="sng" dirty="0">
                <a:latin typeface="DK Crayon Crumble" panose="00070001040701010105" pitchFamily="18" charset="0"/>
              </a:rPr>
              <a:t>Problems With Testing Today</a:t>
            </a:r>
          </a:p>
        </p:txBody>
      </p:sp>
      <p:sp>
        <p:nvSpPr>
          <p:cNvPr id="3" name="Content Placeholder 2"/>
          <p:cNvSpPr>
            <a:spLocks noGrp="1"/>
          </p:cNvSpPr>
          <p:nvPr>
            <p:ph idx="1"/>
          </p:nvPr>
        </p:nvSpPr>
        <p:spPr>
          <a:xfrm>
            <a:off x="635000" y="2514600"/>
            <a:ext cx="11703050" cy="6435725"/>
          </a:xfrm>
        </p:spPr>
        <p:txBody>
          <a:bodyPr/>
          <a:lstStyle/>
          <a:p>
            <a:pPr marL="571500" indent="-571500" algn="l">
              <a:buFont typeface="Arial" panose="020B0604020202020204" pitchFamily="34" charset="0"/>
              <a:buChar char="•"/>
            </a:pPr>
            <a:r>
              <a:rPr lang="en-US" sz="4400" dirty="0">
                <a:latin typeface="DK Crayon Crumble" panose="00070001040701010105" pitchFamily="18" charset="0"/>
              </a:rPr>
              <a:t>Limited metrics</a:t>
            </a:r>
          </a:p>
          <a:p>
            <a:pPr marL="571500" indent="-571500" algn="l">
              <a:buFont typeface="Arial" panose="020B0604020202020204" pitchFamily="34" charset="0"/>
              <a:buChar char="•"/>
            </a:pPr>
            <a:r>
              <a:rPr lang="en-US" sz="4400" dirty="0">
                <a:latin typeface="DK Crayon Crumble" panose="00070001040701010105" pitchFamily="18" charset="0"/>
              </a:rPr>
              <a:t>Increased Tech debt</a:t>
            </a:r>
          </a:p>
          <a:p>
            <a:pPr marL="571500" indent="-571500" algn="l">
              <a:buFont typeface="Arial" panose="020B0604020202020204" pitchFamily="34" charset="0"/>
              <a:buChar char="•"/>
            </a:pPr>
            <a:r>
              <a:rPr lang="en-US" sz="4400" dirty="0">
                <a:latin typeface="DK Crayon Crumble" panose="00070001040701010105" pitchFamily="18" charset="0"/>
              </a:rPr>
              <a:t>Fracturing of TEAM mentality</a:t>
            </a:r>
          </a:p>
          <a:p>
            <a:pPr marL="571500" indent="-571500" algn="l">
              <a:buFont typeface="Arial" panose="020B0604020202020204" pitchFamily="34" charset="0"/>
              <a:buChar char="•"/>
            </a:pPr>
            <a:r>
              <a:rPr lang="en-US" sz="4400" dirty="0">
                <a:latin typeface="DK Crayon Crumble" panose="00070001040701010105" pitchFamily="18" charset="0"/>
              </a:rPr>
              <a:t>Looks NOTHING like an attack</a:t>
            </a:r>
          </a:p>
          <a:p>
            <a:pPr marL="571500" indent="-571500" algn="l">
              <a:buFont typeface="Arial" panose="020B0604020202020204" pitchFamily="34" charset="0"/>
              <a:buChar char="•"/>
            </a:pPr>
            <a:r>
              <a:rPr lang="en-US" sz="4400" dirty="0">
                <a:latin typeface="DK Crayon Crumble" panose="00070001040701010105" pitchFamily="18" charset="0"/>
              </a:rPr>
              <a:t>Gives limited experience</a:t>
            </a:r>
          </a:p>
          <a:p>
            <a:pPr marL="571500" indent="-571500" algn="l">
              <a:buFont typeface="Arial" panose="020B0604020202020204" pitchFamily="34" charset="0"/>
              <a:buChar char="•"/>
            </a:pPr>
            <a:r>
              <a:rPr lang="en-US" sz="4400" dirty="0">
                <a:latin typeface="DK Crayon Crumble" panose="00070001040701010105" pitchFamily="18" charset="0"/>
              </a:rPr>
              <a:t>Is a step above </a:t>
            </a:r>
            <a:r>
              <a:rPr lang="en-US" sz="4400" dirty="0" err="1">
                <a:latin typeface="DK Crayon Crumble" panose="00070001040701010105" pitchFamily="18" charset="0"/>
              </a:rPr>
              <a:t>Vuln</a:t>
            </a:r>
            <a:r>
              <a:rPr lang="en-US" sz="4400" dirty="0">
                <a:latin typeface="DK Crayon Crumble" panose="00070001040701010105" pitchFamily="18" charset="0"/>
              </a:rPr>
              <a:t> Assessment</a:t>
            </a:r>
          </a:p>
          <a:p>
            <a:pPr marL="571500" indent="-571500" algn="l">
              <a:buFont typeface="Arial" panose="020B0604020202020204" pitchFamily="34" charset="0"/>
              <a:buChar char="•"/>
            </a:pPr>
            <a:r>
              <a:rPr lang="en-US" sz="4400" dirty="0">
                <a:latin typeface="DK Crayon Crumble" panose="00070001040701010105" pitchFamily="18" charset="0"/>
              </a:rPr>
              <a:t>Is NOT essential to the success of the organization</a:t>
            </a:r>
          </a:p>
          <a:p>
            <a:pPr marL="571500" indent="-571500" algn="l">
              <a:buFont typeface="Arial" panose="020B0604020202020204" pitchFamily="34" charset="0"/>
              <a:buChar char="•"/>
            </a:pPr>
            <a:r>
              <a:rPr lang="en-US" sz="4400" dirty="0">
                <a:latin typeface="DK Crayon Crumble" panose="00070001040701010105" pitchFamily="18" charset="0"/>
              </a:rPr>
              <a:t>Is REALLY just a glorified internal </a:t>
            </a:r>
            <a:r>
              <a:rPr lang="en-US" sz="4400" dirty="0" err="1">
                <a:latin typeface="DK Crayon Crumble" panose="00070001040701010105" pitchFamily="18" charset="0"/>
              </a:rPr>
              <a:t>pentest</a:t>
            </a:r>
            <a:r>
              <a:rPr lang="en-US" sz="4400" dirty="0">
                <a:latin typeface="DK Crayon Crumble" panose="00070001040701010105" pitchFamily="18" charset="0"/>
              </a:rPr>
              <a:t> team</a:t>
            </a:r>
          </a:p>
        </p:txBody>
      </p:sp>
    </p:spTree>
    <p:extLst>
      <p:ext uri="{BB962C8B-B14F-4D97-AF65-F5344CB8AC3E}">
        <p14:creationId xmlns:p14="http://schemas.microsoft.com/office/powerpoint/2010/main" val="348042380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s://s-media-cache-ak0.pinimg.com/736x/26/34/a8/2634a83ec97abbf7aa7898da77a2fd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
            <a:ext cx="13119100" cy="983932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177800" y="3962400"/>
            <a:ext cx="13119100" cy="1168400"/>
          </a:xfrm>
        </p:spPr>
        <p:txBody>
          <a:bodyPr/>
          <a:lstStyle/>
          <a:p>
            <a:r>
              <a:rPr lang="en-US" sz="6600" dirty="0">
                <a:latin typeface="DK Crayon Crumble" panose="00070001040701010105" pitchFamily="18" charset="0"/>
              </a:rPr>
              <a:t>Building a </a:t>
            </a:r>
            <a:r>
              <a:rPr lang="en-US" sz="8000" b="1" dirty="0">
                <a:solidFill>
                  <a:srgbClr val="FFFF00"/>
                </a:solidFill>
                <a:latin typeface="DK Crayon Crumble" panose="00070001040701010105" pitchFamily="18" charset="0"/>
              </a:rPr>
              <a:t>successful</a:t>
            </a:r>
            <a:r>
              <a:rPr lang="en-US" sz="6600" dirty="0">
                <a:latin typeface="DK Crayon Crumble" panose="00070001040701010105" pitchFamily="18" charset="0"/>
              </a:rPr>
              <a:t> internal Adversarial Simulation Team</a:t>
            </a:r>
          </a:p>
        </p:txBody>
      </p:sp>
    </p:spTree>
    <p:extLst>
      <p:ext uri="{BB962C8B-B14F-4D97-AF65-F5344CB8AC3E}">
        <p14:creationId xmlns:p14="http://schemas.microsoft.com/office/powerpoint/2010/main" val="409814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latin typeface="DK Crayon Crumble" panose="00070001040701010105" pitchFamily="18" charset="0"/>
              </a:rPr>
              <a:t>Easy! </a:t>
            </a:r>
          </a:p>
        </p:txBody>
      </p:sp>
      <p:sp>
        <p:nvSpPr>
          <p:cNvPr id="3" name="Content Placeholder 2"/>
          <p:cNvSpPr>
            <a:spLocks noGrp="1"/>
          </p:cNvSpPr>
          <p:nvPr>
            <p:ph idx="1"/>
          </p:nvPr>
        </p:nvSpPr>
        <p:spPr/>
        <p:txBody>
          <a:bodyPr/>
          <a:lstStyle/>
          <a:p>
            <a:pPr algn="l"/>
            <a:r>
              <a:rPr lang="en-US" dirty="0">
                <a:latin typeface="DK Crayon Crumble" panose="00070001040701010105" pitchFamily="18" charset="0"/>
              </a:rPr>
              <a:t>Standard players: (limited scope, limited flexibility)</a:t>
            </a:r>
          </a:p>
          <a:p>
            <a:pPr algn="l"/>
            <a:r>
              <a:rPr lang="en-US" dirty="0">
                <a:latin typeface="DK Crayon Crumble" panose="00070001040701010105" pitchFamily="18" charset="0"/>
              </a:rPr>
              <a:t>Step #1: Get people who can do the hack</a:t>
            </a:r>
          </a:p>
          <a:p>
            <a:pPr algn="l"/>
            <a:r>
              <a:rPr lang="en-US" dirty="0">
                <a:latin typeface="DK Crayon Crumble" panose="00070001040701010105" pitchFamily="18" charset="0"/>
              </a:rPr>
              <a:t>Step #1.5: Complain about the scope</a:t>
            </a:r>
          </a:p>
          <a:p>
            <a:pPr algn="l"/>
            <a:r>
              <a:rPr lang="en-US" dirty="0">
                <a:latin typeface="DK Crayon Crumble" panose="00070001040701010105" pitchFamily="18" charset="0"/>
              </a:rPr>
              <a:t>Step #2: Hack all the things! </a:t>
            </a:r>
          </a:p>
          <a:p>
            <a:pPr algn="l"/>
            <a:r>
              <a:rPr lang="en-US" dirty="0">
                <a:latin typeface="DK Crayon Crumble" panose="00070001040701010105" pitchFamily="18" charset="0"/>
              </a:rPr>
              <a:t>Step #3: Write up stuff to tell people why the </a:t>
            </a:r>
            <a:r>
              <a:rPr lang="en-US" dirty="0" err="1">
                <a:latin typeface="DK Crayon Crumble" panose="00070001040701010105" pitchFamily="18" charset="0"/>
              </a:rPr>
              <a:t>hax</a:t>
            </a:r>
            <a:r>
              <a:rPr lang="en-US" dirty="0">
                <a:latin typeface="DK Crayon Crumble" panose="00070001040701010105" pitchFamily="18" charset="0"/>
              </a:rPr>
              <a:t> </a:t>
            </a:r>
            <a:r>
              <a:rPr lang="en-US" dirty="0" err="1">
                <a:latin typeface="DK Crayon Crumble" panose="00070001040701010105" pitchFamily="18" charset="0"/>
              </a:rPr>
              <a:t>iz</a:t>
            </a:r>
            <a:r>
              <a:rPr lang="en-US" dirty="0">
                <a:latin typeface="DK Crayon Crumble" panose="00070001040701010105" pitchFamily="18" charset="0"/>
              </a:rPr>
              <a:t> bad.</a:t>
            </a:r>
          </a:p>
          <a:p>
            <a:pPr algn="l"/>
            <a:endParaRPr lang="en-US" dirty="0">
              <a:latin typeface="DK Crayon Crumble" panose="00070001040701010105" pitchFamily="18" charset="0"/>
            </a:endParaRPr>
          </a:p>
          <a:p>
            <a:pPr algn="l"/>
            <a:r>
              <a:rPr lang="en-US" dirty="0">
                <a:latin typeface="DK Crayon Crumble" panose="00070001040701010105" pitchFamily="18" charset="0"/>
              </a:rPr>
              <a:t>Advanced players: ( increased scope and flexibility)</a:t>
            </a:r>
          </a:p>
          <a:p>
            <a:pPr algn="l"/>
            <a:r>
              <a:rPr lang="en-US" dirty="0">
                <a:latin typeface="DK Crayon Crumble" panose="00070001040701010105" pitchFamily="18" charset="0"/>
              </a:rPr>
              <a:t>Step #4: Tell Defense Team how u did </a:t>
            </a:r>
            <a:r>
              <a:rPr lang="en-US" dirty="0" err="1">
                <a:latin typeface="DK Crayon Crumble" panose="00070001040701010105" pitchFamily="18" charset="0"/>
              </a:rPr>
              <a:t>hax</a:t>
            </a:r>
            <a:endParaRPr lang="en-US" dirty="0">
              <a:latin typeface="DK Crayon Crumble" panose="00070001040701010105" pitchFamily="18" charset="0"/>
            </a:endParaRPr>
          </a:p>
          <a:p>
            <a:pPr algn="l"/>
            <a:r>
              <a:rPr lang="en-US" dirty="0">
                <a:latin typeface="DK Crayon Crumble" panose="00070001040701010105" pitchFamily="18" charset="0"/>
              </a:rPr>
              <a:t>Step #5: Defense team does </a:t>
            </a:r>
            <a:r>
              <a:rPr lang="en-US" dirty="0" err="1">
                <a:latin typeface="DK Crayon Crumble" panose="00070001040701010105" pitchFamily="18" charset="0"/>
              </a:rPr>
              <a:t>defensive’y</a:t>
            </a:r>
            <a:r>
              <a:rPr lang="en-US" dirty="0">
                <a:latin typeface="DK Crayon Crumble" panose="00070001040701010105" pitchFamily="18" charset="0"/>
              </a:rPr>
              <a:t> stuff or blames team that refuses to patch the thing</a:t>
            </a:r>
          </a:p>
          <a:p>
            <a:pPr algn="l"/>
            <a:r>
              <a:rPr lang="en-US" dirty="0">
                <a:latin typeface="DK Crayon Crumble" panose="00070001040701010105" pitchFamily="18" charset="0"/>
              </a:rPr>
              <a:t>Step #6: repeat</a:t>
            </a:r>
          </a:p>
        </p:txBody>
      </p:sp>
    </p:spTree>
    <p:extLst>
      <p:ext uri="{BB962C8B-B14F-4D97-AF65-F5344CB8AC3E}">
        <p14:creationId xmlns:p14="http://schemas.microsoft.com/office/powerpoint/2010/main" val="158088214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ddotomen.com/wp-content/uploads/2012/08/Screen-Shot-2012-08-28-at-17.05.4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400" y="0"/>
            <a:ext cx="16220190" cy="9753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718386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800" dirty="0">
                <a:latin typeface="DK Crayon Crumble" panose="00070001040701010105" pitchFamily="18" charset="0"/>
              </a:rPr>
              <a:t>HI…I’m Chris</a:t>
            </a:r>
          </a:p>
        </p:txBody>
      </p:sp>
      <p:pic>
        <p:nvPicPr>
          <p:cNvPr id="4" name="Picture 3"/>
          <p:cNvPicPr>
            <a:picLocks noChangeAspect="1"/>
          </p:cNvPicPr>
          <p:nvPr/>
        </p:nvPicPr>
        <p:blipFill>
          <a:blip r:embed="rId2"/>
          <a:stretch>
            <a:fillRect/>
          </a:stretch>
        </p:blipFill>
        <p:spPr>
          <a:xfrm>
            <a:off x="8888939" y="2628054"/>
            <a:ext cx="4009813" cy="5797973"/>
          </a:xfrm>
          <a:prstGeom prst="rect">
            <a:avLst/>
          </a:prstGeom>
        </p:spPr>
      </p:pic>
      <p:pic>
        <p:nvPicPr>
          <p:cNvPr id="5" name="Picture 4"/>
          <p:cNvPicPr>
            <a:picLocks noChangeAspect="1"/>
          </p:cNvPicPr>
          <p:nvPr/>
        </p:nvPicPr>
        <p:blipFill>
          <a:blip r:embed="rId3"/>
          <a:stretch>
            <a:fillRect/>
          </a:stretch>
        </p:blipFill>
        <p:spPr>
          <a:xfrm>
            <a:off x="541867" y="2600960"/>
            <a:ext cx="3490593" cy="5825067"/>
          </a:xfrm>
          <a:prstGeom prst="rect">
            <a:avLst/>
          </a:prstGeom>
        </p:spPr>
      </p:pic>
      <p:pic>
        <p:nvPicPr>
          <p:cNvPr id="6" name="Picture 5"/>
          <p:cNvPicPr>
            <a:picLocks noChangeAspect="1"/>
          </p:cNvPicPr>
          <p:nvPr/>
        </p:nvPicPr>
        <p:blipFill>
          <a:blip r:embed="rId4"/>
          <a:stretch>
            <a:fillRect/>
          </a:stretch>
        </p:blipFill>
        <p:spPr>
          <a:xfrm>
            <a:off x="4032460" y="2556117"/>
            <a:ext cx="4856479" cy="6176496"/>
          </a:xfrm>
          <a:prstGeom prst="rect">
            <a:avLst/>
          </a:prstGeom>
        </p:spPr>
      </p:pic>
    </p:spTree>
    <p:extLst>
      <p:ext uri="{BB962C8B-B14F-4D97-AF65-F5344CB8AC3E}">
        <p14:creationId xmlns:p14="http://schemas.microsoft.com/office/powerpoint/2010/main" val="2924386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875" y="-152400"/>
            <a:ext cx="11703050" cy="2168525"/>
          </a:xfrm>
        </p:spPr>
        <p:txBody>
          <a:bodyPr/>
          <a:lstStyle/>
          <a:p>
            <a:r>
              <a:rPr lang="en-US" sz="5400" dirty="0">
                <a:latin typeface="DK Crayon Crumble" panose="00070001040701010105" pitchFamily="18" charset="0"/>
              </a:rPr>
              <a:t>Terminology:</a:t>
            </a:r>
            <a:br>
              <a:rPr lang="en-US" sz="5400" dirty="0">
                <a:latin typeface="DK Crayon Crumble" panose="00070001040701010105" pitchFamily="18" charset="0"/>
              </a:rPr>
            </a:br>
            <a:r>
              <a:rPr lang="en-US" sz="5400" dirty="0" err="1">
                <a:latin typeface="DK Crayon Crumble" panose="00070001040701010105" pitchFamily="18" charset="0"/>
              </a:rPr>
              <a:t>Gotta</a:t>
            </a:r>
            <a:r>
              <a:rPr lang="en-US" sz="5400" dirty="0">
                <a:latin typeface="DK Crayon Crumble" panose="00070001040701010105" pitchFamily="18" charset="0"/>
              </a:rPr>
              <a:t> get a few things straight first</a:t>
            </a:r>
          </a:p>
        </p:txBody>
      </p:sp>
      <p:sp>
        <p:nvSpPr>
          <p:cNvPr id="3" name="Content Placeholder 2"/>
          <p:cNvSpPr>
            <a:spLocks noGrp="1"/>
          </p:cNvSpPr>
          <p:nvPr>
            <p:ph idx="1"/>
          </p:nvPr>
        </p:nvSpPr>
        <p:spPr>
          <a:xfrm>
            <a:off x="254000" y="1994915"/>
            <a:ext cx="12573000" cy="7112000"/>
          </a:xfrm>
        </p:spPr>
        <p:txBody>
          <a:bodyPr/>
          <a:lstStyle/>
          <a:p>
            <a:pPr marL="571500" indent="-571500" algn="l">
              <a:buFont typeface="Arial" panose="020B0604020202020204" pitchFamily="34" charset="0"/>
              <a:buChar char="•"/>
            </a:pPr>
            <a:r>
              <a:rPr lang="en-US" sz="3800" dirty="0">
                <a:latin typeface="DK Crayon Crumble" panose="00070001040701010105" pitchFamily="18" charset="0"/>
              </a:rPr>
              <a:t>We keep screwing up terms</a:t>
            </a:r>
          </a:p>
          <a:p>
            <a:pPr marL="971550" lvl="1" indent="-571500" algn="l">
              <a:buFont typeface="Arial" panose="020B0604020202020204" pitchFamily="34" charset="0"/>
              <a:buChar char="•"/>
            </a:pPr>
            <a:r>
              <a:rPr lang="en-US" sz="3800" dirty="0">
                <a:solidFill>
                  <a:srgbClr val="FFFF00"/>
                </a:solidFill>
                <a:latin typeface="DK Crayon Crumble" panose="00070001040701010105" pitchFamily="18" charset="0"/>
              </a:rPr>
              <a:t>Vulnerability Assessment person </a:t>
            </a:r>
            <a:r>
              <a:rPr lang="en-US" sz="3800" dirty="0">
                <a:latin typeface="DK Crayon Crumble" panose="00070001040701010105" pitchFamily="18" charset="0"/>
              </a:rPr>
              <a:t>( U ran a </a:t>
            </a:r>
            <a:r>
              <a:rPr lang="en-US" sz="3800" dirty="0" err="1">
                <a:latin typeface="DK Crayon Crumble" panose="00070001040701010105" pitchFamily="18" charset="0"/>
              </a:rPr>
              <a:t>Vuln</a:t>
            </a:r>
            <a:r>
              <a:rPr lang="en-US" sz="3800" dirty="0">
                <a:latin typeface="DK Crayon Crumble" panose="00070001040701010105" pitchFamily="18" charset="0"/>
              </a:rPr>
              <a:t> scanner?)</a:t>
            </a:r>
          </a:p>
          <a:p>
            <a:pPr marL="971550" lvl="1" indent="-571500" algn="l">
              <a:buFont typeface="Arial" panose="020B0604020202020204" pitchFamily="34" charset="0"/>
              <a:buChar char="•"/>
            </a:pPr>
            <a:r>
              <a:rPr lang="en-US" sz="3800" dirty="0">
                <a:solidFill>
                  <a:srgbClr val="FFC000"/>
                </a:solidFill>
                <a:latin typeface="DK Crayon Crumble" panose="00070001040701010105" pitchFamily="18" charset="0"/>
              </a:rPr>
              <a:t>Penetration Tester </a:t>
            </a:r>
            <a:r>
              <a:rPr lang="en-US" sz="3800" dirty="0">
                <a:latin typeface="DK Crayon Crumble" panose="00070001040701010105" pitchFamily="18" charset="0"/>
              </a:rPr>
              <a:t>( U hit </a:t>
            </a:r>
            <a:r>
              <a:rPr lang="en-US" sz="3800" dirty="0" err="1">
                <a:latin typeface="DK Crayon Crumble" panose="00070001040701010105" pitchFamily="18" charset="0"/>
              </a:rPr>
              <a:t>autopwn</a:t>
            </a:r>
            <a:r>
              <a:rPr lang="en-US" sz="3800" dirty="0">
                <a:latin typeface="DK Crayon Crumble" panose="00070001040701010105" pitchFamily="18" charset="0"/>
              </a:rPr>
              <a:t>)</a:t>
            </a:r>
          </a:p>
          <a:p>
            <a:pPr marL="971550" lvl="1" indent="-571500" algn="l">
              <a:buFont typeface="Arial" panose="020B0604020202020204" pitchFamily="34" charset="0"/>
              <a:buChar char="•"/>
            </a:pPr>
            <a:r>
              <a:rPr lang="en-US" sz="3800" dirty="0">
                <a:solidFill>
                  <a:srgbClr val="FF0000"/>
                </a:solidFill>
                <a:latin typeface="DK Crayon Crumble" panose="00070001040701010105" pitchFamily="18" charset="0"/>
              </a:rPr>
              <a:t>Red Teamer </a:t>
            </a:r>
            <a:r>
              <a:rPr lang="en-US" sz="3800" dirty="0">
                <a:latin typeface="DK Crayon Crumble" panose="00070001040701010105" pitchFamily="18" charset="0"/>
              </a:rPr>
              <a:t>( U hit </a:t>
            </a:r>
            <a:r>
              <a:rPr lang="en-US" sz="3800" dirty="0" err="1">
                <a:latin typeface="DK Crayon Crumble" panose="00070001040701010105" pitchFamily="18" charset="0"/>
              </a:rPr>
              <a:t>autopwn</a:t>
            </a:r>
            <a:r>
              <a:rPr lang="en-US" sz="3800" dirty="0">
                <a:latin typeface="DK Crayon Crumble" panose="00070001040701010105" pitchFamily="18" charset="0"/>
              </a:rPr>
              <a:t> and moved laterally? Maybe even found “sensitive stuff”)</a:t>
            </a:r>
          </a:p>
          <a:p>
            <a:pPr marL="971550" lvl="1" indent="-571500" algn="l">
              <a:buFont typeface="Arial" panose="020B0604020202020204" pitchFamily="34" charset="0"/>
              <a:buChar char="•"/>
            </a:pPr>
            <a:r>
              <a:rPr lang="en-US" sz="3800" dirty="0">
                <a:solidFill>
                  <a:schemeClr val="accent2">
                    <a:lumMod val="60000"/>
                    <a:lumOff val="40000"/>
                  </a:schemeClr>
                </a:solidFill>
                <a:latin typeface="DK Crayon Crumble" panose="00070001040701010105" pitchFamily="18" charset="0"/>
              </a:rPr>
              <a:t>Purple Teamer </a:t>
            </a:r>
            <a:r>
              <a:rPr lang="en-US" sz="3800" dirty="0">
                <a:latin typeface="DK Crayon Crumble" panose="00070001040701010105" pitchFamily="18" charset="0"/>
              </a:rPr>
              <a:t>(U did all of the above but charged more to talk with the defense teams during the test)</a:t>
            </a:r>
          </a:p>
          <a:p>
            <a:pPr marL="971550" lvl="1" indent="-571500" algn="l">
              <a:buFont typeface="Arial" panose="020B0604020202020204" pitchFamily="34" charset="0"/>
              <a:buChar char="•"/>
            </a:pPr>
            <a:r>
              <a:rPr lang="en-US" sz="3800" dirty="0">
                <a:solidFill>
                  <a:srgbClr val="00B050"/>
                </a:solidFill>
                <a:latin typeface="DK Crayon Crumble" panose="00070001040701010105" pitchFamily="18" charset="0"/>
              </a:rPr>
              <a:t>ADVERSARIAL ENGINEER </a:t>
            </a:r>
            <a:r>
              <a:rPr lang="en-US" sz="3800" dirty="0">
                <a:latin typeface="DK Crayon Crumble" panose="00070001040701010105" pitchFamily="18" charset="0"/>
              </a:rPr>
              <a:t>(U exist to simulate real world TTP’s, generate experience, and provide metric scoring of corporate readiness/resistance to attack)</a:t>
            </a:r>
            <a:endParaRPr lang="en-US" sz="3800" dirty="0">
              <a:solidFill>
                <a:srgbClr val="00B050"/>
              </a:solidFill>
              <a:latin typeface="DK Crayon Crumble" panose="00070001040701010105" pitchFamily="18" charset="0"/>
            </a:endParaRPr>
          </a:p>
          <a:p>
            <a:pPr marL="971550" lvl="1" indent="-571500" algn="l">
              <a:buFont typeface="Arial" panose="020B0604020202020204" pitchFamily="34" charset="0"/>
              <a:buChar char="•"/>
            </a:pPr>
            <a:endParaRPr lang="en-US" dirty="0">
              <a:latin typeface="DK Crayon Crumble" panose="00070001040701010105" pitchFamily="18" charset="0"/>
            </a:endParaRPr>
          </a:p>
        </p:txBody>
      </p:sp>
    </p:spTree>
    <p:extLst>
      <p:ext uri="{BB962C8B-B14F-4D97-AF65-F5344CB8AC3E}">
        <p14:creationId xmlns:p14="http://schemas.microsoft.com/office/powerpoint/2010/main" val="254156826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https://samuelalonsog.files.wordpress.com/2015/08/killcha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710" y="457200"/>
            <a:ext cx="13306425" cy="875347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bwMode="auto">
          <a:xfrm>
            <a:off x="-279400" y="1143000"/>
            <a:ext cx="13284200" cy="1143000"/>
          </a:xfrm>
          <a:prstGeom prst="rect">
            <a:avLst/>
          </a:prstGeom>
          <a:noFill/>
          <a:ln w="57150" cmpd="sng">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35923244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1" name="Shape 221"/>
          <p:cNvPicPr preferRelativeResize="0"/>
          <p:nvPr/>
        </p:nvPicPr>
        <p:blipFill>
          <a:blip r:embed="rId3">
            <a:alphaModFix/>
          </a:blip>
          <a:stretch>
            <a:fillRect/>
          </a:stretch>
        </p:blipFill>
        <p:spPr>
          <a:xfrm>
            <a:off x="1473200" y="609600"/>
            <a:ext cx="10019224" cy="8673577"/>
          </a:xfrm>
          <a:prstGeom prst="rect">
            <a:avLst/>
          </a:prstGeom>
          <a:noFill/>
          <a:ln>
            <a:noFill/>
          </a:ln>
        </p:spPr>
      </p:pic>
      <p:sp>
        <p:nvSpPr>
          <p:cNvPr id="222" name="Shape 222"/>
          <p:cNvSpPr/>
          <p:nvPr/>
        </p:nvSpPr>
        <p:spPr>
          <a:xfrm>
            <a:off x="1625600" y="4419600"/>
            <a:ext cx="1560747" cy="3124200"/>
          </a:xfrm>
          <a:prstGeom prst="rect">
            <a:avLst/>
          </a:prstGeom>
          <a:noFill/>
          <a:ln w="38100" cap="flat" cmpd="sng">
            <a:solidFill>
              <a:srgbClr val="FF0000"/>
            </a:solidFill>
            <a:prstDash val="solid"/>
            <a:round/>
            <a:headEnd type="none" w="med" len="med"/>
            <a:tailEnd type="none" w="med" len="med"/>
          </a:ln>
        </p:spPr>
        <p:txBody>
          <a:bodyPr lIns="145622" tIns="145622" rIns="145622" bIns="145622" anchor="ctr" anchorCtr="0">
            <a:noAutofit/>
          </a:bodyPr>
          <a:lstStyle/>
          <a:p>
            <a:pPr>
              <a:spcBef>
                <a:spcPts val="0"/>
              </a:spcBef>
            </a:pPr>
            <a:endParaRPr/>
          </a:p>
        </p:txBody>
      </p:sp>
      <p:sp>
        <p:nvSpPr>
          <p:cNvPr id="223" name="Shape 223"/>
          <p:cNvSpPr txBox="1"/>
          <p:nvPr/>
        </p:nvSpPr>
        <p:spPr>
          <a:xfrm>
            <a:off x="0" y="8628907"/>
            <a:ext cx="9997653" cy="1883591"/>
          </a:xfrm>
          <a:prstGeom prst="rect">
            <a:avLst/>
          </a:prstGeom>
          <a:noFill/>
          <a:ln>
            <a:noFill/>
          </a:ln>
        </p:spPr>
        <p:txBody>
          <a:bodyPr lIns="145622" tIns="145622" rIns="145622" bIns="145622" anchor="ctr" anchorCtr="0">
            <a:noAutofit/>
          </a:bodyPr>
          <a:lstStyle/>
          <a:p>
            <a:pPr>
              <a:spcBef>
                <a:spcPts val="0"/>
              </a:spcBef>
            </a:pPr>
            <a:r>
              <a:rPr lang="en" sz="2800" dirty="0">
                <a:solidFill>
                  <a:srgbClr val="EFEFEF"/>
                </a:solidFill>
              </a:rPr>
              <a:t>https://attack.mitre.org/wiki/Main_Page</a:t>
            </a:r>
          </a:p>
        </p:txBody>
      </p:sp>
    </p:spTree>
    <p:extLst>
      <p:ext uri="{BB962C8B-B14F-4D97-AF65-F5344CB8AC3E}">
        <p14:creationId xmlns:p14="http://schemas.microsoft.com/office/powerpoint/2010/main" val="1288057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443307" y="323081"/>
            <a:ext cx="12118187" cy="1086009"/>
          </a:xfrm>
          <a:prstGeom prst="rect">
            <a:avLst/>
          </a:prstGeom>
        </p:spPr>
        <p:txBody>
          <a:bodyPr lIns="145622" tIns="145622" rIns="145622" bIns="145622" anchor="t" anchorCtr="0">
            <a:noAutofit/>
          </a:bodyPr>
          <a:lstStyle/>
          <a:p>
            <a:endParaRPr lang="en" dirty="0"/>
          </a:p>
        </p:txBody>
      </p:sp>
      <p:pic>
        <p:nvPicPr>
          <p:cNvPr id="230" name="Shape 230"/>
          <p:cNvPicPr preferRelativeResize="0"/>
          <p:nvPr/>
        </p:nvPicPr>
        <p:blipFill>
          <a:blip r:embed="rId3">
            <a:alphaModFix/>
          </a:blip>
          <a:stretch>
            <a:fillRect/>
          </a:stretch>
        </p:blipFill>
        <p:spPr>
          <a:xfrm>
            <a:off x="1397000" y="2133600"/>
            <a:ext cx="10591800" cy="7518400"/>
          </a:xfrm>
          <a:prstGeom prst="rect">
            <a:avLst/>
          </a:prstGeom>
          <a:noFill/>
          <a:ln>
            <a:noFill/>
          </a:ln>
        </p:spPr>
      </p:pic>
      <p:pic>
        <p:nvPicPr>
          <p:cNvPr id="4" name="Picture 3" descr="Screen Shot 2016-10-26 at 6.28.2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400" y="381000"/>
            <a:ext cx="12344400" cy="1676400"/>
          </a:xfrm>
          <a:prstGeom prst="rect">
            <a:avLst/>
          </a:prstGeom>
        </p:spPr>
      </p:pic>
    </p:spTree>
    <p:extLst>
      <p:ext uri="{BB962C8B-B14F-4D97-AF65-F5344CB8AC3E}">
        <p14:creationId xmlns:p14="http://schemas.microsoft.com/office/powerpoint/2010/main" val="3076993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s://cdn.meme.am/instances/585608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9400" y="0"/>
            <a:ext cx="9829800" cy="9829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7075907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a:latin typeface="DK Crayon Crumble" panose="00070001040701010105" pitchFamily="18" charset="0"/>
              </a:rPr>
              <a:t>#1 You need a charter and a Problem statement</a:t>
            </a:r>
          </a:p>
        </p:txBody>
      </p:sp>
      <p:pic>
        <p:nvPicPr>
          <p:cNvPr id="59394" name="Picture 2" descr="http://40.media.tumblr.com/tumblr_mea2200XXQ1qgk1zao1_12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7147" y="3200400"/>
            <a:ext cx="4990505" cy="6324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58219185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6400" y="304800"/>
            <a:ext cx="12118187" cy="1086009"/>
          </a:xfrm>
        </p:spPr>
        <p:txBody>
          <a:bodyPr/>
          <a:lstStyle/>
          <a:p>
            <a:r>
              <a:rPr lang="en-US" dirty="0"/>
              <a:t>Charter</a:t>
            </a:r>
          </a:p>
        </p:txBody>
      </p:sp>
      <p:sp>
        <p:nvSpPr>
          <p:cNvPr id="6" name="Text Placeholder 5"/>
          <p:cNvSpPr>
            <a:spLocks noGrp="1"/>
          </p:cNvSpPr>
          <p:nvPr>
            <p:ph type="body" idx="1"/>
          </p:nvPr>
        </p:nvSpPr>
        <p:spPr/>
        <p:txBody>
          <a:bodyPr/>
          <a:lstStyle/>
          <a:p>
            <a:pPr marL="571500" indent="-571500" algn="l">
              <a:buFont typeface="Arial"/>
              <a:buChar char="•"/>
            </a:pPr>
            <a:r>
              <a:rPr lang="en-US" dirty="0"/>
              <a:t>Analyze real world threats against $Company.</a:t>
            </a:r>
          </a:p>
          <a:p>
            <a:pPr marL="571500" indent="-571500" algn="l">
              <a:buFont typeface="Arial"/>
              <a:buChar char="•"/>
            </a:pPr>
            <a:r>
              <a:rPr lang="en-US" dirty="0"/>
              <a:t>Develop attack models which validate our detection capabilities.</a:t>
            </a:r>
          </a:p>
          <a:p>
            <a:pPr marL="571500" indent="-571500" algn="l">
              <a:buFont typeface="Arial"/>
              <a:buChar char="•"/>
            </a:pPr>
            <a:r>
              <a:rPr lang="en-US" dirty="0"/>
              <a:t>Validate our </a:t>
            </a:r>
            <a:r>
              <a:rPr lang="en-US" b="1" dirty="0"/>
              <a:t>detection</a:t>
            </a:r>
            <a:r>
              <a:rPr lang="en-US" dirty="0"/>
              <a:t>, </a:t>
            </a:r>
            <a:r>
              <a:rPr lang="en-US" b="1" dirty="0"/>
              <a:t>prevention</a:t>
            </a:r>
            <a:r>
              <a:rPr lang="en-US" dirty="0"/>
              <a:t>, and </a:t>
            </a:r>
            <a:r>
              <a:rPr lang="en-US" b="1" dirty="0"/>
              <a:t>response</a:t>
            </a:r>
            <a:r>
              <a:rPr lang="en-US" dirty="0"/>
              <a:t> against real world threats.</a:t>
            </a:r>
          </a:p>
          <a:p>
            <a:pPr marL="571500" indent="-571500" algn="l">
              <a:buFont typeface="Arial"/>
              <a:buChar char="•"/>
            </a:pPr>
            <a:r>
              <a:rPr lang="en-US" dirty="0"/>
              <a:t>Provide metrics around $Company’s corporate readiness/resistance to various attacks across a broad set of threat tactics, techniques, and procedures (TTPs)  via table top exercises, automated, and manual testing.</a:t>
            </a:r>
          </a:p>
          <a:p>
            <a:pPr marL="571500" indent="-571500" algn="l">
              <a:buFont typeface="Arial"/>
              <a:buChar char="•"/>
            </a:pPr>
            <a:r>
              <a:rPr lang="en-US" dirty="0">
                <a:solidFill>
                  <a:srgbClr val="FF8502"/>
                </a:solidFill>
              </a:rPr>
              <a:t>GOAL:  Predict likelihood of successful attacks before they happen</a:t>
            </a:r>
          </a:p>
          <a:p>
            <a:pPr algn="l"/>
            <a:endParaRPr lang="en-US" dirty="0"/>
          </a:p>
        </p:txBody>
      </p:sp>
    </p:spTree>
    <p:extLst>
      <p:ext uri="{BB962C8B-B14F-4D97-AF65-F5344CB8AC3E}">
        <p14:creationId xmlns:p14="http://schemas.microsoft.com/office/powerpoint/2010/main" val="126819307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1676400"/>
            <a:ext cx="12725400" cy="1625600"/>
          </a:xfrm>
        </p:spPr>
        <p:txBody>
          <a:bodyPr/>
          <a:lstStyle/>
          <a:p>
            <a:r>
              <a:rPr lang="en-US" dirty="0">
                <a:latin typeface="DK Crayon Crumble" panose="00070001040701010105" pitchFamily="18" charset="0"/>
              </a:rPr>
              <a:t>#2 Define how you will accomplish solving the problem and how the team will get/consume projects</a:t>
            </a:r>
          </a:p>
        </p:txBody>
      </p:sp>
      <p:sp>
        <p:nvSpPr>
          <p:cNvPr id="3" name="TextBox 2"/>
          <p:cNvSpPr txBox="1"/>
          <p:nvPr/>
        </p:nvSpPr>
        <p:spPr>
          <a:xfrm>
            <a:off x="482600" y="3352800"/>
            <a:ext cx="12039600" cy="738664"/>
          </a:xfrm>
          <a:prstGeom prst="rect">
            <a:avLst/>
          </a:prstGeom>
          <a:noFill/>
        </p:spPr>
        <p:txBody>
          <a:bodyPr wrap="square" rtlCol="0">
            <a:spAutoFit/>
          </a:bodyPr>
          <a:lstStyle/>
          <a:p>
            <a:pPr marL="571500" indent="-571500">
              <a:buFont typeface="Arial" panose="020B0604020202020204" pitchFamily="34" charset="0"/>
              <a:buChar char="•"/>
            </a:pPr>
            <a:endParaRPr lang="en-US" dirty="0"/>
          </a:p>
        </p:txBody>
      </p:sp>
    </p:spTree>
    <p:extLst>
      <p:ext uri="{BB962C8B-B14F-4D97-AF65-F5344CB8AC3E}">
        <p14:creationId xmlns:p14="http://schemas.microsoft.com/office/powerpoint/2010/main" val="232572929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85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46523" y="0"/>
            <a:ext cx="12873523" cy="9601200"/>
          </a:xfrm>
          <a:prstGeom prst="rect">
            <a:avLst/>
          </a:prstGeom>
        </p:spPr>
      </p:pic>
    </p:spTree>
    <p:extLst>
      <p:ext uri="{BB962C8B-B14F-4D97-AF65-F5344CB8AC3E}">
        <p14:creationId xmlns:p14="http://schemas.microsoft.com/office/powerpoint/2010/main" val="163684527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2465864"/>
            <a:ext cx="12725400" cy="1625600"/>
          </a:xfrm>
        </p:spPr>
        <p:txBody>
          <a:bodyPr/>
          <a:lstStyle/>
          <a:p>
            <a:r>
              <a:rPr lang="en-US" dirty="0">
                <a:latin typeface="DK Crayon Crumble" panose="00070001040701010105" pitchFamily="18" charset="0"/>
              </a:rPr>
              <a:t>#3 Create a repeatable strategy for execution of simulations</a:t>
            </a:r>
          </a:p>
        </p:txBody>
      </p:sp>
      <p:sp>
        <p:nvSpPr>
          <p:cNvPr id="3" name="TextBox 2"/>
          <p:cNvSpPr txBox="1"/>
          <p:nvPr/>
        </p:nvSpPr>
        <p:spPr>
          <a:xfrm>
            <a:off x="482600" y="3352800"/>
            <a:ext cx="12039600" cy="738664"/>
          </a:xfrm>
          <a:prstGeom prst="rect">
            <a:avLst/>
          </a:prstGeom>
          <a:noFill/>
        </p:spPr>
        <p:txBody>
          <a:bodyPr wrap="square" rtlCol="0">
            <a:spAutoFit/>
          </a:bodyPr>
          <a:lstStyle/>
          <a:p>
            <a:pPr marL="571500" indent="-571500">
              <a:buFont typeface="Arial" panose="020B0604020202020204" pitchFamily="34" charset="0"/>
              <a:buChar char="•"/>
            </a:pPr>
            <a:endParaRPr lang="en-US" dirty="0"/>
          </a:p>
        </p:txBody>
      </p:sp>
    </p:spTree>
    <p:extLst>
      <p:ext uri="{BB962C8B-B14F-4D97-AF65-F5344CB8AC3E}">
        <p14:creationId xmlns:p14="http://schemas.microsoft.com/office/powerpoint/2010/main" val="399687332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800" dirty="0">
                <a:latin typeface="DK Crayon Crumble" panose="00070001040701010105" pitchFamily="18" charset="0"/>
              </a:rPr>
              <a:t>and…I’m Chris</a:t>
            </a:r>
          </a:p>
        </p:txBody>
      </p:sp>
      <p:pic>
        <p:nvPicPr>
          <p:cNvPr id="3" name="Picture 2" descr="this-is-f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0200" y="1981200"/>
            <a:ext cx="4267200" cy="7588504"/>
          </a:xfrm>
          <a:prstGeom prst="rect">
            <a:avLst/>
          </a:prstGeom>
        </p:spPr>
      </p:pic>
      <p:pic>
        <p:nvPicPr>
          <p:cNvPr id="7" name="Picture 6" descr="13907164_10157158371265456_6446129199159199223_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400" y="2057400"/>
            <a:ext cx="5600700" cy="7467600"/>
          </a:xfrm>
          <a:prstGeom prst="rect">
            <a:avLst/>
          </a:prstGeom>
        </p:spPr>
      </p:pic>
    </p:spTree>
    <p:extLst>
      <p:ext uri="{BB962C8B-B14F-4D97-AF65-F5344CB8AC3E}">
        <p14:creationId xmlns:p14="http://schemas.microsoft.com/office/powerpoint/2010/main" val="167621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30400" y="-121371"/>
            <a:ext cx="9915525" cy="9874971"/>
          </a:xfrm>
          <a:prstGeom prst="rect">
            <a:avLst/>
          </a:prstGeom>
        </p:spPr>
      </p:pic>
    </p:spTree>
    <p:extLst>
      <p:ext uri="{BB962C8B-B14F-4D97-AF65-F5344CB8AC3E}">
        <p14:creationId xmlns:p14="http://schemas.microsoft.com/office/powerpoint/2010/main" val="6000489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10-26 at 3.08.1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0" y="2209800"/>
            <a:ext cx="12036479" cy="5562600"/>
          </a:xfrm>
          <a:prstGeom prst="rect">
            <a:avLst/>
          </a:prstGeom>
        </p:spPr>
      </p:pic>
      <p:sp>
        <p:nvSpPr>
          <p:cNvPr id="4" name="Rectangle 3"/>
          <p:cNvSpPr/>
          <p:nvPr/>
        </p:nvSpPr>
        <p:spPr bwMode="auto">
          <a:xfrm>
            <a:off x="5435600" y="6858000"/>
            <a:ext cx="1905000" cy="685800"/>
          </a:xfrm>
          <a:prstGeom prst="rect">
            <a:avLst/>
          </a:prstGeom>
          <a:solidFill>
            <a:schemeClr val="tx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27747228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533400"/>
            <a:ext cx="12118187" cy="1086009"/>
          </a:xfrm>
        </p:spPr>
        <p:txBody>
          <a:bodyPr/>
          <a:lstStyle/>
          <a:p>
            <a:endParaRPr lang="en-US" dirty="0">
              <a:latin typeface="DK Crayon Crumble" panose="00070001040701010105" pitchFamily="18" charset="0"/>
            </a:endParaRPr>
          </a:p>
        </p:txBody>
      </p:sp>
      <p:sp>
        <p:nvSpPr>
          <p:cNvPr id="4" name="Text Placeholder 3"/>
          <p:cNvSpPr>
            <a:spLocks noGrp="1"/>
          </p:cNvSpPr>
          <p:nvPr>
            <p:ph type="body" idx="1"/>
          </p:nvPr>
        </p:nvSpPr>
        <p:spPr/>
        <p:txBody>
          <a:bodyPr/>
          <a:lstStyle/>
          <a:p>
            <a:pPr marL="571500" indent="-571500" algn="l">
              <a:buFont typeface="Arial"/>
              <a:buChar char="•"/>
            </a:pPr>
            <a:r>
              <a:rPr lang="en-US" dirty="0"/>
              <a:t>Unit testing for you detection rules</a:t>
            </a:r>
          </a:p>
          <a:p>
            <a:pPr marL="971550" lvl="1" indent="-571500" algn="l">
              <a:buFont typeface="Arial"/>
              <a:buChar char="•"/>
            </a:pPr>
            <a:r>
              <a:rPr lang="en-US" dirty="0"/>
              <a:t>You don</a:t>
            </a:r>
            <a:r>
              <a:rPr lang="uk-UA" dirty="0"/>
              <a:t>’</a:t>
            </a:r>
            <a:r>
              <a:rPr lang="en-US" dirty="0"/>
              <a:t>t deploy untested code to prod do you?</a:t>
            </a:r>
          </a:p>
          <a:p>
            <a:pPr marL="571500" indent="-571500" algn="l">
              <a:buFont typeface="Arial"/>
              <a:buChar char="•"/>
            </a:pPr>
            <a:r>
              <a:rPr lang="en-US" dirty="0"/>
              <a:t>Automate attacks and verify responses</a:t>
            </a:r>
          </a:p>
          <a:p>
            <a:pPr marL="971550" lvl="1" indent="-571500" algn="l">
              <a:buFont typeface="Arial"/>
              <a:buChar char="•"/>
            </a:pPr>
            <a:endParaRPr lang="en-US" dirty="0"/>
          </a:p>
        </p:txBody>
      </p:sp>
      <p:pic>
        <p:nvPicPr>
          <p:cNvPr id="5" name="Picture 4" descr="Screen Shot 2016-10-04 at 8.09.3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00" y="4267200"/>
            <a:ext cx="12462933" cy="5071889"/>
          </a:xfrm>
          <a:prstGeom prst="rect">
            <a:avLst/>
          </a:prstGeom>
        </p:spPr>
      </p:pic>
    </p:spTree>
    <p:extLst>
      <p:ext uri="{BB962C8B-B14F-4D97-AF65-F5344CB8AC3E}">
        <p14:creationId xmlns:p14="http://schemas.microsoft.com/office/powerpoint/2010/main" val="67022455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marL="400050" lvl="1" indent="0" algn="l"/>
            <a:r>
              <a:rPr lang="en-US" dirty="0"/>
              <a:t>Example</a:t>
            </a:r>
          </a:p>
        </p:txBody>
      </p:sp>
      <p:pic>
        <p:nvPicPr>
          <p:cNvPr id="6" name="Picture 5" descr="1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0" y="3200400"/>
            <a:ext cx="12647172" cy="4394200"/>
          </a:xfrm>
          <a:prstGeom prst="rect">
            <a:avLst/>
          </a:prstGeom>
        </p:spPr>
      </p:pic>
    </p:spTree>
    <p:extLst>
      <p:ext uri="{BB962C8B-B14F-4D97-AF65-F5344CB8AC3E}">
        <p14:creationId xmlns:p14="http://schemas.microsoft.com/office/powerpoint/2010/main" val="3449028286"/>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30200" y="838200"/>
            <a:ext cx="12118187" cy="6478507"/>
          </a:xfrm>
        </p:spPr>
        <p:txBody>
          <a:bodyPr/>
          <a:lstStyle/>
          <a:p>
            <a:pPr marL="400050" lvl="1" indent="0" algn="l"/>
            <a:r>
              <a:rPr lang="en-US" dirty="0"/>
              <a:t>Example</a:t>
            </a:r>
          </a:p>
        </p:txBody>
      </p:sp>
      <p:pic>
        <p:nvPicPr>
          <p:cNvPr id="5" name="Picture 4" descr="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4599" y="1981200"/>
            <a:ext cx="10926351" cy="7086600"/>
          </a:xfrm>
          <a:prstGeom prst="rect">
            <a:avLst/>
          </a:prstGeom>
        </p:spPr>
      </p:pic>
    </p:spTree>
    <p:extLst>
      <p:ext uri="{BB962C8B-B14F-4D97-AF65-F5344CB8AC3E}">
        <p14:creationId xmlns:p14="http://schemas.microsoft.com/office/powerpoint/2010/main" val="27323912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marL="400050" lvl="1" indent="0" algn="l"/>
            <a:r>
              <a:rPr lang="en-US" dirty="0"/>
              <a:t>Example</a:t>
            </a:r>
          </a:p>
        </p:txBody>
      </p:sp>
      <p:pic>
        <p:nvPicPr>
          <p:cNvPr id="6" name="Picture 5" descr="3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21100"/>
            <a:ext cx="13004800" cy="2310454"/>
          </a:xfrm>
          <a:prstGeom prst="rect">
            <a:avLst/>
          </a:prstGeom>
        </p:spPr>
      </p:pic>
    </p:spTree>
    <p:extLst>
      <p:ext uri="{BB962C8B-B14F-4D97-AF65-F5344CB8AC3E}">
        <p14:creationId xmlns:p14="http://schemas.microsoft.com/office/powerpoint/2010/main" val="3077002518"/>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 y="228600"/>
            <a:ext cx="12725400" cy="1625600"/>
          </a:xfrm>
        </p:spPr>
        <p:txBody>
          <a:bodyPr/>
          <a:lstStyle/>
          <a:p>
            <a:pPr algn="l"/>
            <a:r>
              <a:rPr lang="en-US" sz="6000" dirty="0">
                <a:latin typeface="DK Crayon Crumble" panose="00070001040701010105" pitchFamily="18" charset="0"/>
              </a:rPr>
              <a:t>#4 Creation of an information sharing platform and knowledgebase  </a:t>
            </a:r>
          </a:p>
        </p:txBody>
      </p:sp>
      <p:sp>
        <p:nvSpPr>
          <p:cNvPr id="3" name="TextBox 2"/>
          <p:cNvSpPr txBox="1"/>
          <p:nvPr/>
        </p:nvSpPr>
        <p:spPr>
          <a:xfrm>
            <a:off x="482600" y="3352800"/>
            <a:ext cx="12039600" cy="738664"/>
          </a:xfrm>
          <a:prstGeom prst="rect">
            <a:avLst/>
          </a:prstGeom>
          <a:noFill/>
        </p:spPr>
        <p:txBody>
          <a:bodyPr wrap="square" rtlCol="0">
            <a:spAutoFit/>
          </a:bodyPr>
          <a:lstStyle/>
          <a:p>
            <a:pPr marL="571500" indent="-571500">
              <a:buFont typeface="Arial" panose="020B0604020202020204" pitchFamily="34" charset="0"/>
              <a:buChar char="•"/>
            </a:pPr>
            <a:endParaRPr lang="en-US" dirty="0"/>
          </a:p>
        </p:txBody>
      </p:sp>
      <p:pic>
        <p:nvPicPr>
          <p:cNvPr id="5" name="Picture 4"/>
          <p:cNvPicPr>
            <a:picLocks noChangeAspect="1"/>
          </p:cNvPicPr>
          <p:nvPr/>
        </p:nvPicPr>
        <p:blipFill>
          <a:blip r:embed="rId2"/>
          <a:stretch>
            <a:fillRect/>
          </a:stretch>
        </p:blipFill>
        <p:spPr>
          <a:xfrm>
            <a:off x="2006600" y="2819400"/>
            <a:ext cx="9331377" cy="5929313"/>
          </a:xfrm>
          <a:prstGeom prst="rect">
            <a:avLst/>
          </a:prstGeom>
        </p:spPr>
      </p:pic>
    </p:spTree>
    <p:extLst>
      <p:ext uri="{BB962C8B-B14F-4D97-AF65-F5344CB8AC3E}">
        <p14:creationId xmlns:p14="http://schemas.microsoft.com/office/powerpoint/2010/main" val="1001246487"/>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2600" y="3352800"/>
            <a:ext cx="12039600" cy="738664"/>
          </a:xfrm>
          <a:prstGeom prst="rect">
            <a:avLst/>
          </a:prstGeom>
          <a:noFill/>
        </p:spPr>
        <p:txBody>
          <a:bodyPr wrap="square" rtlCol="0">
            <a:spAutoFit/>
          </a:bodyPr>
          <a:lstStyle/>
          <a:p>
            <a:pPr marL="571500" indent="-571500">
              <a:buFont typeface="Arial" panose="020B0604020202020204" pitchFamily="34" charset="0"/>
              <a:buChar char="•"/>
            </a:pPr>
            <a:endParaRPr lang="en-US" dirty="0"/>
          </a:p>
        </p:txBody>
      </p:sp>
      <p:pic>
        <p:nvPicPr>
          <p:cNvPr id="5" name="Picture 4"/>
          <p:cNvPicPr>
            <a:picLocks noChangeAspect="1"/>
          </p:cNvPicPr>
          <p:nvPr/>
        </p:nvPicPr>
        <p:blipFill>
          <a:blip r:embed="rId2"/>
          <a:stretch>
            <a:fillRect/>
          </a:stretch>
        </p:blipFill>
        <p:spPr>
          <a:xfrm>
            <a:off x="1549400" y="30480"/>
            <a:ext cx="10391775" cy="5979570"/>
          </a:xfrm>
          <a:prstGeom prst="rect">
            <a:avLst/>
          </a:prstGeom>
        </p:spPr>
      </p:pic>
      <p:pic>
        <p:nvPicPr>
          <p:cNvPr id="4" name="Picture 3"/>
          <p:cNvPicPr>
            <a:picLocks noChangeAspect="1"/>
          </p:cNvPicPr>
          <p:nvPr/>
        </p:nvPicPr>
        <p:blipFill>
          <a:blip r:embed="rId3"/>
          <a:stretch>
            <a:fillRect/>
          </a:stretch>
        </p:blipFill>
        <p:spPr>
          <a:xfrm>
            <a:off x="0" y="4875211"/>
            <a:ext cx="13114215" cy="4847909"/>
          </a:xfrm>
          <a:prstGeom prst="rect">
            <a:avLst/>
          </a:prstGeom>
        </p:spPr>
      </p:pic>
    </p:spTree>
    <p:extLst>
      <p:ext uri="{BB962C8B-B14F-4D97-AF65-F5344CB8AC3E}">
        <p14:creationId xmlns:p14="http://schemas.microsoft.com/office/powerpoint/2010/main" val="361577873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390525"/>
            <a:ext cx="12674600" cy="1625600"/>
          </a:xfrm>
        </p:spPr>
        <p:txBody>
          <a:bodyPr/>
          <a:lstStyle/>
          <a:p>
            <a:pPr algn="l"/>
            <a:r>
              <a:rPr lang="en-US" sz="6600" dirty="0">
                <a:latin typeface="DK Crayon Crumble" panose="00070001040701010105" pitchFamily="18" charset="0"/>
              </a:rPr>
              <a:t>#5 Assemble your team and tools</a:t>
            </a:r>
          </a:p>
        </p:txBody>
      </p:sp>
      <p:sp>
        <p:nvSpPr>
          <p:cNvPr id="3" name="Content Placeholder 2"/>
          <p:cNvSpPr>
            <a:spLocks noGrp="1"/>
          </p:cNvSpPr>
          <p:nvPr>
            <p:ph idx="1"/>
          </p:nvPr>
        </p:nvSpPr>
        <p:spPr>
          <a:xfrm>
            <a:off x="330200" y="2057400"/>
            <a:ext cx="11703050" cy="6435725"/>
          </a:xfrm>
        </p:spPr>
        <p:txBody>
          <a:bodyPr/>
          <a:lstStyle/>
          <a:p>
            <a:pPr algn="l"/>
            <a:r>
              <a:rPr lang="en-US" dirty="0"/>
              <a:t>Think ahead, This is not your normal </a:t>
            </a:r>
            <a:r>
              <a:rPr lang="en-US" dirty="0" err="1"/>
              <a:t>pentest</a:t>
            </a:r>
            <a:r>
              <a:rPr lang="en-US" dirty="0"/>
              <a:t> team!</a:t>
            </a:r>
          </a:p>
          <a:p>
            <a:pPr marL="571500" indent="-571500" algn="l">
              <a:buFont typeface="Arial" panose="020B0604020202020204" pitchFamily="34" charset="0"/>
              <a:buChar char="•"/>
            </a:pPr>
            <a:r>
              <a:rPr lang="en-US" dirty="0"/>
              <a:t>Servers</a:t>
            </a:r>
          </a:p>
          <a:p>
            <a:pPr marL="571500" indent="-571500" algn="l">
              <a:buFont typeface="Arial" panose="020B0604020202020204" pitchFamily="34" charset="0"/>
              <a:buChar char="•"/>
            </a:pPr>
            <a:r>
              <a:rPr lang="en-US" dirty="0"/>
              <a:t>Storage</a:t>
            </a:r>
          </a:p>
          <a:p>
            <a:pPr marL="571500" indent="-571500" algn="l">
              <a:buFont typeface="Arial" panose="020B0604020202020204" pitchFamily="34" charset="0"/>
              <a:buChar char="•"/>
            </a:pPr>
            <a:r>
              <a:rPr lang="en-US" dirty="0"/>
              <a:t>Hardware</a:t>
            </a:r>
          </a:p>
          <a:p>
            <a:pPr marL="571500" indent="-571500" algn="l">
              <a:buFont typeface="Arial" panose="020B0604020202020204" pitchFamily="34" charset="0"/>
              <a:buChar char="•"/>
            </a:pPr>
            <a:r>
              <a:rPr lang="en-US" dirty="0"/>
              <a:t>Tools</a:t>
            </a:r>
          </a:p>
          <a:p>
            <a:pPr marL="571500" indent="-571500" algn="l">
              <a:buFont typeface="Arial" panose="020B0604020202020204" pitchFamily="34" charset="0"/>
              <a:buChar char="•"/>
            </a:pPr>
            <a:r>
              <a:rPr lang="en-US" dirty="0"/>
              <a:t>Implants</a:t>
            </a:r>
          </a:p>
          <a:p>
            <a:pPr marL="571500" indent="-571500" algn="l">
              <a:buFont typeface="Arial" panose="020B0604020202020204" pitchFamily="34" charset="0"/>
              <a:buChar char="•"/>
            </a:pPr>
            <a:r>
              <a:rPr lang="en-US" dirty="0"/>
              <a:t>Customizations</a:t>
            </a:r>
          </a:p>
          <a:p>
            <a:pPr marL="571500" indent="-571500" algn="l">
              <a:buFont typeface="Arial" panose="020B0604020202020204" pitchFamily="34" charset="0"/>
              <a:buChar char="•"/>
            </a:pPr>
            <a:r>
              <a:rPr lang="en-US" dirty="0"/>
              <a:t>Virtualization infrastructure</a:t>
            </a:r>
          </a:p>
          <a:p>
            <a:pPr marL="571500" indent="-571500" algn="l">
              <a:buFont typeface="Arial" panose="020B0604020202020204" pitchFamily="34" charset="0"/>
              <a:buChar char="•"/>
            </a:pPr>
            <a:r>
              <a:rPr lang="en-US" dirty="0">
                <a:solidFill>
                  <a:srgbClr val="FF8502"/>
                </a:solidFill>
              </a:rPr>
              <a:t>Access to all defensive tools</a:t>
            </a:r>
          </a:p>
          <a:p>
            <a:pPr marL="571500" indent="-571500" algn="l">
              <a:buFont typeface="Arial" panose="020B0604020202020204" pitchFamily="34" charset="0"/>
              <a:buChar char="•"/>
            </a:pPr>
            <a:r>
              <a:rPr lang="en-US" dirty="0"/>
              <a:t>Built out lab environments to recreate / replicate</a:t>
            </a:r>
          </a:p>
          <a:p>
            <a:pPr marL="571500" indent="-571500" algn="l">
              <a:buFont typeface="Arial" panose="020B0604020202020204" pitchFamily="34" charset="0"/>
              <a:buChar char="•"/>
            </a:pPr>
            <a:r>
              <a:rPr lang="en-US" dirty="0"/>
              <a:t>Cracking Rigs and more…</a:t>
            </a:r>
          </a:p>
          <a:p>
            <a:pPr marL="571500" indent="-571500">
              <a:buFont typeface="Arial" panose="020B0604020202020204" pitchFamily="34" charset="0"/>
              <a:buChar char="•"/>
            </a:pPr>
            <a:endParaRPr lang="en-US" dirty="0"/>
          </a:p>
          <a:p>
            <a:pPr marL="0" indent="0"/>
            <a:endParaRPr lang="en-US" dirty="0"/>
          </a:p>
        </p:txBody>
      </p:sp>
    </p:spTree>
    <p:extLst>
      <p:ext uri="{BB962C8B-B14F-4D97-AF65-F5344CB8AC3E}">
        <p14:creationId xmlns:p14="http://schemas.microsoft.com/office/powerpoint/2010/main" val="146410746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6600" dirty="0">
                <a:latin typeface="DK Crayon Crumble" panose="00070001040701010105" pitchFamily="18" charset="0"/>
              </a:rPr>
              <a:t>#6 Create formal collateral</a:t>
            </a:r>
          </a:p>
        </p:txBody>
      </p:sp>
      <p:sp>
        <p:nvSpPr>
          <p:cNvPr id="3" name="Content Placeholder 2"/>
          <p:cNvSpPr>
            <a:spLocks noGrp="1"/>
          </p:cNvSpPr>
          <p:nvPr>
            <p:ph idx="1"/>
          </p:nvPr>
        </p:nvSpPr>
        <p:spPr/>
        <p:txBody>
          <a:bodyPr/>
          <a:lstStyle/>
          <a:p>
            <a:pPr marL="571500" indent="-571500" algn="l">
              <a:buFont typeface="Arial" panose="020B0604020202020204" pitchFamily="34" charset="0"/>
              <a:buChar char="•"/>
            </a:pPr>
            <a:r>
              <a:rPr lang="en-US" dirty="0">
                <a:latin typeface="DK Crayon Crumble" panose="00070001040701010105" pitchFamily="18" charset="0"/>
              </a:rPr>
              <a:t>Introduction of the team and it’s capabilities</a:t>
            </a:r>
          </a:p>
          <a:p>
            <a:pPr marL="571500" indent="-571500" algn="l">
              <a:buFont typeface="Arial" panose="020B0604020202020204" pitchFamily="34" charset="0"/>
              <a:buChar char="•"/>
            </a:pPr>
            <a:r>
              <a:rPr lang="en-US" dirty="0">
                <a:latin typeface="DK Crayon Crumble" panose="00070001040701010105" pitchFamily="18" charset="0"/>
              </a:rPr>
              <a:t>Services Line Card</a:t>
            </a:r>
          </a:p>
          <a:p>
            <a:pPr marL="571500" indent="-571500" algn="l">
              <a:buFont typeface="Arial" panose="020B0604020202020204" pitchFamily="34" charset="0"/>
              <a:buChar char="•"/>
            </a:pPr>
            <a:r>
              <a:rPr lang="en-US" dirty="0">
                <a:latin typeface="DK Crayon Crumble" panose="00070001040701010105" pitchFamily="18" charset="0"/>
              </a:rPr>
              <a:t>Engineering bios and availability</a:t>
            </a:r>
          </a:p>
          <a:p>
            <a:pPr marL="571500" indent="-571500" algn="l">
              <a:buFont typeface="Arial" panose="020B0604020202020204" pitchFamily="34" charset="0"/>
              <a:buChar char="•"/>
            </a:pPr>
            <a:r>
              <a:rPr lang="en-US" dirty="0">
                <a:latin typeface="DK Crayon Crumble" panose="00070001040701010105" pitchFamily="18" charset="0"/>
              </a:rPr>
              <a:t>Scoping documentation/questionnaires</a:t>
            </a:r>
          </a:p>
          <a:p>
            <a:pPr marL="571500" indent="-571500" algn="l">
              <a:buFont typeface="Arial" panose="020B0604020202020204" pitchFamily="34" charset="0"/>
              <a:buChar char="•"/>
            </a:pPr>
            <a:r>
              <a:rPr lang="en-US" dirty="0">
                <a:latin typeface="DK Crayon Crumble" panose="00070001040701010105" pitchFamily="18" charset="0"/>
              </a:rPr>
              <a:t>Rules of engagement</a:t>
            </a:r>
          </a:p>
          <a:p>
            <a:pPr marL="571500" indent="-571500" algn="l">
              <a:buFont typeface="Arial" panose="020B0604020202020204" pitchFamily="34" charset="0"/>
              <a:buChar char="•"/>
            </a:pPr>
            <a:r>
              <a:rPr lang="en-US" dirty="0">
                <a:latin typeface="DK Crayon Crumble" panose="00070001040701010105" pitchFamily="18" charset="0"/>
              </a:rPr>
              <a:t>Internal information handling policy, procedure, process</a:t>
            </a:r>
          </a:p>
          <a:p>
            <a:pPr marL="571500" indent="-571500" algn="l">
              <a:buFont typeface="Arial" panose="020B0604020202020204" pitchFamily="34" charset="0"/>
              <a:buChar char="•"/>
            </a:pPr>
            <a:r>
              <a:rPr lang="en-US" dirty="0">
                <a:latin typeface="DK Crayon Crumble" panose="00070001040701010105" pitchFamily="18" charset="0"/>
              </a:rPr>
              <a:t>Engagement request process</a:t>
            </a:r>
          </a:p>
          <a:p>
            <a:pPr marL="571500" indent="-571500" algn="l">
              <a:buFont typeface="Arial" panose="020B0604020202020204" pitchFamily="34" charset="0"/>
              <a:buChar char="•"/>
            </a:pPr>
            <a:r>
              <a:rPr lang="en-US" dirty="0">
                <a:latin typeface="DK Crayon Crumble" panose="00070001040701010105" pitchFamily="18" charset="0"/>
              </a:rPr>
              <a:t>Defensive Team Collaboration Workflow</a:t>
            </a:r>
          </a:p>
          <a:p>
            <a:pPr marL="571500" indent="-571500" algn="l">
              <a:buFont typeface="Arial" panose="020B0604020202020204" pitchFamily="34" charset="0"/>
              <a:buChar char="•"/>
            </a:pPr>
            <a:r>
              <a:rPr lang="en-US" dirty="0">
                <a:latin typeface="DK Crayon Crumble" panose="00070001040701010105" pitchFamily="18" charset="0"/>
              </a:rPr>
              <a:t>Threat Intel Team Collaboration Workflow</a:t>
            </a:r>
          </a:p>
          <a:p>
            <a:pPr marL="571500" indent="-571500" algn="l">
              <a:buFont typeface="Arial" panose="020B0604020202020204" pitchFamily="34" charset="0"/>
              <a:buChar char="•"/>
            </a:pPr>
            <a:r>
              <a:rPr lang="en-US" dirty="0">
                <a:latin typeface="DK Crayon Crumble" panose="00070001040701010105" pitchFamily="18" charset="0"/>
              </a:rPr>
              <a:t>Approval notification Protocols</a:t>
            </a:r>
          </a:p>
          <a:p>
            <a:pPr marL="571500" indent="-571500" algn="l">
              <a:buFont typeface="Arial" panose="020B0604020202020204" pitchFamily="34" charset="0"/>
              <a:buChar char="•"/>
            </a:pPr>
            <a:r>
              <a:rPr lang="en-US" dirty="0">
                <a:latin typeface="DK Crayon Crumble" panose="00070001040701010105" pitchFamily="18" charset="0"/>
              </a:rPr>
              <a:t>Templated / Automated reporting output</a:t>
            </a:r>
          </a:p>
          <a:p>
            <a:pPr marL="571500" indent="-571500" algn="l">
              <a:buFont typeface="Arial" panose="020B0604020202020204" pitchFamily="34" charset="0"/>
              <a:buChar char="•"/>
            </a:pPr>
            <a:r>
              <a:rPr lang="en-US" dirty="0">
                <a:latin typeface="DK Crayon Crumble" panose="00070001040701010105" pitchFamily="18" charset="0"/>
              </a:rPr>
              <a:t>Team Member Skill matrix</a:t>
            </a:r>
          </a:p>
          <a:p>
            <a:pPr marL="571500" indent="-571500" algn="l">
              <a:buFont typeface="Arial" panose="020B0604020202020204" pitchFamily="34" charset="0"/>
              <a:buChar char="•"/>
            </a:pPr>
            <a:endParaRPr lang="en-US" dirty="0">
              <a:latin typeface="DK Crayon Crumble" panose="00070001040701010105" pitchFamily="18" charset="0"/>
            </a:endParaRPr>
          </a:p>
          <a:p>
            <a:pPr marL="571500" indent="-571500" algn="l">
              <a:buFont typeface="Arial" panose="020B0604020202020204" pitchFamily="34" charset="0"/>
              <a:buChar char="•"/>
            </a:pPr>
            <a:endParaRPr lang="en-US" dirty="0">
              <a:latin typeface="DK Crayon Crumble" panose="00070001040701010105" pitchFamily="18" charset="0"/>
            </a:endParaRPr>
          </a:p>
          <a:p>
            <a:pPr marL="571500" indent="-571500" algn="l">
              <a:buFont typeface="Arial" panose="020B0604020202020204" pitchFamily="34" charset="0"/>
              <a:buChar char="•"/>
            </a:pPr>
            <a:endParaRPr lang="en-US" dirty="0">
              <a:latin typeface="DK Crayon Crumble" panose="00070001040701010105" pitchFamily="18" charset="0"/>
            </a:endParaRPr>
          </a:p>
          <a:p>
            <a:pPr marL="571500" indent="-571500" algn="l">
              <a:buFont typeface="Arial" panose="020B0604020202020204" pitchFamily="34" charset="0"/>
              <a:buChar char="•"/>
            </a:pPr>
            <a:endParaRPr lang="en-US" dirty="0">
              <a:latin typeface="DK Crayon Crumble" panose="00070001040701010105" pitchFamily="18" charset="0"/>
            </a:endParaRPr>
          </a:p>
          <a:p>
            <a:pPr marL="571500" indent="-571500" algn="l">
              <a:buFont typeface="Arial" panose="020B0604020202020204" pitchFamily="34" charset="0"/>
              <a:buChar char="•"/>
            </a:pPr>
            <a:endParaRPr lang="en-US" dirty="0">
              <a:latin typeface="DK Crayon Crumble" panose="00070001040701010105" pitchFamily="18" charset="0"/>
            </a:endParaRPr>
          </a:p>
        </p:txBody>
      </p:sp>
    </p:spTree>
    <p:extLst>
      <p:ext uri="{BB962C8B-B14F-4D97-AF65-F5344CB8AC3E}">
        <p14:creationId xmlns:p14="http://schemas.microsoft.com/office/powerpoint/2010/main" val="273616840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pharmaevangelist.com/wp-content/uploads/2010/05/Disclaim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952" y="1426662"/>
            <a:ext cx="12662298" cy="7330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24929503"/>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2465864"/>
            <a:ext cx="12725400" cy="1625600"/>
          </a:xfrm>
        </p:spPr>
        <p:txBody>
          <a:bodyPr/>
          <a:lstStyle/>
          <a:p>
            <a:r>
              <a:rPr lang="en-US" dirty="0">
                <a:latin typeface="DK Crayon Crumble" panose="00070001040701010105" pitchFamily="18" charset="0"/>
              </a:rPr>
              <a:t>#7 Defensive Coverage Assessment</a:t>
            </a:r>
          </a:p>
        </p:txBody>
      </p:sp>
      <p:sp>
        <p:nvSpPr>
          <p:cNvPr id="3" name="TextBox 2"/>
          <p:cNvSpPr txBox="1"/>
          <p:nvPr/>
        </p:nvSpPr>
        <p:spPr>
          <a:xfrm>
            <a:off x="482600" y="3352800"/>
            <a:ext cx="12039600" cy="738664"/>
          </a:xfrm>
          <a:prstGeom prst="rect">
            <a:avLst/>
          </a:prstGeom>
          <a:noFill/>
        </p:spPr>
        <p:txBody>
          <a:bodyPr wrap="square" rtlCol="0">
            <a:spAutoFit/>
          </a:bodyPr>
          <a:lstStyle/>
          <a:p>
            <a:pPr marL="571500" indent="-571500">
              <a:buFont typeface="Arial" panose="020B0604020202020204" pitchFamily="34" charset="0"/>
              <a:buChar char="•"/>
            </a:pPr>
            <a:endParaRPr lang="en-US" dirty="0"/>
          </a:p>
        </p:txBody>
      </p:sp>
    </p:spTree>
    <p:extLst>
      <p:ext uri="{BB962C8B-B14F-4D97-AF65-F5344CB8AC3E}">
        <p14:creationId xmlns:p14="http://schemas.microsoft.com/office/powerpoint/2010/main" val="339295696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724013"/>
            <a:ext cx="13004800" cy="6305574"/>
          </a:xfrm>
          <a:prstGeom prst="rect">
            <a:avLst/>
          </a:prstGeom>
        </p:spPr>
      </p:pic>
    </p:spTree>
    <p:extLst>
      <p:ext uri="{BB962C8B-B14F-4D97-AF65-F5344CB8AC3E}">
        <p14:creationId xmlns:p14="http://schemas.microsoft.com/office/powerpoint/2010/main" val="12592832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2465864"/>
            <a:ext cx="12725400" cy="1625600"/>
          </a:xfrm>
        </p:spPr>
        <p:txBody>
          <a:bodyPr/>
          <a:lstStyle/>
          <a:p>
            <a:r>
              <a:rPr lang="en-US" dirty="0">
                <a:latin typeface="DK Crayon Crumble" panose="00070001040701010105" pitchFamily="18" charset="0"/>
              </a:rPr>
              <a:t>#8 Provide Metrics that evaluate each TTP from a protective, detective and response perspective</a:t>
            </a:r>
          </a:p>
        </p:txBody>
      </p:sp>
      <p:sp>
        <p:nvSpPr>
          <p:cNvPr id="3" name="TextBox 2"/>
          <p:cNvSpPr txBox="1"/>
          <p:nvPr/>
        </p:nvSpPr>
        <p:spPr>
          <a:xfrm>
            <a:off x="482600" y="3352800"/>
            <a:ext cx="12039600" cy="738664"/>
          </a:xfrm>
          <a:prstGeom prst="rect">
            <a:avLst/>
          </a:prstGeom>
          <a:noFill/>
        </p:spPr>
        <p:txBody>
          <a:bodyPr wrap="square" rtlCol="0">
            <a:spAutoFit/>
          </a:bodyPr>
          <a:lstStyle/>
          <a:p>
            <a:pPr marL="571500" indent="-571500">
              <a:buFont typeface="Arial" panose="020B0604020202020204" pitchFamily="34" charset="0"/>
              <a:buChar char="•"/>
            </a:pPr>
            <a:endParaRPr lang="en-US" dirty="0"/>
          </a:p>
        </p:txBody>
      </p:sp>
    </p:spTree>
    <p:extLst>
      <p:ext uri="{BB962C8B-B14F-4D97-AF65-F5344CB8AC3E}">
        <p14:creationId xmlns:p14="http://schemas.microsoft.com/office/powerpoint/2010/main" val="3141862214"/>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509823307"/>
              </p:ext>
            </p:extLst>
          </p:nvPr>
        </p:nvGraphicFramePr>
        <p:xfrm>
          <a:off x="406400" y="2743200"/>
          <a:ext cx="12305626" cy="4461834"/>
        </p:xfrm>
        <a:graphic>
          <a:graphicData uri="http://schemas.openxmlformats.org/drawingml/2006/table">
            <a:tbl>
              <a:tblPr/>
              <a:tblGrid>
                <a:gridCol w="1219201">
                  <a:extLst>
                    <a:ext uri="{9D8B030D-6E8A-4147-A177-3AD203B41FA5}">
                      <a16:colId xmlns:a16="http://schemas.microsoft.com/office/drawing/2014/main" val="16620527"/>
                    </a:ext>
                  </a:extLst>
                </a:gridCol>
                <a:gridCol w="6133425">
                  <a:extLst>
                    <a:ext uri="{9D8B030D-6E8A-4147-A177-3AD203B41FA5}">
                      <a16:colId xmlns:a16="http://schemas.microsoft.com/office/drawing/2014/main" val="2101830986"/>
                    </a:ext>
                  </a:extLst>
                </a:gridCol>
                <a:gridCol w="4953000">
                  <a:extLst>
                    <a:ext uri="{9D8B030D-6E8A-4147-A177-3AD203B41FA5}">
                      <a16:colId xmlns:a16="http://schemas.microsoft.com/office/drawing/2014/main" val="3429113442"/>
                    </a:ext>
                  </a:extLst>
                </a:gridCol>
              </a:tblGrid>
              <a:tr h="838199">
                <a:tc>
                  <a:txBody>
                    <a:bodyPr/>
                    <a:lstStyle/>
                    <a:p>
                      <a:pPr algn="l" fontAlgn="b"/>
                      <a:r>
                        <a:rPr lang="en-US" sz="2000" b="1" i="0" u="none" strike="noStrike" dirty="0">
                          <a:solidFill>
                            <a:srgbClr val="000000"/>
                          </a:solidFill>
                          <a:effectLst/>
                          <a:latin typeface="Calibri" panose="020F0502020204030204" pitchFamily="34" charset="0"/>
                        </a:rPr>
                        <a:t>Color Key:</a:t>
                      </a:r>
                    </a:p>
                  </a:txBody>
                  <a:tcPr marL="5311" marR="5311" marT="5311"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tx1">
                        <a:lumMod val="75000"/>
                      </a:schemeClr>
                    </a:solidFill>
                  </a:tcPr>
                </a:tc>
                <a:tc>
                  <a:txBody>
                    <a:bodyPr/>
                    <a:lstStyle/>
                    <a:p>
                      <a:pPr algn="l" fontAlgn="b"/>
                      <a:r>
                        <a:rPr lang="en-US" sz="2000" b="1" i="0" u="none" strike="noStrike" dirty="0">
                          <a:solidFill>
                            <a:srgbClr val="000000"/>
                          </a:solidFill>
                          <a:effectLst/>
                          <a:latin typeface="Calibri" panose="020F0502020204030204" pitchFamily="34" charset="0"/>
                        </a:rPr>
                        <a:t>Detection Maturity</a:t>
                      </a:r>
                    </a:p>
                  </a:txBody>
                  <a:tcPr marL="5311" marR="5311" marT="5311"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12700" cap="flat" cmpd="sng" algn="ctr">
                      <a:noFill/>
                      <a:prstDash val="solid"/>
                      <a:round/>
                      <a:headEnd type="none" w="med" len="med"/>
                      <a:tailEnd type="none" w="med" len="med"/>
                    </a:lnB>
                    <a:solidFill>
                      <a:schemeClr val="tx1">
                        <a:lumMod val="75000"/>
                      </a:schemeClr>
                    </a:solidFill>
                  </a:tcPr>
                </a:tc>
                <a:tc>
                  <a:txBody>
                    <a:bodyPr/>
                    <a:lstStyle/>
                    <a:p>
                      <a:pPr algn="l" fontAlgn="b"/>
                      <a:r>
                        <a:rPr lang="en-US" sz="2000" b="1" i="0" u="none" strike="noStrike" dirty="0">
                          <a:solidFill>
                            <a:srgbClr val="000000"/>
                          </a:solidFill>
                          <a:effectLst/>
                          <a:latin typeface="Calibri" panose="020F0502020204030204" pitchFamily="34" charset="0"/>
                        </a:rPr>
                        <a:t>Protection Maturity</a:t>
                      </a:r>
                    </a:p>
                  </a:txBody>
                  <a:tcPr marL="5311" marR="5311" marT="5311"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12700" cap="flat" cmpd="sng" algn="ctr">
                      <a:noFill/>
                      <a:prstDash val="solid"/>
                      <a:round/>
                      <a:headEnd type="none" w="med" len="med"/>
                      <a:tailEnd type="none" w="med" len="med"/>
                    </a:lnB>
                    <a:solidFill>
                      <a:schemeClr val="tx1">
                        <a:lumMod val="75000"/>
                      </a:schemeClr>
                    </a:solidFill>
                  </a:tcPr>
                </a:tc>
                <a:extLst>
                  <a:ext uri="{0D108BD9-81ED-4DB2-BD59-A6C34878D82A}">
                    <a16:rowId xmlns:a16="http://schemas.microsoft.com/office/drawing/2014/main" val="981646689"/>
                  </a:ext>
                </a:extLst>
              </a:tr>
              <a:tr h="640187">
                <a:tc>
                  <a:txBody>
                    <a:bodyPr/>
                    <a:lstStyle/>
                    <a:p>
                      <a:pPr algn="r" fontAlgn="t"/>
                      <a:r>
                        <a:rPr lang="en-US" sz="3600" b="0" i="0" u="none" strike="noStrike" dirty="0">
                          <a:solidFill>
                            <a:srgbClr val="000000"/>
                          </a:solidFill>
                          <a:effectLst/>
                          <a:latin typeface="Calibri" panose="020F0502020204030204" pitchFamily="34" charset="0"/>
                        </a:rPr>
                        <a:t>0</a:t>
                      </a:r>
                    </a:p>
                  </a:txBody>
                  <a:tcPr marL="5311" marR="5311" marT="5311" marB="0">
                    <a:lnL>
                      <a:noFill/>
                    </a:lnL>
                    <a:lnR w="12700" cap="flat" cmpd="sng" algn="ctr">
                      <a:no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solidFill>
                      <a:srgbClr val="FF0000"/>
                    </a:solidFill>
                  </a:tcPr>
                </a:tc>
                <a:tc>
                  <a:txBody>
                    <a:bodyPr/>
                    <a:lstStyle/>
                    <a:p>
                      <a:pPr algn="l" fontAlgn="b"/>
                      <a:r>
                        <a:rPr lang="en-US" sz="2400" b="1" i="0" u="none" strike="noStrike" dirty="0">
                          <a:solidFill>
                            <a:srgbClr val="000000"/>
                          </a:solidFill>
                          <a:effectLst/>
                          <a:latin typeface="Calibri" panose="020F0502020204030204" pitchFamily="34" charset="0"/>
                        </a:rPr>
                        <a:t>No Detection Controls</a:t>
                      </a:r>
                    </a:p>
                  </a:txBody>
                  <a:tcPr marL="5311" marR="5311" marT="5311"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2400" b="1" i="0" u="none" strike="noStrike" dirty="0">
                          <a:solidFill>
                            <a:srgbClr val="000000"/>
                          </a:solidFill>
                          <a:effectLst/>
                          <a:latin typeface="Calibri" panose="020F0502020204030204" pitchFamily="34" charset="0"/>
                        </a:rPr>
                        <a:t>No Protection Controls</a:t>
                      </a:r>
                    </a:p>
                  </a:txBody>
                  <a:tcPr marL="5311" marR="5311" marT="5311"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632890317"/>
                  </a:ext>
                </a:extLst>
              </a:tr>
              <a:tr h="640187">
                <a:tc>
                  <a:txBody>
                    <a:bodyPr/>
                    <a:lstStyle/>
                    <a:p>
                      <a:pPr algn="r" fontAlgn="t"/>
                      <a:r>
                        <a:rPr lang="en-US" sz="3600" b="0" i="0" u="none" strike="noStrike" dirty="0">
                          <a:solidFill>
                            <a:srgbClr val="000000"/>
                          </a:solidFill>
                          <a:effectLst/>
                          <a:latin typeface="Calibri" panose="020F0502020204030204" pitchFamily="34" charset="0"/>
                        </a:rPr>
                        <a:t>1</a:t>
                      </a:r>
                    </a:p>
                  </a:txBody>
                  <a:tcPr marL="5311" marR="5311" marT="5311" marB="0">
                    <a:lnL>
                      <a:noFill/>
                    </a:lnL>
                    <a:lnR w="12700" cap="flat" cmpd="sng" algn="ctr">
                      <a:noFill/>
                      <a:prstDash val="solid"/>
                      <a:round/>
                      <a:headEnd type="none" w="med" len="med"/>
                      <a:tailEnd type="none" w="med" len="med"/>
                    </a:lnR>
                    <a:lnT>
                      <a:noFill/>
                    </a:lnT>
                    <a:lnB>
                      <a:noFill/>
                    </a:lnB>
                    <a:solidFill>
                      <a:srgbClr val="FFC000"/>
                    </a:solidFill>
                  </a:tcPr>
                </a:tc>
                <a:tc>
                  <a:txBody>
                    <a:bodyPr/>
                    <a:lstStyle/>
                    <a:p>
                      <a:pPr algn="l" fontAlgn="b"/>
                      <a:r>
                        <a:rPr lang="en-US" sz="2400" b="1" i="0" u="none" strike="noStrike" dirty="0">
                          <a:solidFill>
                            <a:srgbClr val="000000"/>
                          </a:solidFill>
                          <a:effectLst/>
                          <a:latin typeface="Calibri" panose="020F0502020204030204" pitchFamily="34" charset="0"/>
                        </a:rPr>
                        <a:t>Non-Centralized Logging</a:t>
                      </a:r>
                    </a:p>
                  </a:txBody>
                  <a:tcPr marL="5311" marR="5311" marT="5311"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2400" b="1" i="0" u="none" strike="noStrike" dirty="0">
                          <a:solidFill>
                            <a:srgbClr val="000000"/>
                          </a:solidFill>
                          <a:effectLst/>
                          <a:latin typeface="Calibri" panose="020F0502020204030204" pitchFamily="34" charset="0"/>
                        </a:rPr>
                        <a:t>Partially Deployed</a:t>
                      </a:r>
                    </a:p>
                  </a:txBody>
                  <a:tcPr marL="5311" marR="5311" marT="5311"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4860203"/>
                  </a:ext>
                </a:extLst>
              </a:tr>
              <a:tr h="640187">
                <a:tc>
                  <a:txBody>
                    <a:bodyPr/>
                    <a:lstStyle/>
                    <a:p>
                      <a:pPr algn="r" fontAlgn="t"/>
                      <a:r>
                        <a:rPr lang="en-US" sz="3600" b="0" i="0" u="none" strike="noStrike" dirty="0">
                          <a:solidFill>
                            <a:srgbClr val="000000"/>
                          </a:solidFill>
                          <a:effectLst/>
                          <a:latin typeface="Calibri" panose="020F0502020204030204" pitchFamily="34" charset="0"/>
                        </a:rPr>
                        <a:t>2</a:t>
                      </a:r>
                    </a:p>
                  </a:txBody>
                  <a:tcPr marL="5311" marR="5311" marT="5311" marB="0">
                    <a:lnL>
                      <a:noFill/>
                    </a:lnL>
                    <a:lnR w="12700" cap="flat" cmpd="sng" algn="ctr">
                      <a:noFill/>
                      <a:prstDash val="solid"/>
                      <a:round/>
                      <a:headEnd type="none" w="med" len="med"/>
                      <a:tailEnd type="none" w="med" len="med"/>
                    </a:lnR>
                    <a:lnT>
                      <a:noFill/>
                    </a:lnT>
                    <a:lnB>
                      <a:noFill/>
                    </a:lnB>
                    <a:solidFill>
                      <a:srgbClr val="FFFF00"/>
                    </a:solidFill>
                  </a:tcPr>
                </a:tc>
                <a:tc>
                  <a:txBody>
                    <a:bodyPr/>
                    <a:lstStyle/>
                    <a:p>
                      <a:pPr algn="l" fontAlgn="b"/>
                      <a:r>
                        <a:rPr lang="en-US" sz="2400" b="1" i="0" u="none" strike="noStrike" dirty="0">
                          <a:solidFill>
                            <a:srgbClr val="000000"/>
                          </a:solidFill>
                          <a:effectLst/>
                          <a:latin typeface="Calibri" panose="020F0502020204030204" pitchFamily="34" charset="0"/>
                        </a:rPr>
                        <a:t>Centralized Logging, but no Alerts</a:t>
                      </a:r>
                    </a:p>
                  </a:txBody>
                  <a:tcPr marL="5311" marR="5311" marT="5311"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2400" b="1" i="0" u="none" strike="noStrike" dirty="0">
                          <a:solidFill>
                            <a:srgbClr val="000000"/>
                          </a:solidFill>
                          <a:effectLst/>
                          <a:latin typeface="Calibri" panose="020F0502020204030204" pitchFamily="34" charset="0"/>
                        </a:rPr>
                        <a:t>Fully Deployed but </a:t>
                      </a:r>
                      <a:r>
                        <a:rPr lang="en-US" sz="2400" b="1" i="0" u="none" strike="noStrike" dirty="0" err="1">
                          <a:solidFill>
                            <a:srgbClr val="000000"/>
                          </a:solidFill>
                          <a:effectLst/>
                          <a:latin typeface="Calibri" panose="020F0502020204030204" pitchFamily="34" charset="0"/>
                        </a:rPr>
                        <a:t>Defeatable</a:t>
                      </a:r>
                      <a:endParaRPr lang="en-US" sz="2400" b="1" i="0" u="none" strike="noStrike" dirty="0">
                        <a:solidFill>
                          <a:srgbClr val="000000"/>
                        </a:solidFill>
                        <a:effectLst/>
                        <a:latin typeface="Calibri" panose="020F0502020204030204" pitchFamily="34" charset="0"/>
                      </a:endParaRPr>
                    </a:p>
                  </a:txBody>
                  <a:tcPr marL="5311" marR="5311" marT="5311"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855151528"/>
                  </a:ext>
                </a:extLst>
              </a:tr>
              <a:tr h="851537">
                <a:tc>
                  <a:txBody>
                    <a:bodyPr/>
                    <a:lstStyle/>
                    <a:p>
                      <a:pPr algn="r" fontAlgn="t"/>
                      <a:r>
                        <a:rPr lang="en-US" sz="3600" b="0" i="0" u="none" strike="noStrike" dirty="0">
                          <a:solidFill>
                            <a:srgbClr val="000000"/>
                          </a:solidFill>
                          <a:effectLst/>
                          <a:latin typeface="Calibri" panose="020F0502020204030204" pitchFamily="34" charset="0"/>
                        </a:rPr>
                        <a:t>3</a:t>
                      </a:r>
                    </a:p>
                  </a:txBody>
                  <a:tcPr marL="5311" marR="5311" marT="5311" marB="0">
                    <a:lnL>
                      <a:noFill/>
                    </a:lnL>
                    <a:lnR w="12700" cap="flat" cmpd="sng" algn="ctr">
                      <a:noFill/>
                      <a:prstDash val="solid"/>
                      <a:round/>
                      <a:headEnd type="none" w="med" len="med"/>
                      <a:tailEnd type="none" w="med" len="med"/>
                    </a:lnR>
                    <a:lnT>
                      <a:noFill/>
                    </a:lnT>
                    <a:lnB>
                      <a:noFill/>
                    </a:lnB>
                    <a:solidFill>
                      <a:srgbClr val="92D050"/>
                    </a:solidFill>
                  </a:tcPr>
                </a:tc>
                <a:tc>
                  <a:txBody>
                    <a:bodyPr/>
                    <a:lstStyle/>
                    <a:p>
                      <a:pPr algn="l" fontAlgn="b"/>
                      <a:r>
                        <a:rPr lang="en-US" sz="2400" b="1" i="0" u="none" strike="noStrike" dirty="0">
                          <a:solidFill>
                            <a:srgbClr val="000000"/>
                          </a:solidFill>
                          <a:effectLst/>
                          <a:latin typeface="Calibri" panose="020F0502020204030204" pitchFamily="34" charset="0"/>
                        </a:rPr>
                        <a:t>Centralized Logs, Reactive, Insufficient Alerts, false negatives or positives (Functional)</a:t>
                      </a:r>
                    </a:p>
                  </a:txBody>
                  <a:tcPr marL="5311" marR="5311" marT="5311"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2400" b="1" i="0" u="none" strike="noStrike" dirty="0">
                          <a:solidFill>
                            <a:srgbClr val="000000"/>
                          </a:solidFill>
                          <a:effectLst/>
                          <a:latin typeface="Calibri" panose="020F0502020204030204" pitchFamily="34" charset="0"/>
                        </a:rPr>
                        <a:t>Fully Deployed, Non-</a:t>
                      </a:r>
                      <a:r>
                        <a:rPr lang="en-US" sz="2400" b="1" i="0" u="none" strike="noStrike" dirty="0" err="1">
                          <a:solidFill>
                            <a:srgbClr val="000000"/>
                          </a:solidFill>
                          <a:effectLst/>
                          <a:latin typeface="Calibri" panose="020F0502020204030204" pitchFamily="34" charset="0"/>
                        </a:rPr>
                        <a:t>Defeatable</a:t>
                      </a:r>
                      <a:endParaRPr lang="en-US" sz="2400" b="1" i="0" u="none" strike="noStrike" dirty="0">
                        <a:solidFill>
                          <a:srgbClr val="000000"/>
                        </a:solidFill>
                        <a:effectLst/>
                        <a:latin typeface="Calibri" panose="020F0502020204030204" pitchFamily="34" charset="0"/>
                      </a:endParaRPr>
                    </a:p>
                  </a:txBody>
                  <a:tcPr marL="5311" marR="5311" marT="5311"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4084104793"/>
                  </a:ext>
                </a:extLst>
              </a:tr>
              <a:tr h="851537">
                <a:tc>
                  <a:txBody>
                    <a:bodyPr/>
                    <a:lstStyle/>
                    <a:p>
                      <a:pPr algn="r" fontAlgn="t"/>
                      <a:r>
                        <a:rPr lang="en-US" sz="3600" b="0" i="0" u="none" strike="noStrike" dirty="0">
                          <a:solidFill>
                            <a:srgbClr val="000000"/>
                          </a:solidFill>
                          <a:effectLst/>
                          <a:latin typeface="Calibri" panose="020F0502020204030204" pitchFamily="34" charset="0"/>
                        </a:rPr>
                        <a:t>4</a:t>
                      </a:r>
                    </a:p>
                  </a:txBody>
                  <a:tcPr marL="5311" marR="5311" marT="5311" marB="0">
                    <a:lnL>
                      <a:noFill/>
                    </a:lnL>
                    <a:lnR w="12700" cap="flat" cmpd="sng" algn="ctr">
                      <a:noFill/>
                      <a:prstDash val="solid"/>
                      <a:round/>
                      <a:headEnd type="none" w="med" len="med"/>
                      <a:tailEnd type="none" w="med" len="med"/>
                    </a:lnR>
                    <a:lnT>
                      <a:noFill/>
                    </a:lnT>
                    <a:lnB>
                      <a:noFill/>
                    </a:lnB>
                    <a:solidFill>
                      <a:srgbClr val="00B050"/>
                    </a:solidFill>
                  </a:tcPr>
                </a:tc>
                <a:tc>
                  <a:txBody>
                    <a:bodyPr/>
                    <a:lstStyle/>
                    <a:p>
                      <a:pPr algn="l" fontAlgn="b"/>
                      <a:r>
                        <a:rPr lang="en-US" sz="2400" b="1" i="0" u="none" strike="noStrike">
                          <a:solidFill>
                            <a:srgbClr val="000000"/>
                          </a:solidFill>
                          <a:effectLst/>
                          <a:latin typeface="Calibri" panose="020F0502020204030204" pitchFamily="34" charset="0"/>
                        </a:rPr>
                        <a:t>Centralized, Automated Alerts, Proactive, Requires response, no false positives (Stable)</a:t>
                      </a:r>
                    </a:p>
                  </a:txBody>
                  <a:tcPr marL="5311" marR="5311" marT="5311"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2400" b="1" i="0" u="none" strike="noStrike" dirty="0">
                          <a:solidFill>
                            <a:srgbClr val="000000"/>
                          </a:solidFill>
                          <a:effectLst/>
                          <a:latin typeface="Calibri" panose="020F0502020204030204" pitchFamily="34" charset="0"/>
                        </a:rPr>
                        <a:t>Fully Deployed, Non-</a:t>
                      </a:r>
                      <a:r>
                        <a:rPr lang="en-US" sz="2400" b="1" i="0" u="none" strike="noStrike" dirty="0" err="1">
                          <a:solidFill>
                            <a:srgbClr val="000000"/>
                          </a:solidFill>
                          <a:effectLst/>
                          <a:latin typeface="Calibri" panose="020F0502020204030204" pitchFamily="34" charset="0"/>
                        </a:rPr>
                        <a:t>Defeatable</a:t>
                      </a:r>
                      <a:r>
                        <a:rPr lang="en-US" sz="2400" b="1" i="0" u="none" strike="noStrike" dirty="0">
                          <a:solidFill>
                            <a:srgbClr val="000000"/>
                          </a:solidFill>
                          <a:effectLst/>
                          <a:latin typeface="Calibri" panose="020F0502020204030204" pitchFamily="34" charset="0"/>
                        </a:rPr>
                        <a:t>, and Alerting in place</a:t>
                      </a:r>
                    </a:p>
                  </a:txBody>
                  <a:tcPr marL="5311" marR="5311" marT="5311"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67524808"/>
                  </a:ext>
                </a:extLst>
              </a:tr>
            </a:tbl>
          </a:graphicData>
        </a:graphic>
      </p:graphicFrame>
    </p:spTree>
    <p:extLst>
      <p:ext uri="{BB962C8B-B14F-4D97-AF65-F5344CB8AC3E}">
        <p14:creationId xmlns:p14="http://schemas.microsoft.com/office/powerpoint/2010/main" val="34186367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55865876"/>
              </p:ext>
            </p:extLst>
          </p:nvPr>
        </p:nvGraphicFramePr>
        <p:xfrm>
          <a:off x="-5080" y="609600"/>
          <a:ext cx="13004798" cy="8114060"/>
        </p:xfrm>
        <a:graphic>
          <a:graphicData uri="http://schemas.openxmlformats.org/drawingml/2006/table">
            <a:tbl>
              <a:tblPr/>
              <a:tblGrid>
                <a:gridCol w="1405523">
                  <a:extLst>
                    <a:ext uri="{9D8B030D-6E8A-4147-A177-3AD203B41FA5}">
                      <a16:colId xmlns:a16="http://schemas.microsoft.com/office/drawing/2014/main" val="463841343"/>
                    </a:ext>
                  </a:extLst>
                </a:gridCol>
                <a:gridCol w="1649642">
                  <a:extLst>
                    <a:ext uri="{9D8B030D-6E8A-4147-A177-3AD203B41FA5}">
                      <a16:colId xmlns:a16="http://schemas.microsoft.com/office/drawing/2014/main" val="3526437619"/>
                    </a:ext>
                  </a:extLst>
                </a:gridCol>
                <a:gridCol w="3084756">
                  <a:extLst>
                    <a:ext uri="{9D8B030D-6E8A-4147-A177-3AD203B41FA5}">
                      <a16:colId xmlns:a16="http://schemas.microsoft.com/office/drawing/2014/main" val="2705623746"/>
                    </a:ext>
                  </a:extLst>
                </a:gridCol>
                <a:gridCol w="3077358">
                  <a:extLst>
                    <a:ext uri="{9D8B030D-6E8A-4147-A177-3AD203B41FA5}">
                      <a16:colId xmlns:a16="http://schemas.microsoft.com/office/drawing/2014/main" val="2268017518"/>
                    </a:ext>
                  </a:extLst>
                </a:gridCol>
                <a:gridCol w="1080035">
                  <a:extLst>
                    <a:ext uri="{9D8B030D-6E8A-4147-A177-3AD203B41FA5}">
                      <a16:colId xmlns:a16="http://schemas.microsoft.com/office/drawing/2014/main" val="1781865125"/>
                    </a:ext>
                  </a:extLst>
                </a:gridCol>
                <a:gridCol w="355080">
                  <a:extLst>
                    <a:ext uri="{9D8B030D-6E8A-4147-A177-3AD203B41FA5}">
                      <a16:colId xmlns:a16="http://schemas.microsoft.com/office/drawing/2014/main" val="3007278400"/>
                    </a:ext>
                  </a:extLst>
                </a:gridCol>
                <a:gridCol w="1080035">
                  <a:extLst>
                    <a:ext uri="{9D8B030D-6E8A-4147-A177-3AD203B41FA5}">
                      <a16:colId xmlns:a16="http://schemas.microsoft.com/office/drawing/2014/main" val="385370579"/>
                    </a:ext>
                  </a:extLst>
                </a:gridCol>
                <a:gridCol w="355080">
                  <a:extLst>
                    <a:ext uri="{9D8B030D-6E8A-4147-A177-3AD203B41FA5}">
                      <a16:colId xmlns:a16="http://schemas.microsoft.com/office/drawing/2014/main" val="1199951891"/>
                    </a:ext>
                  </a:extLst>
                </a:gridCol>
                <a:gridCol w="917289">
                  <a:extLst>
                    <a:ext uri="{9D8B030D-6E8A-4147-A177-3AD203B41FA5}">
                      <a16:colId xmlns:a16="http://schemas.microsoft.com/office/drawing/2014/main" val="3114045580"/>
                    </a:ext>
                  </a:extLst>
                </a:gridCol>
              </a:tblGrid>
              <a:tr h="416188">
                <a:tc>
                  <a:txBody>
                    <a:bodyPr/>
                    <a:lstStyle/>
                    <a:p>
                      <a:pPr algn="l" fontAlgn="t"/>
                      <a:r>
                        <a:rPr lang="en-US" sz="1400" b="0" i="0" u="none" strike="noStrike">
                          <a:solidFill>
                            <a:srgbClr val="FFFFFF"/>
                          </a:solidFill>
                          <a:effectLst/>
                          <a:latin typeface="Calibri" panose="020F0502020204030204" pitchFamily="34" charset="0"/>
                        </a:rPr>
                        <a:t>Technique</a:t>
                      </a:r>
                    </a:p>
                  </a:txBody>
                  <a:tcPr marL="3190" marR="3190" marT="3190" marB="0">
                    <a:lnL>
                      <a:noFill/>
                    </a:lnL>
                    <a:lnR w="19050" cap="flat" cmpd="sng" algn="ctr">
                      <a:solidFill>
                        <a:srgbClr val="BFBFB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US" sz="1400" b="0" i="0" u="none" strike="noStrike">
                          <a:solidFill>
                            <a:srgbClr val="FFFFFF"/>
                          </a:solidFill>
                          <a:effectLst/>
                          <a:latin typeface="Calibri" panose="020F0502020204030204" pitchFamily="34" charset="0"/>
                        </a:rPr>
                        <a:t>Function</a:t>
                      </a:r>
                    </a:p>
                  </a:txBody>
                  <a:tcPr marL="3190" marR="3190" marT="3190" marB="0">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US" sz="1400" b="0" i="0" u="none" strike="noStrike">
                          <a:solidFill>
                            <a:srgbClr val="FFFFFF"/>
                          </a:solidFill>
                          <a:effectLst/>
                          <a:latin typeface="Calibri" panose="020F0502020204030204" pitchFamily="34" charset="0"/>
                        </a:rPr>
                        <a:t>Methods for detection</a:t>
                      </a:r>
                    </a:p>
                  </a:txBody>
                  <a:tcPr marL="3190" marR="3190" marT="3190" marB="0">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US" sz="1400" b="0" i="0" u="none" strike="noStrike">
                          <a:solidFill>
                            <a:srgbClr val="FFFFFF"/>
                          </a:solidFill>
                          <a:effectLst/>
                          <a:latin typeface="Calibri" panose="020F0502020204030204" pitchFamily="34" charset="0"/>
                        </a:rPr>
                        <a:t>Methods for protection</a:t>
                      </a:r>
                    </a:p>
                  </a:txBody>
                  <a:tcPr marL="3190" marR="3190" marT="3190" marB="0">
                    <a:lnL w="190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ctr" fontAlgn="t"/>
                      <a:r>
                        <a:rPr lang="en-US" sz="1400" b="0" i="0" u="none" strike="noStrike">
                          <a:solidFill>
                            <a:srgbClr val="FFFFFF"/>
                          </a:solidFill>
                          <a:effectLst/>
                          <a:latin typeface="Calibri" panose="020F0502020204030204" pitchFamily="34" charset="0"/>
                        </a:rPr>
                        <a:t>Detection</a:t>
                      </a:r>
                    </a:p>
                  </a:txBody>
                  <a:tcPr marL="3190" marR="3190" marT="319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a:noFill/>
                    </a:lnB>
                    <a:solidFill>
                      <a:srgbClr val="000000"/>
                    </a:solidFill>
                  </a:tcPr>
                </a:tc>
                <a:tc>
                  <a:txBody>
                    <a:bodyPr/>
                    <a:lstStyle/>
                    <a:p>
                      <a:pPr algn="l" fontAlgn="t"/>
                      <a:r>
                        <a:rPr lang="en-US" sz="1400" b="0" i="0" u="none" strike="noStrike">
                          <a:solidFill>
                            <a:srgbClr val="FFFFFF"/>
                          </a:solidFill>
                          <a:effectLst/>
                          <a:latin typeface="Calibri" panose="020F0502020204030204" pitchFamily="34" charset="0"/>
                        </a:rPr>
                        <a:t>Maturity</a:t>
                      </a:r>
                    </a:p>
                  </a:txBody>
                  <a:tcPr marL="3190" marR="3190" marT="319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a:noFill/>
                    </a:lnB>
                    <a:solidFill>
                      <a:srgbClr val="000000"/>
                    </a:solidFill>
                  </a:tcPr>
                </a:tc>
                <a:tc>
                  <a:txBody>
                    <a:bodyPr/>
                    <a:lstStyle/>
                    <a:p>
                      <a:pPr algn="ctr" fontAlgn="t"/>
                      <a:r>
                        <a:rPr lang="en-US" sz="1400" b="0" i="0" u="none" strike="noStrike">
                          <a:solidFill>
                            <a:srgbClr val="FFFFFF"/>
                          </a:solidFill>
                          <a:effectLst/>
                          <a:latin typeface="Calibri" panose="020F0502020204030204" pitchFamily="34" charset="0"/>
                        </a:rPr>
                        <a:t>Protection</a:t>
                      </a:r>
                    </a:p>
                  </a:txBody>
                  <a:tcPr marL="3190" marR="3190" marT="319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a:noFill/>
                    </a:lnB>
                    <a:solidFill>
                      <a:srgbClr val="000000"/>
                    </a:solidFill>
                  </a:tcPr>
                </a:tc>
                <a:tc>
                  <a:txBody>
                    <a:bodyPr/>
                    <a:lstStyle/>
                    <a:p>
                      <a:pPr algn="l" fontAlgn="t"/>
                      <a:r>
                        <a:rPr lang="en-US" sz="1400" b="0" i="0" u="none" strike="noStrike">
                          <a:solidFill>
                            <a:srgbClr val="FFFFFF"/>
                          </a:solidFill>
                          <a:effectLst/>
                          <a:latin typeface="Calibri" panose="020F0502020204030204" pitchFamily="34" charset="0"/>
                        </a:rPr>
                        <a:t>Maturity</a:t>
                      </a:r>
                    </a:p>
                  </a:txBody>
                  <a:tcPr marL="3190" marR="3190" marT="319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a:noFill/>
                    </a:lnB>
                    <a:solidFill>
                      <a:srgbClr val="000000"/>
                    </a:solidFill>
                  </a:tcPr>
                </a:tc>
                <a:tc>
                  <a:txBody>
                    <a:bodyPr/>
                    <a:lstStyle/>
                    <a:p>
                      <a:pPr algn="ctr" fontAlgn="t"/>
                      <a:r>
                        <a:rPr lang="en-US" sz="1400" b="0" i="0" u="none" strike="noStrike">
                          <a:solidFill>
                            <a:srgbClr val="FFFFFF"/>
                          </a:solidFill>
                          <a:effectLst/>
                          <a:latin typeface="Calibri" panose="020F0502020204030204" pitchFamily="34" charset="0"/>
                        </a:rPr>
                        <a:t>Last Test Date</a:t>
                      </a:r>
                    </a:p>
                  </a:txBody>
                  <a:tcPr marL="3190" marR="3190" marT="3190" marB="0">
                    <a:lnL w="12700" cap="flat" cmpd="sng" algn="ctr">
                      <a:solidFill>
                        <a:srgbClr val="BFBFBF"/>
                      </a:solidFill>
                      <a:prstDash val="solid"/>
                      <a:round/>
                      <a:headEnd type="none" w="med" len="med"/>
                      <a:tailEnd type="none" w="med" len="med"/>
                    </a:lnL>
                    <a:lnR>
                      <a:noFill/>
                    </a:lnR>
                    <a:lnT>
                      <a:noFill/>
                    </a:lnT>
                    <a:lnB>
                      <a:noFill/>
                    </a:lnB>
                    <a:solidFill>
                      <a:srgbClr val="000000"/>
                    </a:solidFill>
                  </a:tcPr>
                </a:tc>
                <a:extLst>
                  <a:ext uri="{0D108BD9-81ED-4DB2-BD59-A6C34878D82A}">
                    <a16:rowId xmlns:a16="http://schemas.microsoft.com/office/drawing/2014/main" val="2995607795"/>
                  </a:ext>
                </a:extLst>
              </a:tr>
              <a:tr h="5979263">
                <a:tc>
                  <a:txBody>
                    <a:bodyPr/>
                    <a:lstStyle/>
                    <a:p>
                      <a:pPr algn="l" fontAlgn="t"/>
                      <a:r>
                        <a:rPr lang="en-US" sz="1400" b="0" i="0" u="none" strike="noStrike">
                          <a:solidFill>
                            <a:srgbClr val="000000"/>
                          </a:solidFill>
                          <a:effectLst/>
                          <a:latin typeface="Calibri" panose="020F0502020204030204" pitchFamily="34" charset="0"/>
                        </a:rPr>
                        <a:t>LSASS password/hash recovery</a:t>
                      </a:r>
                    </a:p>
                  </a:txBody>
                  <a:tcPr marL="3190" marR="3190" marT="3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t"/>
                      <a:r>
                        <a:rPr lang="en-US" sz="1400" b="0" i="0" u="none" strike="noStrike">
                          <a:solidFill>
                            <a:srgbClr val="000000"/>
                          </a:solidFill>
                          <a:effectLst/>
                          <a:latin typeface="Calibri" panose="020F0502020204030204" pitchFamily="34" charset="0"/>
                        </a:rPr>
                        <a:t>Local Security Authority Subsystem Service (LSASS) is a process in Microsoft Windows operating systems that is responsible for enforcing the security policy on the system. It verifies users logging on to a Windows computer or server, handles password changes, and creates access tokens. (from Wikipedia)</a:t>
                      </a:r>
                      <a:br>
                        <a:rPr lang="en-US" sz="1400" b="0" i="0" u="none" strike="noStrike">
                          <a:solidFill>
                            <a:srgbClr val="000000"/>
                          </a:solidFill>
                          <a:effectLst/>
                          <a:latin typeface="Calibri" panose="020F0502020204030204" pitchFamily="34" charset="0"/>
                        </a:rPr>
                      </a:br>
                      <a:br>
                        <a:rPr lang="en-US" sz="1400" b="0" i="0" u="none" strike="noStrike">
                          <a:solidFill>
                            <a:srgbClr val="000000"/>
                          </a:solidFill>
                          <a:effectLst/>
                          <a:latin typeface="Calibri" panose="020F0502020204030204" pitchFamily="34" charset="0"/>
                        </a:rPr>
                      </a:br>
                      <a:r>
                        <a:rPr lang="en-US" sz="1400" b="0" i="0" u="none" strike="noStrike">
                          <a:solidFill>
                            <a:srgbClr val="000000"/>
                          </a:solidFill>
                          <a:effectLst/>
                          <a:latin typeface="Calibri" panose="020F0502020204030204" pitchFamily="34" charset="0"/>
                        </a:rPr>
                        <a:t>For the purposes of Single Sign On (SSO) in Windows environments, lsass also stores the NT hash and sometimes, in the case of wdigest, the cleartext credentials of users who have logged into the system. These can be recovered by dumping the contents of the process in memory through use tools such as procdump and mimikatz. </a:t>
                      </a:r>
                    </a:p>
                  </a:txBody>
                  <a:tcPr marL="3190" marR="3190" marT="3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t"/>
                      <a:r>
                        <a:rPr lang="en-US" sz="1400" b="0" i="0" u="none" strike="noStrike">
                          <a:solidFill>
                            <a:srgbClr val="000000"/>
                          </a:solidFill>
                          <a:effectLst/>
                          <a:latin typeface="Calibri" panose="020F0502020204030204" pitchFamily="34" charset="0"/>
                        </a:rPr>
                        <a:t>The most optimal way to detect this is to identify processes that are crossproc'd into lsass. The signal to noise ratio here is high, due to the nature of lsass' function.</a:t>
                      </a:r>
                      <a:br>
                        <a:rPr lang="en-US" sz="1400" b="0" i="0" u="none" strike="noStrike">
                          <a:solidFill>
                            <a:srgbClr val="000000"/>
                          </a:solidFill>
                          <a:effectLst/>
                          <a:latin typeface="Calibri" panose="020F0502020204030204" pitchFamily="34" charset="0"/>
                        </a:rPr>
                      </a:br>
                      <a:br>
                        <a:rPr lang="en-US" sz="1400" b="0" i="0" u="none" strike="noStrike">
                          <a:solidFill>
                            <a:srgbClr val="000000"/>
                          </a:solidFill>
                          <a:effectLst/>
                          <a:latin typeface="Calibri" panose="020F0502020204030204" pitchFamily="34" charset="0"/>
                        </a:rPr>
                      </a:br>
                      <a:r>
                        <a:rPr lang="en-US" sz="1400" b="0" i="0" u="none" strike="noStrike">
                          <a:solidFill>
                            <a:srgbClr val="000000"/>
                          </a:solidFill>
                          <a:effectLst/>
                          <a:latin typeface="Calibri" panose="020F0502020204030204" pitchFamily="34" charset="0"/>
                        </a:rPr>
                        <a:t>Typically meterpreter uses rundll32 to run, so identifying rundll32 into lsass along with processes injected into winlogon that cross process into lsass will reliably identify malicious activity</a:t>
                      </a:r>
                    </a:p>
                  </a:txBody>
                  <a:tcPr marL="3190" marR="3190" marT="3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t"/>
                      <a:r>
                        <a:rPr lang="en-US" sz="1400" b="0" i="0" u="none" strike="noStrike">
                          <a:solidFill>
                            <a:srgbClr val="000000"/>
                          </a:solidFill>
                          <a:effectLst/>
                          <a:latin typeface="Calibri" panose="020F0502020204030204" pitchFamily="34" charset="0"/>
                        </a:rPr>
                        <a:t>An automated password management tool such as CyberArk can be used to randomize passwords and change them after every use, thus decreasing the efficacy of mimikatz as any recovered credential will likely be expired.</a:t>
                      </a:r>
                      <a:br>
                        <a:rPr lang="en-US" sz="1400" b="0" i="0" u="none" strike="noStrike">
                          <a:solidFill>
                            <a:srgbClr val="000000"/>
                          </a:solidFill>
                          <a:effectLst/>
                          <a:latin typeface="Calibri" panose="020F0502020204030204" pitchFamily="34" charset="0"/>
                        </a:rPr>
                      </a:br>
                      <a:br>
                        <a:rPr lang="en-US" sz="1400" b="0" i="0" u="none" strike="noStrike">
                          <a:solidFill>
                            <a:srgbClr val="000000"/>
                          </a:solidFill>
                          <a:effectLst/>
                          <a:latin typeface="Calibri" panose="020F0502020204030204" pitchFamily="34" charset="0"/>
                        </a:rPr>
                      </a:br>
                      <a:r>
                        <a:rPr lang="en-US" sz="1400" b="0" i="0" u="none" strike="noStrike">
                          <a:solidFill>
                            <a:srgbClr val="000000"/>
                          </a:solidFill>
                          <a:effectLst/>
                          <a:latin typeface="Calibri" panose="020F0502020204030204" pitchFamily="34" charset="0"/>
                        </a:rPr>
                        <a:t>Further, on all windows 8/2012+ desktops and servers, wdigest should be disabled in accordance with the following KB article from Microsoft:</a:t>
                      </a:r>
                      <a:br>
                        <a:rPr lang="en-US" sz="1400" b="0" i="0" u="none" strike="noStrike">
                          <a:solidFill>
                            <a:srgbClr val="000000"/>
                          </a:solidFill>
                          <a:effectLst/>
                          <a:latin typeface="Calibri" panose="020F0502020204030204" pitchFamily="34" charset="0"/>
                        </a:rPr>
                      </a:br>
                      <a:r>
                        <a:rPr lang="en-US" sz="1400" b="0" i="0" u="none" strike="noStrike">
                          <a:solidFill>
                            <a:srgbClr val="000000"/>
                          </a:solidFill>
                          <a:effectLst/>
                          <a:latin typeface="Calibri" panose="020F0502020204030204" pitchFamily="34" charset="0"/>
                        </a:rPr>
                        <a:t>https://support.microsoft.com/en-us/kb/2871997</a:t>
                      </a:r>
                      <a:br>
                        <a:rPr lang="en-US" sz="1400" b="0" i="0" u="none" strike="noStrike">
                          <a:solidFill>
                            <a:srgbClr val="000000"/>
                          </a:solidFill>
                          <a:effectLst/>
                          <a:latin typeface="Calibri" panose="020F0502020204030204" pitchFamily="34" charset="0"/>
                        </a:rPr>
                      </a:br>
                      <a:br>
                        <a:rPr lang="en-US" sz="1400" b="0" i="0" u="none" strike="noStrike">
                          <a:solidFill>
                            <a:srgbClr val="000000"/>
                          </a:solidFill>
                          <a:effectLst/>
                          <a:latin typeface="Calibri" panose="020F0502020204030204" pitchFamily="34" charset="0"/>
                        </a:rPr>
                      </a:br>
                      <a:r>
                        <a:rPr lang="en-US" sz="1400" b="0" i="0" u="none" strike="noStrike">
                          <a:solidFill>
                            <a:srgbClr val="000000"/>
                          </a:solidFill>
                          <a:effectLst/>
                          <a:latin typeface="Calibri" panose="020F0502020204030204" pitchFamily="34" charset="0"/>
                        </a:rPr>
                        <a:t>Enforcing the principle of Least User Access will also help mitigate the effectiveness of mimikatz as it will limit the access provided by the compromised credentials.</a:t>
                      </a:r>
                      <a:br>
                        <a:rPr lang="en-US" sz="1400" b="0" i="0" u="none" strike="noStrike">
                          <a:solidFill>
                            <a:srgbClr val="000000"/>
                          </a:solidFill>
                          <a:effectLst/>
                          <a:latin typeface="Calibri" panose="020F0502020204030204" pitchFamily="34" charset="0"/>
                        </a:rPr>
                      </a:br>
                      <a:br>
                        <a:rPr lang="en-US" sz="1400" b="0" i="0" u="none" strike="noStrike">
                          <a:solidFill>
                            <a:srgbClr val="000000"/>
                          </a:solidFill>
                          <a:effectLst/>
                          <a:latin typeface="Calibri" panose="020F0502020204030204" pitchFamily="34" charset="0"/>
                        </a:rPr>
                      </a:br>
                      <a:r>
                        <a:rPr lang="en-US" sz="1400" b="0" i="0" u="none" strike="noStrike">
                          <a:solidFill>
                            <a:srgbClr val="000000"/>
                          </a:solidFill>
                          <a:effectLst/>
                          <a:latin typeface="Calibri" panose="020F0502020204030204" pitchFamily="34" charset="0"/>
                        </a:rPr>
                        <a:t>Lastly, adding some form of Two Factor Authentication, such as smart cards, can further limit the usefulness of the recovered credentials.</a:t>
                      </a:r>
                    </a:p>
                  </a:txBody>
                  <a:tcPr marL="3190" marR="3190" marT="3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t"/>
                      <a:r>
                        <a:rPr lang="en-US" sz="1400" b="0" i="0" u="none" strike="noStrike" dirty="0">
                          <a:solidFill>
                            <a:srgbClr val="000000"/>
                          </a:solidFill>
                          <a:effectLst/>
                          <a:latin typeface="Calibri" panose="020F0502020204030204" pitchFamily="34" charset="0"/>
                        </a:rPr>
                        <a:t>Rules written in carbon black to detect cross process activity from rundll32 into </a:t>
                      </a:r>
                      <a:r>
                        <a:rPr lang="en-US" sz="1400" b="0" i="0" u="none" strike="noStrike" dirty="0" err="1">
                          <a:solidFill>
                            <a:srgbClr val="000000"/>
                          </a:solidFill>
                          <a:effectLst/>
                          <a:latin typeface="Calibri" panose="020F0502020204030204" pitchFamily="34" charset="0"/>
                        </a:rPr>
                        <a:t>lsass</a:t>
                      </a:r>
                      <a:br>
                        <a:rPr lang="en-US" sz="1400" b="0" i="0" u="none" strike="noStrike" dirty="0">
                          <a:solidFill>
                            <a:srgbClr val="000000"/>
                          </a:solidFill>
                          <a:effectLst/>
                          <a:latin typeface="Calibri" panose="020F0502020204030204" pitchFamily="34" charset="0"/>
                        </a:rPr>
                      </a:b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Rule written to identify PowerShell </a:t>
                      </a:r>
                      <a:r>
                        <a:rPr lang="en-US" sz="1400" b="0" i="0" u="none" strike="noStrike" dirty="0" err="1">
                          <a:solidFill>
                            <a:srgbClr val="000000"/>
                          </a:solidFill>
                          <a:effectLst/>
                          <a:latin typeface="Calibri" panose="020F0502020204030204" pitchFamily="34" charset="0"/>
                        </a:rPr>
                        <a:t>crossproc</a:t>
                      </a:r>
                      <a:r>
                        <a:rPr lang="en-US" sz="1400" b="0" i="0" u="none" strike="noStrike" dirty="0">
                          <a:solidFill>
                            <a:srgbClr val="000000"/>
                          </a:solidFill>
                          <a:effectLst/>
                          <a:latin typeface="Calibri" panose="020F0502020204030204" pitchFamily="34" charset="0"/>
                        </a:rPr>
                        <a:t> into </a:t>
                      </a:r>
                      <a:r>
                        <a:rPr lang="en-US" sz="1400" b="0" i="0" u="none" strike="noStrike" dirty="0" err="1">
                          <a:solidFill>
                            <a:srgbClr val="000000"/>
                          </a:solidFill>
                          <a:effectLst/>
                          <a:latin typeface="Calibri" panose="020F0502020204030204" pitchFamily="34" charset="0"/>
                        </a:rPr>
                        <a:t>lsass</a:t>
                      </a:r>
                      <a:r>
                        <a:rPr lang="en-US" sz="1400" b="0" i="0" u="none" strike="noStrike" dirty="0">
                          <a:solidFill>
                            <a:srgbClr val="000000"/>
                          </a:solidFill>
                          <a:effectLst/>
                          <a:latin typeface="Calibri" panose="020F0502020204030204" pitchFamily="34" charset="0"/>
                        </a:rPr>
                        <a:t>.</a:t>
                      </a:r>
                      <a:br>
                        <a:rPr lang="en-US" sz="1400" b="0" i="0" u="none" strike="noStrike" dirty="0">
                          <a:solidFill>
                            <a:srgbClr val="000000"/>
                          </a:solidFill>
                          <a:effectLst/>
                          <a:latin typeface="Calibri" panose="020F0502020204030204" pitchFamily="34" charset="0"/>
                        </a:rPr>
                      </a:b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Additional rule written to detect an injected process into </a:t>
                      </a:r>
                      <a:r>
                        <a:rPr lang="en-US" sz="1400" b="0" i="0" u="none" strike="noStrike" dirty="0" err="1">
                          <a:solidFill>
                            <a:srgbClr val="000000"/>
                          </a:solidFill>
                          <a:effectLst/>
                          <a:latin typeface="Calibri" panose="020F0502020204030204" pitchFamily="34" charset="0"/>
                        </a:rPr>
                        <a:t>winlogon</a:t>
                      </a:r>
                      <a:r>
                        <a:rPr lang="en-US" sz="1400" b="0" i="0" u="none" strike="noStrike" dirty="0">
                          <a:solidFill>
                            <a:srgbClr val="000000"/>
                          </a:solidFill>
                          <a:effectLst/>
                          <a:latin typeface="Calibri" panose="020F0502020204030204" pitchFamily="34" charset="0"/>
                        </a:rPr>
                        <a:t> with cross process activity into </a:t>
                      </a:r>
                      <a:r>
                        <a:rPr lang="en-US" sz="1400" b="0" i="0" u="none" strike="noStrike" dirty="0" err="1">
                          <a:solidFill>
                            <a:srgbClr val="000000"/>
                          </a:solidFill>
                          <a:effectLst/>
                          <a:latin typeface="Calibri" panose="020F0502020204030204" pitchFamily="34" charset="0"/>
                        </a:rPr>
                        <a:t>lsass</a:t>
                      </a:r>
                      <a:br>
                        <a:rPr lang="en-US" sz="1400" b="0" i="0" u="none" strike="noStrike" dirty="0">
                          <a:solidFill>
                            <a:srgbClr val="000000"/>
                          </a:solidFill>
                          <a:effectLst/>
                          <a:latin typeface="Calibri" panose="020F0502020204030204" pitchFamily="34" charset="0"/>
                        </a:rPr>
                      </a:b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a:t>
                      </a:r>
                    </a:p>
                  </a:txBody>
                  <a:tcPr marL="3190" marR="3190" marT="3190" marB="0">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en-US" sz="6000" b="0" i="0" u="none" strike="noStrike">
                          <a:solidFill>
                            <a:srgbClr val="000000"/>
                          </a:solidFill>
                          <a:effectLst/>
                          <a:latin typeface="Calibri" panose="020F0502020204030204" pitchFamily="34" charset="0"/>
                        </a:rPr>
                        <a:t>3</a:t>
                      </a:r>
                    </a:p>
                  </a:txBody>
                  <a:tcPr marL="3190" marR="3190" marT="3190" marB="0">
                    <a:lnL>
                      <a:noFill/>
                    </a:lnL>
                    <a:lnR>
                      <a:noFill/>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US" sz="1400" b="0" i="0" u="none" strike="noStrike">
                          <a:solidFill>
                            <a:srgbClr val="000000"/>
                          </a:solidFill>
                          <a:effectLst/>
                          <a:latin typeface="Calibri" panose="020F0502020204030204" pitchFamily="34" charset="0"/>
                        </a:rPr>
                        <a:t>2FA (user-land only), some CyberArk usage, some credentials flushed every 24 hours</a:t>
                      </a:r>
                    </a:p>
                  </a:txBody>
                  <a:tcPr marL="3190" marR="3190" marT="3190" marB="0">
                    <a:lnL>
                      <a:noFill/>
                    </a:lnL>
                    <a:lnR>
                      <a:noFill/>
                    </a:lnR>
                    <a:lnT>
                      <a:noFill/>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en-US" sz="6000" b="0" i="0" u="none" strike="noStrike">
                          <a:solidFill>
                            <a:srgbClr val="000000"/>
                          </a:solidFill>
                          <a:effectLst/>
                          <a:latin typeface="Calibri" panose="020F0502020204030204" pitchFamily="34" charset="0"/>
                        </a:rPr>
                        <a:t>1</a:t>
                      </a:r>
                    </a:p>
                  </a:txBody>
                  <a:tcPr marL="3190" marR="3190" marT="3190" marB="0">
                    <a:lnL>
                      <a:noFill/>
                    </a:lnL>
                    <a:lnR>
                      <a:noFill/>
                    </a:lnR>
                    <a:lnT>
                      <a:noFill/>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1400" b="0" i="0" u="none" strike="noStrike" dirty="0">
                          <a:solidFill>
                            <a:srgbClr val="000000"/>
                          </a:solidFill>
                          <a:effectLst/>
                          <a:latin typeface="Calibri" panose="020F0502020204030204" pitchFamily="34" charset="0"/>
                        </a:rPr>
                        <a:t>4/7/2016</a:t>
                      </a:r>
                    </a:p>
                  </a:txBody>
                  <a:tcPr marL="3190" marR="3190" marT="3190" marB="0" anchor="b">
                    <a:lnL>
                      <a:noFill/>
                    </a:lnL>
                    <a:lnR>
                      <a:noFill/>
                    </a:lnR>
                    <a:lnT>
                      <a:noFill/>
                    </a:lnT>
                    <a:lnB>
                      <a:noFill/>
                    </a:lnB>
                    <a:solidFill>
                      <a:srgbClr val="FFFF00"/>
                    </a:solidFill>
                  </a:tcPr>
                </a:tc>
                <a:extLst>
                  <a:ext uri="{0D108BD9-81ED-4DB2-BD59-A6C34878D82A}">
                    <a16:rowId xmlns:a16="http://schemas.microsoft.com/office/drawing/2014/main" val="1696740370"/>
                  </a:ext>
                </a:extLst>
              </a:tr>
            </a:tbl>
          </a:graphicData>
        </a:graphic>
      </p:graphicFrame>
    </p:spTree>
    <p:extLst>
      <p:ext uri="{BB962C8B-B14F-4D97-AF65-F5344CB8AC3E}">
        <p14:creationId xmlns:p14="http://schemas.microsoft.com/office/powerpoint/2010/main" val="1800975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10-26 at 7.18.2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0" y="1524000"/>
            <a:ext cx="10927611" cy="7251700"/>
          </a:xfrm>
          <a:prstGeom prst="rect">
            <a:avLst/>
          </a:prstGeom>
        </p:spPr>
      </p:pic>
    </p:spTree>
    <p:extLst>
      <p:ext uri="{BB962C8B-B14F-4D97-AF65-F5344CB8AC3E}">
        <p14:creationId xmlns:p14="http://schemas.microsoft.com/office/powerpoint/2010/main" val="3656287476"/>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443307" y="323081"/>
            <a:ext cx="12118187" cy="1086009"/>
          </a:xfrm>
          <a:prstGeom prst="rect">
            <a:avLst/>
          </a:prstGeom>
        </p:spPr>
        <p:txBody>
          <a:bodyPr lIns="145622" tIns="145622" rIns="145622" bIns="145622" anchor="t" anchorCtr="0">
            <a:noAutofit/>
          </a:bodyPr>
          <a:lstStyle/>
          <a:p>
            <a:endParaRPr lang="en" dirty="0"/>
          </a:p>
        </p:txBody>
      </p:sp>
      <p:pic>
        <p:nvPicPr>
          <p:cNvPr id="230" name="Shape 230"/>
          <p:cNvPicPr preferRelativeResize="0"/>
          <p:nvPr/>
        </p:nvPicPr>
        <p:blipFill>
          <a:blip r:embed="rId3">
            <a:alphaModFix/>
          </a:blip>
          <a:stretch>
            <a:fillRect/>
          </a:stretch>
        </p:blipFill>
        <p:spPr>
          <a:xfrm>
            <a:off x="1397000" y="2133600"/>
            <a:ext cx="10591800" cy="7518400"/>
          </a:xfrm>
          <a:prstGeom prst="rect">
            <a:avLst/>
          </a:prstGeom>
          <a:noFill/>
          <a:ln>
            <a:noFill/>
          </a:ln>
        </p:spPr>
      </p:pic>
      <p:pic>
        <p:nvPicPr>
          <p:cNvPr id="4" name="Picture 3" descr="Screen Shot 2016-10-26 at 6.28.2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400" y="381000"/>
            <a:ext cx="12344400" cy="1676400"/>
          </a:xfrm>
          <a:prstGeom prst="rect">
            <a:avLst/>
          </a:prstGeom>
        </p:spPr>
      </p:pic>
    </p:spTree>
    <p:extLst>
      <p:ext uri="{BB962C8B-B14F-4D97-AF65-F5344CB8AC3E}">
        <p14:creationId xmlns:p14="http://schemas.microsoft.com/office/powerpoint/2010/main" val="34283075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 name="Picture 1" descr="r_34058_wmoP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00" y="1219200"/>
            <a:ext cx="12005256" cy="7467600"/>
          </a:xfrm>
          <a:prstGeom prst="rect">
            <a:avLst/>
          </a:prstGeom>
        </p:spPr>
      </p:pic>
    </p:spTree>
    <p:extLst>
      <p:ext uri="{BB962C8B-B14F-4D97-AF65-F5344CB8AC3E}">
        <p14:creationId xmlns:p14="http://schemas.microsoft.com/office/powerpoint/2010/main" val="28742193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2465864"/>
            <a:ext cx="12725400" cy="1625600"/>
          </a:xfrm>
        </p:spPr>
        <p:txBody>
          <a:bodyPr/>
          <a:lstStyle/>
          <a:p>
            <a:r>
              <a:rPr lang="en-US" dirty="0">
                <a:latin typeface="DK Crayon Crumble" panose="00070001040701010105" pitchFamily="18" charset="0"/>
              </a:rPr>
              <a:t>#9 Evaluate adversarial skill to determine urgency of simulation</a:t>
            </a:r>
          </a:p>
        </p:txBody>
      </p:sp>
      <p:sp>
        <p:nvSpPr>
          <p:cNvPr id="3" name="TextBox 2"/>
          <p:cNvSpPr txBox="1"/>
          <p:nvPr/>
        </p:nvSpPr>
        <p:spPr>
          <a:xfrm>
            <a:off x="482600" y="3352800"/>
            <a:ext cx="12039600" cy="738664"/>
          </a:xfrm>
          <a:prstGeom prst="rect">
            <a:avLst/>
          </a:prstGeom>
          <a:noFill/>
        </p:spPr>
        <p:txBody>
          <a:bodyPr wrap="square" rtlCol="0">
            <a:spAutoFit/>
          </a:bodyPr>
          <a:lstStyle/>
          <a:p>
            <a:pPr marL="571500" indent="-571500">
              <a:buFont typeface="Arial" panose="020B0604020202020204" pitchFamily="34" charset="0"/>
              <a:buChar char="•"/>
            </a:pPr>
            <a:endParaRPr lang="en-US" dirty="0"/>
          </a:p>
        </p:txBody>
      </p:sp>
    </p:spTree>
    <p:extLst>
      <p:ext uri="{BB962C8B-B14F-4D97-AF65-F5344CB8AC3E}">
        <p14:creationId xmlns:p14="http://schemas.microsoft.com/office/powerpoint/2010/main" val="2971046427"/>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10-26 at 7.41.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4000"/>
            <a:ext cx="13004800" cy="9220221"/>
          </a:xfrm>
          <a:prstGeom prst="rect">
            <a:avLst/>
          </a:prstGeom>
        </p:spPr>
      </p:pic>
    </p:spTree>
    <p:extLst>
      <p:ext uri="{BB962C8B-B14F-4D97-AF65-F5344CB8AC3E}">
        <p14:creationId xmlns:p14="http://schemas.microsoft.com/office/powerpoint/2010/main" val="3126908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2722166" y="1066215"/>
            <a:ext cx="7317581" cy="1089422"/>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1" tIns="34290" rIns="68581" bIns="34290" numCol="1" rtlCol="0" anchor="t" anchorCtr="0" compatLnSpc="1">
            <a:prstTxWarp prst="textNoShape">
              <a:avLst/>
            </a:prstTxWarp>
            <a:normAutofit/>
            <a:scene3d>
              <a:camera prst="orthographicFront"/>
              <a:lightRig rig="soft" dir="t">
                <a:rot lat="0" lon="0" rev="16800000"/>
              </a:lightRig>
            </a:scene3d>
            <a:sp3d prstMaterial="softEdge">
              <a:bevelT w="38100" h="38100"/>
            </a:sp3d>
          </a:bodyPr>
          <a:lstStyle/>
          <a:p>
            <a:pPr>
              <a:defRPr/>
            </a:pPr>
            <a:r>
              <a:rPr lang="en-US" altLang="en-US" sz="5689" u="sng" dirty="0">
                <a:solidFill>
                  <a:srgbClr val="FFFF00"/>
                </a:solidFill>
                <a:effectLst>
                  <a:outerShdw blurRad="38100" dist="38100" dir="2700000" algn="tl">
                    <a:srgbClr val="000000">
                      <a:alpha val="43137"/>
                    </a:srgbClr>
                  </a:outerShdw>
                </a:effectLst>
              </a:rPr>
              <a:t>Trigger Warnings</a:t>
            </a:r>
          </a:p>
        </p:txBody>
      </p:sp>
      <p:sp>
        <p:nvSpPr>
          <p:cNvPr id="3" name="Content Placeholder 2"/>
          <p:cNvSpPr>
            <a:spLocks noGrp="1"/>
          </p:cNvSpPr>
          <p:nvPr>
            <p:ph sz="half" idx="1"/>
          </p:nvPr>
        </p:nvSpPr>
        <p:spPr>
          <a:xfrm>
            <a:off x="1300480" y="2501874"/>
            <a:ext cx="5201920" cy="6276365"/>
          </a:xfrm>
        </p:spPr>
        <p:txBody>
          <a:bodyPr>
            <a:normAutofit/>
          </a:bodyPr>
          <a:lstStyle/>
          <a:p>
            <a:pPr marL="428581" indent="-428581">
              <a:buFont typeface="Arial" panose="020B0604020202020204" pitchFamily="34" charset="0"/>
              <a:buChar char="•"/>
              <a:defRPr/>
            </a:pPr>
            <a:r>
              <a:rPr lang="en-US" sz="2702" dirty="0">
                <a:sym typeface="Gill Sans" charset="0"/>
              </a:rPr>
              <a:t>Cursing</a:t>
            </a:r>
          </a:p>
          <a:p>
            <a:pPr marL="428581" indent="-428581">
              <a:buFont typeface="Arial" panose="020B0604020202020204" pitchFamily="34" charset="0"/>
              <a:buChar char="•"/>
              <a:defRPr/>
            </a:pPr>
            <a:r>
              <a:rPr lang="en-US" sz="2702" dirty="0">
                <a:sym typeface="Gill Sans" charset="0"/>
              </a:rPr>
              <a:t>Racism</a:t>
            </a:r>
          </a:p>
          <a:p>
            <a:pPr marL="428581" indent="-428581">
              <a:buFont typeface="Arial" panose="020B0604020202020204" pitchFamily="34" charset="0"/>
              <a:buChar char="•"/>
              <a:defRPr/>
            </a:pPr>
            <a:r>
              <a:rPr lang="en-US" sz="2702" dirty="0">
                <a:sym typeface="Gill Sans" charset="0"/>
              </a:rPr>
              <a:t>Religious Prejudice</a:t>
            </a:r>
          </a:p>
          <a:p>
            <a:pPr marL="428581" indent="-428581">
              <a:buFont typeface="Arial" panose="020B0604020202020204" pitchFamily="34" charset="0"/>
              <a:buChar char="•"/>
              <a:defRPr/>
            </a:pPr>
            <a:r>
              <a:rPr lang="en-US" sz="2702" dirty="0">
                <a:sym typeface="Gill Sans" charset="0"/>
              </a:rPr>
              <a:t>Sex</a:t>
            </a:r>
          </a:p>
          <a:p>
            <a:pPr marL="428581" indent="-428581">
              <a:buFont typeface="Arial" panose="020B0604020202020204" pitchFamily="34" charset="0"/>
              <a:buChar char="•"/>
              <a:defRPr/>
            </a:pPr>
            <a:r>
              <a:rPr lang="en-US" sz="2702" dirty="0">
                <a:sym typeface="Gill Sans" charset="0"/>
              </a:rPr>
              <a:t>Drugs</a:t>
            </a:r>
          </a:p>
          <a:p>
            <a:pPr marL="428581" indent="-428581">
              <a:buFont typeface="Arial" panose="020B0604020202020204" pitchFamily="34" charset="0"/>
              <a:buChar char="•"/>
              <a:defRPr/>
            </a:pPr>
            <a:r>
              <a:rPr lang="en-US" sz="2702" dirty="0">
                <a:sym typeface="Gill Sans" charset="0"/>
              </a:rPr>
              <a:t>Daddy / Abandonment issues </a:t>
            </a:r>
          </a:p>
          <a:p>
            <a:pPr marL="428581" indent="-428581">
              <a:buFont typeface="Arial" panose="020B0604020202020204" pitchFamily="34" charset="0"/>
              <a:buChar char="•"/>
              <a:defRPr/>
            </a:pPr>
            <a:r>
              <a:rPr lang="en-US" sz="2702" dirty="0">
                <a:sym typeface="Gill Sans" charset="0"/>
              </a:rPr>
              <a:t>Socio Economic Hate crimes</a:t>
            </a:r>
          </a:p>
          <a:p>
            <a:pPr marL="428581" indent="-428581">
              <a:buFont typeface="Arial" panose="020B0604020202020204" pitchFamily="34" charset="0"/>
              <a:buChar char="•"/>
              <a:defRPr/>
            </a:pPr>
            <a:r>
              <a:rPr lang="en-US" sz="2702" dirty="0">
                <a:sym typeface="Gill Sans" charset="0"/>
              </a:rPr>
              <a:t>Thin Skin</a:t>
            </a:r>
          </a:p>
          <a:p>
            <a:pPr marL="428581" indent="-428581">
              <a:buFont typeface="Arial" panose="020B0604020202020204" pitchFamily="34" charset="0"/>
              <a:buChar char="•"/>
              <a:defRPr/>
            </a:pPr>
            <a:r>
              <a:rPr lang="en-US" sz="2702" dirty="0">
                <a:sym typeface="Gill Sans" charset="0"/>
              </a:rPr>
              <a:t>Lack of sense of humor</a:t>
            </a:r>
          </a:p>
          <a:p>
            <a:pPr marL="428581" indent="-428581">
              <a:buFont typeface="Arial" panose="020B0604020202020204" pitchFamily="34" charset="0"/>
              <a:buChar char="•"/>
              <a:defRPr/>
            </a:pPr>
            <a:r>
              <a:rPr lang="en-US" sz="2702" dirty="0">
                <a:sym typeface="Gill Sans" charset="0"/>
              </a:rPr>
              <a:t>Sexual orientation</a:t>
            </a:r>
          </a:p>
          <a:p>
            <a:pPr marL="428581" indent="-428581">
              <a:buFont typeface="Arial" panose="020B0604020202020204" pitchFamily="34" charset="0"/>
              <a:buChar char="•"/>
              <a:defRPr/>
            </a:pPr>
            <a:r>
              <a:rPr lang="en-US" sz="2702" dirty="0">
                <a:sym typeface="Gill Sans" charset="0"/>
              </a:rPr>
              <a:t>Sexism</a:t>
            </a:r>
          </a:p>
          <a:p>
            <a:pPr marL="428581" indent="-428581">
              <a:buFont typeface="Arial" panose="020B0604020202020204" pitchFamily="34" charset="0"/>
              <a:buChar char="•"/>
              <a:defRPr/>
            </a:pPr>
            <a:endParaRPr lang="en-US" dirty="0">
              <a:sym typeface="Gill Sans" charset="0"/>
            </a:endParaRPr>
          </a:p>
        </p:txBody>
      </p:sp>
      <p:sp>
        <p:nvSpPr>
          <p:cNvPr id="5" name="Content Placeholder 4"/>
          <p:cNvSpPr>
            <a:spLocks noGrp="1"/>
          </p:cNvSpPr>
          <p:nvPr>
            <p:ph sz="half" idx="2"/>
          </p:nvPr>
        </p:nvSpPr>
        <p:spPr>
          <a:xfrm>
            <a:off x="6623846" y="2501875"/>
            <a:ext cx="5405595" cy="6276363"/>
          </a:xfrm>
        </p:spPr>
        <p:txBody>
          <a:bodyPr>
            <a:normAutofit/>
          </a:bodyPr>
          <a:lstStyle/>
          <a:p>
            <a:pPr marL="342864" indent="-342864">
              <a:buFont typeface="Arial" panose="020B0604020202020204" pitchFamily="34" charset="0"/>
              <a:buChar char="•"/>
              <a:defRPr/>
            </a:pPr>
            <a:r>
              <a:rPr lang="en-US" sz="3129" dirty="0">
                <a:sym typeface="Gill Sans" charset="0"/>
              </a:rPr>
              <a:t>Violence</a:t>
            </a:r>
          </a:p>
          <a:p>
            <a:pPr marL="342864" indent="-342864">
              <a:buFont typeface="Arial" panose="020B0604020202020204" pitchFamily="34" charset="0"/>
              <a:buChar char="•"/>
              <a:defRPr/>
            </a:pPr>
            <a:r>
              <a:rPr lang="en-US" sz="3129" dirty="0">
                <a:sym typeface="Gill Sans" charset="0"/>
              </a:rPr>
              <a:t>Vomiting</a:t>
            </a:r>
          </a:p>
          <a:p>
            <a:pPr marL="342864" indent="-342864">
              <a:buFont typeface="Arial" panose="020B0604020202020204" pitchFamily="34" charset="0"/>
              <a:buChar char="•"/>
              <a:defRPr/>
            </a:pPr>
            <a:r>
              <a:rPr lang="en-US" sz="3129" dirty="0">
                <a:sym typeface="Gill Sans" charset="0"/>
              </a:rPr>
              <a:t>Abuse</a:t>
            </a:r>
          </a:p>
          <a:p>
            <a:pPr marL="342864" indent="-342864">
              <a:buFont typeface="Arial" panose="020B0604020202020204" pitchFamily="34" charset="0"/>
              <a:buChar char="•"/>
              <a:defRPr/>
            </a:pPr>
            <a:r>
              <a:rPr lang="en-US" sz="4267" dirty="0">
                <a:solidFill>
                  <a:srgbClr val="FFFF00"/>
                </a:solidFill>
                <a:sym typeface="Gill Sans" charset="0"/>
              </a:rPr>
              <a:t>Truth</a:t>
            </a:r>
          </a:p>
          <a:p>
            <a:pPr marL="342864" indent="-342864">
              <a:buFont typeface="Arial" panose="020B0604020202020204" pitchFamily="34" charset="0"/>
              <a:buChar char="•"/>
              <a:defRPr/>
            </a:pPr>
            <a:r>
              <a:rPr lang="en-US" sz="4267" dirty="0">
                <a:solidFill>
                  <a:srgbClr val="FFFF00"/>
                </a:solidFill>
                <a:sym typeface="Gill Sans" charset="0"/>
              </a:rPr>
              <a:t>Fear</a:t>
            </a:r>
          </a:p>
          <a:p>
            <a:pPr marL="342864" indent="-342864">
              <a:buFont typeface="Arial" panose="020B0604020202020204" pitchFamily="34" charset="0"/>
              <a:buChar char="•"/>
              <a:defRPr/>
            </a:pPr>
            <a:r>
              <a:rPr lang="en-US" sz="4267" dirty="0">
                <a:solidFill>
                  <a:srgbClr val="FFFF00"/>
                </a:solidFill>
                <a:sym typeface="Gill Sans" charset="0"/>
              </a:rPr>
              <a:t>Honesty</a:t>
            </a:r>
          </a:p>
          <a:p>
            <a:pPr marL="342864" indent="-342864">
              <a:buFont typeface="Arial" panose="020B0604020202020204" pitchFamily="34" charset="0"/>
              <a:buChar char="•"/>
              <a:defRPr/>
            </a:pPr>
            <a:r>
              <a:rPr lang="en-US" sz="4267" dirty="0">
                <a:solidFill>
                  <a:srgbClr val="FFFF00"/>
                </a:solidFill>
                <a:sym typeface="Gill Sans" charset="0"/>
              </a:rPr>
              <a:t>Facts</a:t>
            </a:r>
          </a:p>
          <a:p>
            <a:pPr marL="342864" indent="-342864">
              <a:buFont typeface="Arial" panose="020B0604020202020204" pitchFamily="34" charset="0"/>
              <a:buChar char="•"/>
              <a:defRPr/>
            </a:pPr>
            <a:r>
              <a:rPr lang="en-US" sz="4267" dirty="0">
                <a:solidFill>
                  <a:srgbClr val="FFFF00"/>
                </a:solidFill>
                <a:sym typeface="Gill Sans" charset="0"/>
              </a:rPr>
              <a:t>Emotions</a:t>
            </a:r>
          </a:p>
          <a:p>
            <a:pPr marL="342864" indent="-342864">
              <a:buFont typeface="Arial" panose="020B0604020202020204" pitchFamily="34" charset="0"/>
              <a:buChar char="•"/>
              <a:defRPr/>
            </a:pPr>
            <a:r>
              <a:rPr lang="en-US" sz="4267" dirty="0">
                <a:solidFill>
                  <a:srgbClr val="FFFF00"/>
                </a:solidFill>
                <a:sym typeface="Gill Sans" charset="0"/>
              </a:rPr>
              <a:t>Opinions</a:t>
            </a:r>
          </a:p>
          <a:p>
            <a:pPr marL="0" indent="0">
              <a:defRPr/>
            </a:pPr>
            <a:endParaRPr lang="en-US" sz="4267" dirty="0">
              <a:solidFill>
                <a:srgbClr val="FFFF00"/>
              </a:solidFill>
              <a:sym typeface="Gill Sans" charset="0"/>
            </a:endParaRPr>
          </a:p>
          <a:p>
            <a:pPr marL="342864" indent="-342864">
              <a:buFont typeface="Arial" panose="020B0604020202020204" pitchFamily="34" charset="0"/>
              <a:buChar char="•"/>
              <a:defRPr/>
            </a:pPr>
            <a:endParaRPr lang="en-US" sz="2844" dirty="0">
              <a:solidFill>
                <a:srgbClr val="FFFF00"/>
              </a:solidFill>
              <a:sym typeface="Gill Sans" charset="0"/>
            </a:endParaRPr>
          </a:p>
        </p:txBody>
      </p:sp>
    </p:spTree>
    <p:extLst>
      <p:ext uri="{BB962C8B-B14F-4D97-AF65-F5344CB8AC3E}">
        <p14:creationId xmlns:p14="http://schemas.microsoft.com/office/powerpoint/2010/main" val="3627005832"/>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10-26 at 8.07.0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3581400"/>
            <a:ext cx="12369800" cy="2093351"/>
          </a:xfrm>
          <a:prstGeom prst="rect">
            <a:avLst/>
          </a:prstGeom>
        </p:spPr>
      </p:pic>
    </p:spTree>
    <p:extLst>
      <p:ext uri="{BB962C8B-B14F-4D97-AF65-F5344CB8AC3E}">
        <p14:creationId xmlns:p14="http://schemas.microsoft.com/office/powerpoint/2010/main" val="28838514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1447800"/>
            <a:ext cx="12725400" cy="1625600"/>
          </a:xfrm>
        </p:spPr>
        <p:txBody>
          <a:bodyPr/>
          <a:lstStyle/>
          <a:p>
            <a:r>
              <a:rPr lang="en-US" sz="7200" dirty="0">
                <a:latin typeface="DK Crayon Crumble" panose="00070001040701010105" pitchFamily="18" charset="0"/>
              </a:rPr>
              <a:t>#10 Re-prioritize workload of Adversarial team based on TTP last test date (</a:t>
            </a:r>
            <a:r>
              <a:rPr lang="en-US" sz="7200" dirty="0">
                <a:solidFill>
                  <a:srgbClr val="FFFF00"/>
                </a:solidFill>
                <a:latin typeface="DK Crayon Crumble" panose="00070001040701010105" pitchFamily="18" charset="0"/>
              </a:rPr>
              <a:t>decay</a:t>
            </a:r>
            <a:r>
              <a:rPr lang="en-US" sz="7200" dirty="0">
                <a:latin typeface="DK Crayon Crumble" panose="00070001040701010105" pitchFamily="18" charset="0"/>
              </a:rPr>
              <a:t>) or based on other external drivers (ex. </a:t>
            </a:r>
            <a:r>
              <a:rPr lang="en-US" sz="7200" dirty="0">
                <a:solidFill>
                  <a:srgbClr val="FFFF00"/>
                </a:solidFill>
                <a:latin typeface="DK Crayon Crumble" panose="00070001040701010105" pitchFamily="18" charset="0"/>
              </a:rPr>
              <a:t>TTP is used in a current attack campaign</a:t>
            </a:r>
            <a:r>
              <a:rPr lang="en-US" sz="7200" dirty="0">
                <a:latin typeface="DK Crayon Crumble" panose="00070001040701010105" pitchFamily="18" charset="0"/>
              </a:rPr>
              <a:t>)</a:t>
            </a:r>
          </a:p>
        </p:txBody>
      </p:sp>
      <p:sp>
        <p:nvSpPr>
          <p:cNvPr id="3" name="TextBox 2"/>
          <p:cNvSpPr txBox="1"/>
          <p:nvPr/>
        </p:nvSpPr>
        <p:spPr>
          <a:xfrm>
            <a:off x="482600" y="3352800"/>
            <a:ext cx="12039600" cy="738664"/>
          </a:xfrm>
          <a:prstGeom prst="rect">
            <a:avLst/>
          </a:prstGeom>
          <a:noFill/>
        </p:spPr>
        <p:txBody>
          <a:bodyPr wrap="square" rtlCol="0">
            <a:spAutoFit/>
          </a:bodyPr>
          <a:lstStyle/>
          <a:p>
            <a:pPr marL="571500" indent="-571500">
              <a:buFont typeface="Arial" panose="020B0604020202020204" pitchFamily="34" charset="0"/>
              <a:buChar char="•"/>
            </a:pPr>
            <a:endParaRPr lang="en-US" dirty="0"/>
          </a:p>
        </p:txBody>
      </p:sp>
    </p:spTree>
    <p:extLst>
      <p:ext uri="{BB962C8B-B14F-4D97-AF65-F5344CB8AC3E}">
        <p14:creationId xmlns:p14="http://schemas.microsoft.com/office/powerpoint/2010/main" val="1138885929"/>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2600" y="3352800"/>
            <a:ext cx="12039600" cy="738664"/>
          </a:xfrm>
          <a:prstGeom prst="rect">
            <a:avLst/>
          </a:prstGeom>
          <a:noFill/>
        </p:spPr>
        <p:txBody>
          <a:bodyPr wrap="square" rtlCol="0">
            <a:spAutoFit/>
          </a:bodyPr>
          <a:lstStyle/>
          <a:p>
            <a:pPr marL="571500" indent="-571500">
              <a:buFont typeface="Arial" panose="020B0604020202020204" pitchFamily="34" charset="0"/>
              <a:buChar char="•"/>
            </a:pPr>
            <a:endParaRPr lang="en-US" dirty="0"/>
          </a:p>
        </p:txBody>
      </p:sp>
      <p:pic>
        <p:nvPicPr>
          <p:cNvPr id="2" name="Picture 1" descr="Screen Shot 2016-10-26 at 3.42.0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49400"/>
            <a:ext cx="13004800" cy="6634687"/>
          </a:xfrm>
          <a:prstGeom prst="rect">
            <a:avLst/>
          </a:prstGeom>
        </p:spPr>
      </p:pic>
    </p:spTree>
    <p:extLst>
      <p:ext uri="{BB962C8B-B14F-4D97-AF65-F5344CB8AC3E}">
        <p14:creationId xmlns:p14="http://schemas.microsoft.com/office/powerpoint/2010/main" val="2091819335"/>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457200"/>
            <a:ext cx="12118187" cy="1086009"/>
          </a:xfrm>
        </p:spPr>
        <p:txBody>
          <a:bodyPr/>
          <a:lstStyle/>
          <a:p>
            <a:pPr algn="l"/>
            <a:r>
              <a:rPr lang="en-US" sz="7100" dirty="0">
                <a:latin typeface="DK Crayon Crumble" panose="00070001040701010105" pitchFamily="18" charset="0"/>
              </a:rPr>
              <a:t>#11  Defensive Measurement </a:t>
            </a:r>
          </a:p>
        </p:txBody>
      </p:sp>
      <p:sp>
        <p:nvSpPr>
          <p:cNvPr id="4" name="Text Placeholder 3"/>
          <p:cNvSpPr>
            <a:spLocks noGrp="1"/>
          </p:cNvSpPr>
          <p:nvPr>
            <p:ph type="body" idx="1"/>
          </p:nvPr>
        </p:nvSpPr>
        <p:spPr/>
        <p:txBody>
          <a:bodyPr/>
          <a:lstStyle/>
          <a:p>
            <a:pPr algn="l"/>
            <a:r>
              <a:rPr lang="en-US" dirty="0"/>
              <a:t>Now that we have measured RT ability to conduct attacks</a:t>
            </a:r>
          </a:p>
          <a:p>
            <a:pPr algn="l"/>
            <a:endParaRPr lang="en-US" dirty="0"/>
          </a:p>
          <a:p>
            <a:pPr algn="l"/>
            <a:r>
              <a:rPr lang="en-US" dirty="0"/>
              <a:t>Now we need to gather defensive metrics</a:t>
            </a:r>
          </a:p>
          <a:p>
            <a:pPr algn="l"/>
            <a:endParaRPr lang="en-US" dirty="0"/>
          </a:p>
          <a:p>
            <a:pPr marL="571500" indent="-571500" algn="l">
              <a:buFont typeface="Arial"/>
              <a:buChar char="•"/>
            </a:pPr>
            <a:r>
              <a:rPr lang="en-US" dirty="0"/>
              <a:t>Total Coverage</a:t>
            </a:r>
          </a:p>
          <a:p>
            <a:pPr marL="571500" indent="-571500" algn="l">
              <a:buFont typeface="Arial"/>
              <a:buChar char="•"/>
            </a:pPr>
            <a:r>
              <a:rPr lang="en-US" dirty="0"/>
              <a:t>Mean Time to Detection</a:t>
            </a:r>
          </a:p>
          <a:p>
            <a:pPr marL="571500" indent="-571500" algn="l">
              <a:buFont typeface="Arial"/>
              <a:buChar char="•"/>
            </a:pPr>
            <a:r>
              <a:rPr lang="en-US" dirty="0"/>
              <a:t>Mean Time to Remediation</a:t>
            </a:r>
          </a:p>
          <a:p>
            <a:pPr marL="971550" lvl="1" indent="-571500" algn="l">
              <a:buFont typeface="Arial"/>
              <a:buChar char="•"/>
            </a:pPr>
            <a:r>
              <a:rPr lang="en-US" dirty="0"/>
              <a:t>% Successful Eradication </a:t>
            </a:r>
          </a:p>
          <a:p>
            <a:pPr marL="571500" indent="-571500" algn="l">
              <a:buFont typeface="Arial"/>
              <a:buChar char="•"/>
            </a:pPr>
            <a:r>
              <a:rPr lang="en-US" dirty="0"/>
              <a:t>Protection Metrics</a:t>
            </a:r>
          </a:p>
          <a:p>
            <a:pPr marL="571500" indent="-571500" algn="l">
              <a:buFont typeface="Arial"/>
              <a:buChar char="•"/>
            </a:pPr>
            <a:r>
              <a:rPr lang="en-US" dirty="0"/>
              <a:t>Automated </a:t>
            </a:r>
            <a:r>
              <a:rPr lang="en-US" dirty="0" err="1"/>
              <a:t>vs</a:t>
            </a:r>
            <a:r>
              <a:rPr lang="en-US" dirty="0"/>
              <a:t> Manual Detection</a:t>
            </a:r>
          </a:p>
          <a:p>
            <a:pPr marL="571500" indent="-571500" algn="l">
              <a:buFont typeface="Arial"/>
              <a:buChar char="•"/>
            </a:pPr>
            <a:r>
              <a:rPr lang="en-US" dirty="0"/>
              <a:t>Automated </a:t>
            </a:r>
            <a:r>
              <a:rPr lang="en-US" dirty="0" err="1"/>
              <a:t>vs</a:t>
            </a:r>
            <a:r>
              <a:rPr lang="en-US" dirty="0"/>
              <a:t> Manual Response</a:t>
            </a:r>
          </a:p>
          <a:p>
            <a:pPr marL="571500" indent="-571500" algn="l">
              <a:buFont typeface="Arial"/>
              <a:buChar char="•"/>
            </a:pPr>
            <a:endParaRPr lang="en-US" dirty="0"/>
          </a:p>
          <a:p>
            <a:pPr algn="l"/>
            <a:endParaRPr lang="en-US" dirty="0"/>
          </a:p>
          <a:p>
            <a:pPr algn="l"/>
            <a:endParaRPr lang="en-US" dirty="0"/>
          </a:p>
        </p:txBody>
      </p:sp>
    </p:spTree>
    <p:extLst>
      <p:ext uri="{BB962C8B-B14F-4D97-AF65-F5344CB8AC3E}">
        <p14:creationId xmlns:p14="http://schemas.microsoft.com/office/powerpoint/2010/main" val="3690911068"/>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rucon-splunk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2578100"/>
            <a:ext cx="12801600" cy="4584700"/>
          </a:xfrm>
          <a:prstGeom prst="rect">
            <a:avLst/>
          </a:prstGeom>
        </p:spPr>
      </p:pic>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10-26 at 11.45.0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63900"/>
            <a:ext cx="13004800" cy="3224429"/>
          </a:xfrm>
          <a:prstGeom prst="rect">
            <a:avLst/>
          </a:prstGeom>
        </p:spPr>
      </p:pic>
    </p:spTree>
    <p:extLst>
      <p:ext uri="{BB962C8B-B14F-4D97-AF65-F5344CB8AC3E}">
        <p14:creationId xmlns:p14="http://schemas.microsoft.com/office/powerpoint/2010/main" val="1784751096"/>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10-26 at 11.37.3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21000"/>
            <a:ext cx="13004800" cy="3887594"/>
          </a:xfrm>
          <a:prstGeom prst="rect">
            <a:avLst/>
          </a:prstGeom>
        </p:spPr>
      </p:pic>
    </p:spTree>
    <p:extLst>
      <p:ext uri="{BB962C8B-B14F-4D97-AF65-F5344CB8AC3E}">
        <p14:creationId xmlns:p14="http://schemas.microsoft.com/office/powerpoint/2010/main" val="2411689011"/>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Adversarial Simulation Dashboard</a:t>
            </a:r>
          </a:p>
        </p:txBody>
      </p:sp>
    </p:spTree>
    <p:extLst>
      <p:ext uri="{BB962C8B-B14F-4D97-AF65-F5344CB8AC3E}">
        <p14:creationId xmlns:p14="http://schemas.microsoft.com/office/powerpoint/2010/main" val="267549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13004800" cy="9753600"/>
          </a:xfrm>
          <a:prstGeom prst="rect">
            <a:avLst/>
          </a:prstGeom>
        </p:spPr>
      </p:pic>
    </p:spTree>
    <p:extLst>
      <p:ext uri="{BB962C8B-B14F-4D97-AF65-F5344CB8AC3E}">
        <p14:creationId xmlns:p14="http://schemas.microsoft.com/office/powerpoint/2010/main" val="198037021"/>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10-26 at 7.16.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73400"/>
            <a:ext cx="13004800" cy="3605714"/>
          </a:xfrm>
          <a:prstGeom prst="rect">
            <a:avLst/>
          </a:prstGeom>
        </p:spPr>
      </p:pic>
    </p:spTree>
    <p:extLst>
      <p:ext uri="{BB962C8B-B14F-4D97-AF65-F5344CB8AC3E}">
        <p14:creationId xmlns:p14="http://schemas.microsoft.com/office/powerpoint/2010/main" val="377900592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s://d262ilb51hltx0.cloudfront.net/max/2000/1*fV9QFJx4pJut6zP_oVXItg.png"/>
          <p:cNvPicPr>
            <a:picLocks noChangeAspect="1" noChangeArrowheads="1"/>
          </p:cNvPicPr>
          <p:nvPr/>
        </p:nvPicPr>
        <p:blipFill rotWithShape="1">
          <a:blip r:embed="rId2">
            <a:extLst>
              <a:ext uri="{28A0092B-C50C-407E-A947-70E740481C1C}">
                <a14:useLocalDpi xmlns:a14="http://schemas.microsoft.com/office/drawing/2010/main" val="0"/>
              </a:ext>
            </a:extLst>
          </a:blip>
          <a:srcRect t="18706"/>
          <a:stretch/>
        </p:blipFill>
        <p:spPr bwMode="auto">
          <a:xfrm>
            <a:off x="-203200" y="0"/>
            <a:ext cx="13741400" cy="9829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0952172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bwMode="auto">
          <a:xfrm>
            <a:off x="406400" y="2743200"/>
            <a:ext cx="12344400" cy="4724400"/>
          </a:xfrm>
          <a:prstGeom prst="roundRect">
            <a:avLst/>
          </a:prstGeom>
          <a:ln/>
          <a:extLst>
            <a:ext uri="{91240B29-F687-4f45-9708-019B960494DF}">
              <a14:hiddenLine xmlns:a14="http://schemas.microsoft.com/office/drawing/2010/main" xmlns=""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endParaRPr>
          </a:p>
        </p:txBody>
      </p:sp>
      <p:sp>
        <p:nvSpPr>
          <p:cNvPr id="5" name="Rectangle 4"/>
          <p:cNvSpPr/>
          <p:nvPr/>
        </p:nvSpPr>
        <p:spPr bwMode="auto">
          <a:xfrm>
            <a:off x="409388" y="3733800"/>
            <a:ext cx="10363200" cy="2971800"/>
          </a:xfrm>
          <a:prstGeom prst="rect">
            <a:avLst/>
          </a:prstGeom>
          <a:blipFill dpi="0" rotWithShape="0">
            <a:blip r:embed="rId2"/>
            <a:srcRect/>
            <a:tile tx="0" ty="0" sx="100000" sy="100000" flip="none" algn="tl"/>
          </a:blipFill>
          <a:ln>
            <a:noFill/>
          </a:ln>
          <a:effectLst/>
          <a:extLst>
            <a:ext uri="{91240B29-F687-4f45-9708-019B960494DF}">
              <a14:hiddenLine xmlns:a14="http://schemas.microsoft.com/office/drawing/2010/main" xmlns=""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endParaRPr>
          </a:p>
        </p:txBody>
      </p:sp>
      <p:sp>
        <p:nvSpPr>
          <p:cNvPr id="6" name="Rectangle: Rounded Corners 5"/>
          <p:cNvSpPr/>
          <p:nvPr/>
        </p:nvSpPr>
        <p:spPr bwMode="auto">
          <a:xfrm>
            <a:off x="406400" y="4267200"/>
            <a:ext cx="5791200" cy="1752600"/>
          </a:xfrm>
          <a:prstGeom prst="roundRect">
            <a:avLst/>
          </a:prstGeom>
          <a:solidFill>
            <a:srgbClr val="00B050"/>
          </a:solidFill>
          <a:ln>
            <a:noFill/>
          </a:ln>
          <a:effectLst/>
          <a:extLst>
            <a:ext uri="{91240B29-F687-4f45-9708-019B960494DF}">
              <a14:hiddenLine xmlns:a14="http://schemas.microsoft.com/office/drawing/2010/main" xmlns=""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endParaRPr>
          </a:p>
        </p:txBody>
      </p:sp>
      <p:sp>
        <p:nvSpPr>
          <p:cNvPr id="7" name="TextBox 6"/>
          <p:cNvSpPr txBox="1"/>
          <p:nvPr/>
        </p:nvSpPr>
        <p:spPr>
          <a:xfrm>
            <a:off x="406399" y="2819400"/>
            <a:ext cx="12344401" cy="738664"/>
          </a:xfrm>
          <a:prstGeom prst="rect">
            <a:avLst/>
          </a:prstGeom>
          <a:noFill/>
        </p:spPr>
        <p:txBody>
          <a:bodyPr wrap="square" rtlCol="0">
            <a:spAutoFit/>
          </a:bodyPr>
          <a:lstStyle/>
          <a:p>
            <a:pPr algn="ctr"/>
            <a:r>
              <a:rPr lang="en-US" dirty="0">
                <a:effectLst>
                  <a:outerShdw blurRad="38100" dist="38100" dir="2700000" algn="tl">
                    <a:srgbClr val="000000">
                      <a:alpha val="43137"/>
                    </a:srgbClr>
                  </a:outerShdw>
                </a:effectLst>
              </a:rPr>
              <a:t>Total Protection/Detection/Response</a:t>
            </a:r>
          </a:p>
        </p:txBody>
      </p:sp>
      <p:sp>
        <p:nvSpPr>
          <p:cNvPr id="9" name="TextBox 8"/>
          <p:cNvSpPr txBox="1"/>
          <p:nvPr/>
        </p:nvSpPr>
        <p:spPr>
          <a:xfrm>
            <a:off x="406401" y="5918092"/>
            <a:ext cx="10366188" cy="738664"/>
          </a:xfrm>
          <a:prstGeom prst="rect">
            <a:avLst/>
          </a:prstGeom>
          <a:noFill/>
        </p:spPr>
        <p:txBody>
          <a:bodyPr wrap="square" rtlCol="0">
            <a:spAutoFit/>
          </a:bodyPr>
          <a:lstStyle/>
          <a:p>
            <a:pPr algn="ctr"/>
            <a:r>
              <a:rPr lang="en-US" dirty="0">
                <a:solidFill>
                  <a:schemeClr val="tx1"/>
                </a:solidFill>
                <a:effectLst>
                  <a:outerShdw blurRad="38100" dist="38100" dir="2700000" algn="tl">
                    <a:srgbClr val="000000">
                      <a:alpha val="43137"/>
                    </a:srgbClr>
                  </a:outerShdw>
                </a:effectLst>
              </a:rPr>
              <a:t>Potential P/D/R</a:t>
            </a:r>
          </a:p>
        </p:txBody>
      </p:sp>
      <p:sp>
        <p:nvSpPr>
          <p:cNvPr id="10" name="TextBox 9"/>
          <p:cNvSpPr txBox="1"/>
          <p:nvPr/>
        </p:nvSpPr>
        <p:spPr>
          <a:xfrm>
            <a:off x="406399" y="4876800"/>
            <a:ext cx="5715001" cy="738664"/>
          </a:xfrm>
          <a:prstGeom prst="rect">
            <a:avLst/>
          </a:prstGeom>
          <a:noFill/>
        </p:spPr>
        <p:txBody>
          <a:bodyPr wrap="square" rtlCol="0">
            <a:spAutoFit/>
          </a:bodyPr>
          <a:lstStyle/>
          <a:p>
            <a:pPr algn="ctr"/>
            <a:r>
              <a:rPr lang="en-US" dirty="0">
                <a:effectLst>
                  <a:outerShdw blurRad="38100" dist="38100" dir="2700000" algn="tl">
                    <a:srgbClr val="000000">
                      <a:alpha val="43137"/>
                    </a:srgbClr>
                  </a:outerShdw>
                </a:effectLst>
              </a:rPr>
              <a:t>Actual P/D/R</a:t>
            </a:r>
          </a:p>
        </p:txBody>
      </p:sp>
      <p:sp>
        <p:nvSpPr>
          <p:cNvPr id="11" name="TextBox 10"/>
          <p:cNvSpPr txBox="1"/>
          <p:nvPr/>
        </p:nvSpPr>
        <p:spPr>
          <a:xfrm>
            <a:off x="787400" y="533400"/>
            <a:ext cx="10972800" cy="1384995"/>
          </a:xfrm>
          <a:prstGeom prst="rect">
            <a:avLst/>
          </a:prstGeom>
          <a:noFill/>
        </p:spPr>
        <p:txBody>
          <a:bodyPr wrap="square" rtlCol="0">
            <a:spAutoFit/>
          </a:bodyPr>
          <a:lstStyle/>
          <a:p>
            <a:pPr algn="ctr"/>
            <a:r>
              <a:rPr lang="en-US" dirty="0"/>
              <a:t>$Company asks “What do we do next, buy more stuff?”</a:t>
            </a:r>
          </a:p>
        </p:txBody>
      </p:sp>
      <p:cxnSp>
        <p:nvCxnSpPr>
          <p:cNvPr id="13" name="Straight Arrow Connector 12"/>
          <p:cNvCxnSpPr/>
          <p:nvPr/>
        </p:nvCxnSpPr>
        <p:spPr bwMode="auto">
          <a:xfrm>
            <a:off x="6118726" y="5124008"/>
            <a:ext cx="4653862" cy="19492"/>
          </a:xfrm>
          <a:prstGeom prst="straightConnector1">
            <a:avLst/>
          </a:prstGeom>
          <a:ln w="177800">
            <a:solidFill>
              <a:srgbClr val="FF0000"/>
            </a:solidFill>
            <a:headEnd type="triangle"/>
            <a:tailEnd type="triangle"/>
          </a:ln>
          <a:extLst>
            <a:ext uri="{91240B29-F687-4f45-9708-019B960494DF}">
              <a14:hiddenLine xmlns:a14="http://schemas.microsoft.com/office/drawing/2010/main" xmlns=""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3">
            <a:schemeClr val="accent1"/>
          </a:lnRef>
          <a:fillRef idx="0">
            <a:schemeClr val="accent1"/>
          </a:fillRef>
          <a:effectRef idx="2">
            <a:schemeClr val="accent1"/>
          </a:effectRef>
          <a:fontRef idx="minor">
            <a:schemeClr val="tx1"/>
          </a:fontRef>
        </p:style>
      </p:cxnSp>
      <p:cxnSp>
        <p:nvCxnSpPr>
          <p:cNvPr id="15" name="Straight Arrow Connector 14"/>
          <p:cNvCxnSpPr/>
          <p:nvPr/>
        </p:nvCxnSpPr>
        <p:spPr bwMode="auto">
          <a:xfrm flipV="1">
            <a:off x="10725799" y="5914800"/>
            <a:ext cx="2085317" cy="3292"/>
          </a:xfrm>
          <a:prstGeom prst="straightConnector1">
            <a:avLst/>
          </a:prstGeom>
          <a:ln w="177800">
            <a:solidFill>
              <a:srgbClr val="FFFF00"/>
            </a:solidFill>
            <a:headEnd type="triangle"/>
            <a:tailEnd type="triangle"/>
          </a:ln>
          <a:extLst>
            <a:ext uri="{91240B29-F687-4f45-9708-019B960494DF}">
              <a14:hiddenLine xmlns:a14="http://schemas.microsoft.com/office/drawing/2010/main" xmlns=""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3">
            <a:schemeClr val="accent1"/>
          </a:lnRef>
          <a:fillRef idx="0">
            <a:schemeClr val="accent1"/>
          </a:fillRef>
          <a:effectRef idx="2">
            <a:schemeClr val="accent1"/>
          </a:effectRef>
          <a:fontRef idx="minor">
            <a:schemeClr val="tx1"/>
          </a:fontRef>
        </p:style>
      </p:cxnSp>
      <p:sp>
        <p:nvSpPr>
          <p:cNvPr id="18" name="TextBox 17"/>
          <p:cNvSpPr txBox="1"/>
          <p:nvPr/>
        </p:nvSpPr>
        <p:spPr>
          <a:xfrm>
            <a:off x="7340600" y="4876800"/>
            <a:ext cx="2542684" cy="523220"/>
          </a:xfrm>
          <a:prstGeom prst="rect">
            <a:avLst/>
          </a:prstGeom>
          <a:noFill/>
        </p:spPr>
        <p:txBody>
          <a:bodyPr wrap="none" rtlCol="0">
            <a:spAutoFit/>
          </a:bodyPr>
          <a:lstStyle/>
          <a:p>
            <a:r>
              <a:rPr lang="en-US" sz="2800" dirty="0">
                <a:solidFill>
                  <a:schemeClr val="bg2"/>
                </a:solidFill>
                <a:effectLst>
                  <a:outerShdw blurRad="38100" dist="38100" dir="2700000" algn="tl">
                    <a:srgbClr val="000000">
                      <a:alpha val="43137"/>
                    </a:srgbClr>
                  </a:outerShdw>
                </a:effectLst>
              </a:rPr>
              <a:t>Execution Gap</a:t>
            </a:r>
          </a:p>
        </p:txBody>
      </p:sp>
      <p:sp>
        <p:nvSpPr>
          <p:cNvPr id="19" name="TextBox 18"/>
          <p:cNvSpPr txBox="1"/>
          <p:nvPr/>
        </p:nvSpPr>
        <p:spPr>
          <a:xfrm>
            <a:off x="11026284" y="5083803"/>
            <a:ext cx="1521570" cy="830997"/>
          </a:xfrm>
          <a:prstGeom prst="rect">
            <a:avLst/>
          </a:prstGeom>
          <a:noFill/>
        </p:spPr>
        <p:txBody>
          <a:bodyPr wrap="none" rtlCol="0">
            <a:spAutoFit/>
          </a:bodyPr>
          <a:lstStyle/>
          <a:p>
            <a:pPr algn="ctr"/>
            <a:r>
              <a:rPr lang="en-US" sz="2400" dirty="0">
                <a:solidFill>
                  <a:srgbClr val="FF0000"/>
                </a:solidFill>
                <a:effectLst>
                  <a:outerShdw blurRad="38100" dist="38100" dir="2700000" algn="tl">
                    <a:srgbClr val="000000">
                      <a:alpha val="43137"/>
                    </a:srgbClr>
                  </a:outerShdw>
                </a:effectLst>
              </a:rPr>
              <a:t>Coverage</a:t>
            </a:r>
          </a:p>
          <a:p>
            <a:pPr algn="ctr"/>
            <a:r>
              <a:rPr lang="en-US" sz="2400" dirty="0">
                <a:solidFill>
                  <a:srgbClr val="FF0000"/>
                </a:solidFill>
                <a:effectLst>
                  <a:outerShdw blurRad="38100" dist="38100" dir="2700000" algn="tl">
                    <a:srgbClr val="000000">
                      <a:alpha val="43137"/>
                    </a:srgbClr>
                  </a:outerShdw>
                </a:effectLst>
              </a:rPr>
              <a:t>Gap</a:t>
            </a:r>
          </a:p>
        </p:txBody>
      </p:sp>
    </p:spTree>
    <p:extLst>
      <p:ext uri="{BB962C8B-B14F-4D97-AF65-F5344CB8AC3E}">
        <p14:creationId xmlns:p14="http://schemas.microsoft.com/office/powerpoint/2010/main" val="226450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8" grpId="0"/>
      <p:bldP spid="19"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Future Work</a:t>
            </a:r>
          </a:p>
        </p:txBody>
      </p:sp>
    </p:spTree>
    <p:extLst>
      <p:ext uri="{BB962C8B-B14F-4D97-AF65-F5344CB8AC3E}">
        <p14:creationId xmlns:p14="http://schemas.microsoft.com/office/powerpoint/2010/main" val="1530359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6400" y="457200"/>
            <a:ext cx="12118187" cy="1086009"/>
          </a:xfrm>
        </p:spPr>
        <p:txBody>
          <a:bodyPr/>
          <a:lstStyle/>
          <a:p>
            <a:r>
              <a:rPr lang="en-US" dirty="0"/>
              <a:t>The Future</a:t>
            </a:r>
          </a:p>
        </p:txBody>
      </p:sp>
      <p:sp>
        <p:nvSpPr>
          <p:cNvPr id="5" name="Text Placeholder 4"/>
          <p:cNvSpPr>
            <a:spLocks noGrp="1"/>
          </p:cNvSpPr>
          <p:nvPr>
            <p:ph type="body" idx="1"/>
          </p:nvPr>
        </p:nvSpPr>
        <p:spPr/>
        <p:txBody>
          <a:bodyPr/>
          <a:lstStyle/>
          <a:p>
            <a:pPr marL="571500" indent="-571500" algn="l">
              <a:buFont typeface="Arial"/>
              <a:buChar char="•"/>
            </a:pPr>
            <a:r>
              <a:rPr lang="en-US" dirty="0"/>
              <a:t>Automate Red Team / Blue Team correlation</a:t>
            </a:r>
          </a:p>
          <a:p>
            <a:pPr marL="571500" indent="-571500" algn="l">
              <a:buFont typeface="Arial"/>
              <a:buChar char="•"/>
            </a:pPr>
            <a:r>
              <a:rPr lang="en-US" dirty="0"/>
              <a:t>Automate Attack Path simulation</a:t>
            </a:r>
          </a:p>
          <a:p>
            <a:pPr marL="571500" indent="-571500" algn="l">
              <a:buFont typeface="Arial"/>
              <a:buChar char="•"/>
            </a:pPr>
            <a:r>
              <a:rPr lang="en-US" dirty="0"/>
              <a:t>Predict impact of new attacks without running them</a:t>
            </a:r>
          </a:p>
          <a:p>
            <a:pPr marL="571500" indent="-571500" algn="l">
              <a:buFont typeface="Arial"/>
              <a:buChar char="•"/>
            </a:pPr>
            <a:r>
              <a:rPr lang="en-US" dirty="0"/>
              <a:t>Predicting probability of attack chains</a:t>
            </a:r>
          </a:p>
          <a:p>
            <a:pPr marL="571500" indent="-571500" algn="l">
              <a:buFont typeface="Arial"/>
              <a:buChar char="•"/>
            </a:pPr>
            <a:r>
              <a:rPr lang="en-US" dirty="0"/>
              <a:t>Reduced risk testing model</a:t>
            </a:r>
          </a:p>
          <a:p>
            <a:pPr marL="571500" indent="-571500" algn="l">
              <a:buFont typeface="Arial"/>
              <a:buChar char="•"/>
            </a:pPr>
            <a:r>
              <a:rPr lang="en-US" dirty="0"/>
              <a:t>Zero testing debt</a:t>
            </a:r>
          </a:p>
          <a:p>
            <a:pPr marL="571500" indent="-571500" algn="l">
              <a:buFont typeface="Arial"/>
              <a:buChar char="•"/>
            </a:pPr>
            <a:r>
              <a:rPr lang="en-US" dirty="0"/>
              <a:t>Response metrics via API queries of security tooling</a:t>
            </a:r>
          </a:p>
          <a:p>
            <a:pPr marL="571500" indent="-571500" algn="l">
              <a:buFont typeface="Arial"/>
              <a:buChar char="•"/>
            </a:pPr>
            <a:r>
              <a:rPr lang="en-US" dirty="0"/>
              <a:t>Tracking defensive TTPs</a:t>
            </a:r>
          </a:p>
          <a:p>
            <a:pPr marL="571500" indent="-571500" algn="l">
              <a:buFont typeface="Arial"/>
              <a:buChar char="•"/>
            </a:pPr>
            <a:r>
              <a:rPr lang="en-US" dirty="0"/>
              <a:t>Understand how all security tooling  come together</a:t>
            </a:r>
          </a:p>
          <a:p>
            <a:pPr marL="571500" indent="-571500" algn="l">
              <a:buFont typeface="Arial"/>
              <a:buChar char="•"/>
            </a:pPr>
            <a:endParaRPr lang="en-US" dirty="0"/>
          </a:p>
          <a:p>
            <a:endParaRPr lang="en-US" dirty="0"/>
          </a:p>
        </p:txBody>
      </p:sp>
    </p:spTree>
    <p:extLst>
      <p:ext uri="{BB962C8B-B14F-4D97-AF65-F5344CB8AC3E}">
        <p14:creationId xmlns:p14="http://schemas.microsoft.com/office/powerpoint/2010/main" val="826575127"/>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old strateg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846" y="1600200"/>
            <a:ext cx="12654643" cy="7086600"/>
          </a:xfrm>
          <a:prstGeom prst="rect">
            <a:avLst/>
          </a:prstGeom>
        </p:spPr>
      </p:pic>
    </p:spTree>
    <p:extLst>
      <p:ext uri="{BB962C8B-B14F-4D97-AF65-F5344CB8AC3E}">
        <p14:creationId xmlns:p14="http://schemas.microsoft.com/office/powerpoint/2010/main" val="58248139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cnet3.cbsistatic.com/hub/i/2014/03/17/2926233f-b0b5-11e3-a24e-d4ae52e62bcc/022200df64dbc016cde6e908666ab608/sprint-logo-aug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6932" y="1007535"/>
            <a:ext cx="2173393" cy="2037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http://www.allen-york.com/files/img5/kpmg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4507" y="1367369"/>
            <a:ext cx="2690706" cy="131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6" descr="http://elap.org/images/logos/Shook_Hardy_and_Bacon_413x26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1826" y="1343662"/>
            <a:ext cx="2098039" cy="1341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8" descr="http://bgashler.typepad.com/.a/6a00e550255048883300e5534955a28833-320p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1827" y="4493261"/>
            <a:ext cx="2520526"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43786" y="4226560"/>
            <a:ext cx="4068233" cy="2845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9" name="Curved Connector 8"/>
          <p:cNvCxnSpPr>
            <a:stCxn id="5" idx="2"/>
            <a:endCxn id="7" idx="0"/>
          </p:cNvCxnSpPr>
          <p:nvPr/>
        </p:nvCxnSpPr>
        <p:spPr>
          <a:xfrm rot="5400000">
            <a:off x="5626945" y="-189651"/>
            <a:ext cx="1808481" cy="7557346"/>
          </a:xfrm>
          <a:prstGeom prst="curvedConnector3">
            <a:avLst/>
          </a:prstGeom>
          <a:ln w="76200">
            <a:headEnd type="none" w="med" len="med"/>
            <a:tailEnd type="triangle" w="med" len="med"/>
          </a:ln>
        </p:spPr>
        <p:style>
          <a:lnRef idx="3">
            <a:schemeClr val="accent5"/>
          </a:lnRef>
          <a:fillRef idx="0">
            <a:schemeClr val="accent5"/>
          </a:fillRef>
          <a:effectRef idx="2">
            <a:schemeClr val="accent5"/>
          </a:effectRef>
          <a:fontRef idx="minor">
            <a:schemeClr val="tx1"/>
          </a:fontRef>
        </p:style>
      </p:cxnSp>
      <p:cxnSp>
        <p:nvCxnSpPr>
          <p:cNvPr id="10" name="Straight Arrow Connector 9"/>
          <p:cNvCxnSpPr>
            <a:stCxn id="6" idx="3"/>
            <a:endCxn id="4" idx="1"/>
          </p:cNvCxnSpPr>
          <p:nvPr/>
        </p:nvCxnSpPr>
        <p:spPr>
          <a:xfrm>
            <a:off x="3589865" y="2014222"/>
            <a:ext cx="1507066" cy="11853"/>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cxnSp>
        <p:nvCxnSpPr>
          <p:cNvPr id="11" name="Straight Arrow Connector 10"/>
          <p:cNvCxnSpPr>
            <a:stCxn id="4" idx="3"/>
          </p:cNvCxnSpPr>
          <p:nvPr/>
        </p:nvCxnSpPr>
        <p:spPr>
          <a:xfrm flipV="1">
            <a:off x="7270325" y="2014222"/>
            <a:ext cx="1694181" cy="11853"/>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cxnSp>
        <p:nvCxnSpPr>
          <p:cNvPr id="12" name="Straight Arrow Connector 11"/>
          <p:cNvCxnSpPr/>
          <p:nvPr/>
        </p:nvCxnSpPr>
        <p:spPr>
          <a:xfrm>
            <a:off x="4012352" y="4853094"/>
            <a:ext cx="1731433" cy="0"/>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pic>
        <p:nvPicPr>
          <p:cNvPr id="13" name="Picture 12"/>
          <p:cNvPicPr>
            <a:picLocks noChangeAspect="1"/>
          </p:cNvPicPr>
          <p:nvPr/>
        </p:nvPicPr>
        <p:blipFill>
          <a:blip r:embed="rId7"/>
          <a:stretch>
            <a:fillRect/>
          </a:stretch>
        </p:blipFill>
        <p:spPr>
          <a:xfrm>
            <a:off x="5373791" y="7587474"/>
            <a:ext cx="1896533" cy="785707"/>
          </a:xfrm>
          <a:prstGeom prst="rect">
            <a:avLst/>
          </a:prstGeom>
        </p:spPr>
      </p:pic>
      <p:pic>
        <p:nvPicPr>
          <p:cNvPr id="4098" name="Picture 2" descr="http://www.pentest-standard.org/images/5/59/PTES-TG_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1386" y="7734999"/>
            <a:ext cx="2340702" cy="1765581"/>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2" descr="http://www.swordshield.com/images/infragard_logo_re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9119" y="7727525"/>
            <a:ext cx="1867231" cy="202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0" name="Picture 4" descr="http://upload.wikimedia.org/wikipedia/commons/thumb/0/06/ISACAnewTag.4c.tif/lossless-page1-220px-ISACAnewTag.4c.tif.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53726" y="8131557"/>
            <a:ext cx="2980267" cy="1043095"/>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http://www.msbai.com/graphics/isc2-logo.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76927" y="8546835"/>
            <a:ext cx="2776222" cy="11912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7764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body" idx="1"/>
          </p:nvPr>
        </p:nvSpPr>
        <p:spPr>
          <a:xfrm>
            <a:off x="443307" y="875899"/>
            <a:ext cx="12118187" cy="8300089"/>
          </a:xfrm>
          <a:prstGeom prst="rect">
            <a:avLst/>
          </a:prstGeom>
          <a:ln w="9525" cap="flat" cmpd="sng">
            <a:solidFill>
              <a:srgbClr val="FFFFFF"/>
            </a:solidFill>
            <a:prstDash val="solid"/>
            <a:round/>
            <a:headEnd type="none" w="med" len="med"/>
            <a:tailEnd type="none" w="med" len="med"/>
          </a:ln>
        </p:spPr>
        <p:txBody>
          <a:bodyPr lIns="145622" tIns="145622" rIns="145622" bIns="145622" anchor="t" anchorCtr="0">
            <a:noAutofit/>
          </a:bodyPr>
          <a:lstStyle/>
          <a:p>
            <a:pPr algn="l">
              <a:spcAft>
                <a:spcPts val="0"/>
              </a:spcAft>
            </a:pPr>
            <a:r>
              <a:rPr lang="en" sz="3800" dirty="0">
                <a:solidFill>
                  <a:srgbClr val="FFFFFF"/>
                </a:solidFill>
                <a:latin typeface="Ubuntu"/>
                <a:ea typeface="Ubuntu"/>
                <a:cs typeface="Ubuntu"/>
                <a:sym typeface="Ubuntu"/>
              </a:rPr>
              <a:t>Chris Gates - Sr. Incident Response Engineer  - Uber </a:t>
            </a:r>
          </a:p>
          <a:p>
            <a:endParaRPr dirty="0">
              <a:solidFill>
                <a:srgbClr val="FFFFFF"/>
              </a:solidFill>
            </a:endParaRPr>
          </a:p>
          <a:p>
            <a:pPr algn="l">
              <a:spcAft>
                <a:spcPts val="0"/>
              </a:spcAft>
            </a:pPr>
            <a:r>
              <a:rPr lang="en" sz="3800" dirty="0">
                <a:solidFill>
                  <a:srgbClr val="FFFFFF"/>
                </a:solidFill>
                <a:latin typeface="Ubuntu"/>
                <a:ea typeface="Ubuntu"/>
                <a:cs typeface="Ubuntu"/>
                <a:sym typeface="Ubuntu"/>
              </a:rPr>
              <a:t>Twitter: @carnal0wnage</a:t>
            </a:r>
          </a:p>
          <a:p>
            <a:pPr algn="l">
              <a:spcAft>
                <a:spcPts val="0"/>
              </a:spcAft>
            </a:pPr>
            <a:r>
              <a:rPr lang="en" sz="3800" dirty="0">
                <a:solidFill>
                  <a:srgbClr val="FFFFFF"/>
                </a:solidFill>
                <a:latin typeface="Ubuntu"/>
                <a:ea typeface="Ubuntu"/>
                <a:cs typeface="Ubuntu"/>
                <a:sym typeface="Ubuntu"/>
              </a:rPr>
              <a:t>Blog: carnal0wnage.attackresearch.com</a:t>
            </a:r>
          </a:p>
          <a:p>
            <a:pPr algn="l">
              <a:spcAft>
                <a:spcPts val="0"/>
              </a:spcAft>
            </a:pPr>
            <a:r>
              <a:rPr lang="en" sz="3800" dirty="0">
                <a:solidFill>
                  <a:srgbClr val="FFFFFF"/>
                </a:solidFill>
                <a:latin typeface="Ubuntu"/>
                <a:ea typeface="Ubuntu"/>
                <a:cs typeface="Ubuntu"/>
                <a:sym typeface="Ubuntu"/>
              </a:rPr>
              <a:t>Talks: slideshare.net/chrisgates</a:t>
            </a:r>
          </a:p>
          <a:p>
            <a:endParaRPr dirty="0"/>
          </a:p>
          <a:p>
            <a:endParaRPr dirty="0"/>
          </a:p>
        </p:txBody>
      </p:sp>
      <p:pic>
        <p:nvPicPr>
          <p:cNvPr id="8" name="Shape 68" descr="fb_icon_325x325.png"/>
          <p:cNvPicPr preferRelativeResize="0"/>
          <p:nvPr/>
        </p:nvPicPr>
        <p:blipFill>
          <a:blip r:embed="rId3">
            <a:alphaModFix/>
          </a:blip>
          <a:stretch>
            <a:fillRect/>
          </a:stretch>
        </p:blipFill>
        <p:spPr>
          <a:xfrm>
            <a:off x="8026400" y="6019800"/>
            <a:ext cx="1752600" cy="2052277"/>
          </a:xfrm>
          <a:prstGeom prst="rect">
            <a:avLst/>
          </a:prstGeom>
          <a:noFill/>
          <a:ln>
            <a:noFill/>
          </a:ln>
        </p:spPr>
      </p:pic>
      <p:pic>
        <p:nvPicPr>
          <p:cNvPr id="9" name="Shape 69" descr="uber-logo.png"/>
          <p:cNvPicPr preferRelativeResize="0"/>
          <p:nvPr/>
        </p:nvPicPr>
        <p:blipFill>
          <a:blip r:embed="rId4">
            <a:alphaModFix/>
          </a:blip>
          <a:stretch>
            <a:fillRect/>
          </a:stretch>
        </p:blipFill>
        <p:spPr>
          <a:xfrm>
            <a:off x="10312400" y="6019800"/>
            <a:ext cx="1752600" cy="2133600"/>
          </a:xfrm>
          <a:prstGeom prst="rect">
            <a:avLst/>
          </a:prstGeom>
          <a:noFill/>
          <a:ln>
            <a:noFill/>
          </a:ln>
        </p:spPr>
      </p:pic>
      <p:pic>
        <p:nvPicPr>
          <p:cNvPr id="10" name="Shape 67" descr="4939108_300x300.jpg"/>
          <p:cNvPicPr preferRelativeResize="0"/>
          <p:nvPr/>
        </p:nvPicPr>
        <p:blipFill>
          <a:blip r:embed="rId5">
            <a:alphaModFix/>
          </a:blip>
          <a:stretch>
            <a:fillRect/>
          </a:stretch>
        </p:blipFill>
        <p:spPr>
          <a:xfrm>
            <a:off x="5664200" y="6019800"/>
            <a:ext cx="1752600" cy="1976049"/>
          </a:xfrm>
          <a:prstGeom prst="rect">
            <a:avLst/>
          </a:prstGeom>
          <a:noFill/>
          <a:ln>
            <a:noFill/>
          </a:ln>
        </p:spPr>
      </p:pic>
      <p:pic>
        <p:nvPicPr>
          <p:cNvPr id="11" name="Shape 66" descr="woxG9JIM_400x400.png"/>
          <p:cNvPicPr preferRelativeResize="0"/>
          <p:nvPr/>
        </p:nvPicPr>
        <p:blipFill>
          <a:blip r:embed="rId6">
            <a:alphaModFix/>
          </a:blip>
          <a:stretch>
            <a:fillRect/>
          </a:stretch>
        </p:blipFill>
        <p:spPr>
          <a:xfrm>
            <a:off x="3149600" y="6019800"/>
            <a:ext cx="2133600" cy="1975500"/>
          </a:xfrm>
          <a:prstGeom prst="rect">
            <a:avLst/>
          </a:prstGeom>
          <a:noFill/>
          <a:ln>
            <a:noFill/>
          </a:ln>
        </p:spPr>
      </p:pic>
      <p:pic>
        <p:nvPicPr>
          <p:cNvPr id="12" name="Shape 65" descr="BF3rskvn.png"/>
          <p:cNvPicPr preferRelativeResize="0"/>
          <p:nvPr/>
        </p:nvPicPr>
        <p:blipFill>
          <a:blip r:embed="rId7">
            <a:alphaModFix/>
          </a:blip>
          <a:stretch>
            <a:fillRect/>
          </a:stretch>
        </p:blipFill>
        <p:spPr>
          <a:xfrm>
            <a:off x="635000" y="6019800"/>
            <a:ext cx="2209800" cy="1975500"/>
          </a:xfrm>
          <a:prstGeom prst="rect">
            <a:avLst/>
          </a:prstGeom>
          <a:noFill/>
          <a:ln>
            <a:noFill/>
          </a:ln>
        </p:spPr>
      </p:pic>
    </p:spTree>
    <p:extLst>
      <p:ext uri="{BB962C8B-B14F-4D97-AF65-F5344CB8AC3E}">
        <p14:creationId xmlns:p14="http://schemas.microsoft.com/office/powerpoint/2010/main" val="16251662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board">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Blackboard">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xmlns=""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xmlns=""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ckbo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13579</TotalTime>
  <Pages>0</Pages>
  <Words>1438</Words>
  <Characters>0</Characters>
  <Application>Microsoft Office PowerPoint</Application>
  <PresentationFormat>Custom</PresentationFormat>
  <Lines>0</Lines>
  <Paragraphs>292</Paragraphs>
  <Slides>73</Slides>
  <Notes>22</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73</vt:i4>
      </vt:variant>
    </vt:vector>
  </HeadingPairs>
  <TitlesOfParts>
    <vt:vector size="81" baseType="lpstr">
      <vt:lpstr>MS PGothic</vt:lpstr>
      <vt:lpstr>Arial</vt:lpstr>
      <vt:lpstr>Calibri</vt:lpstr>
      <vt:lpstr>DK Crayon Crumble</vt:lpstr>
      <vt:lpstr>Gill Sans</vt:lpstr>
      <vt:lpstr>Ubuntu</vt:lpstr>
      <vt:lpstr>ヒラギノ角ゴ ProN W3</vt:lpstr>
      <vt:lpstr>Blackboard</vt:lpstr>
      <vt:lpstr>Adversarial Modeling Exercises Simulation</vt:lpstr>
      <vt:lpstr>PowerPoint Presentation</vt:lpstr>
      <vt:lpstr>HI…I’m Chris</vt:lpstr>
      <vt:lpstr>and…I’m Chris</vt:lpstr>
      <vt:lpstr>PowerPoint Presentation</vt:lpstr>
      <vt:lpstr>Trigger Warnings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 story</vt:lpstr>
      <vt:lpstr> A story</vt:lpstr>
      <vt:lpstr> A story</vt:lpstr>
      <vt:lpstr> A story</vt:lpstr>
      <vt:lpstr> A story</vt:lpstr>
      <vt:lpstr> A story</vt:lpstr>
      <vt:lpstr>PowerPoint Presentation</vt:lpstr>
      <vt:lpstr>Problems With Testing Today</vt:lpstr>
      <vt:lpstr>Building a successful internal Adversarial Simulation Team</vt:lpstr>
      <vt:lpstr>Easy! </vt:lpstr>
      <vt:lpstr>PowerPoint Presentation</vt:lpstr>
      <vt:lpstr>Terminology: Gotta get a few things straight first</vt:lpstr>
      <vt:lpstr>PowerPoint Presentation</vt:lpstr>
      <vt:lpstr>PowerPoint Presentation</vt:lpstr>
      <vt:lpstr>PowerPoint Presentation</vt:lpstr>
      <vt:lpstr>PowerPoint Presentation</vt:lpstr>
      <vt:lpstr>#1 You need a charter and a Problem statement</vt:lpstr>
      <vt:lpstr>Charter</vt:lpstr>
      <vt:lpstr>#2 Define how you will accomplish solving the problem and how the team will get/consume projects</vt:lpstr>
      <vt:lpstr>PowerPoint Presentation</vt:lpstr>
      <vt:lpstr>#3 Create a repeatable strategy for execution of simulations</vt:lpstr>
      <vt:lpstr>PowerPoint Presentation</vt:lpstr>
      <vt:lpstr>PowerPoint Presentation</vt:lpstr>
      <vt:lpstr>PowerPoint Presentation</vt:lpstr>
      <vt:lpstr>PowerPoint Presentation</vt:lpstr>
      <vt:lpstr>PowerPoint Presentation</vt:lpstr>
      <vt:lpstr>PowerPoint Presentation</vt:lpstr>
      <vt:lpstr>#4 Creation of an information sharing platform and knowledgebase  </vt:lpstr>
      <vt:lpstr>PowerPoint Presentation</vt:lpstr>
      <vt:lpstr>#5 Assemble your team and tools</vt:lpstr>
      <vt:lpstr>#6 Create formal collateral</vt:lpstr>
      <vt:lpstr>#7 Defensive Coverage Assessment</vt:lpstr>
      <vt:lpstr>PowerPoint Presentation</vt:lpstr>
      <vt:lpstr>#8 Provide Metrics that evaluate each TTP from a protective, detective and response perspective</vt:lpstr>
      <vt:lpstr>PowerPoint Presentation</vt:lpstr>
      <vt:lpstr>PowerPoint Presentation</vt:lpstr>
      <vt:lpstr>PowerPoint Presentation</vt:lpstr>
      <vt:lpstr>PowerPoint Presentation</vt:lpstr>
      <vt:lpstr>PowerPoint Presentation</vt:lpstr>
      <vt:lpstr>#9 Evaluate adversarial skill to determine urgency of simulation</vt:lpstr>
      <vt:lpstr>PowerPoint Presentation</vt:lpstr>
      <vt:lpstr>PowerPoint Presentation</vt:lpstr>
      <vt:lpstr>#10 Re-prioritize workload of Adversarial team based on TTP last test date (decay) or based on other external drivers (ex. TTP is used in a current attack campaign)</vt:lpstr>
      <vt:lpstr>PowerPoint Presentation</vt:lpstr>
      <vt:lpstr>#11  Defensive Measurement </vt:lpstr>
      <vt:lpstr>PowerPoint Presentation</vt:lpstr>
      <vt:lpstr>PowerPoint Presentation</vt:lpstr>
      <vt:lpstr>PowerPoint Presentation</vt:lpstr>
      <vt:lpstr>Adversarial Simulation Dashboard</vt:lpstr>
      <vt:lpstr>PowerPoint Presentation</vt:lpstr>
      <vt:lpstr>PowerPoint Presentation</vt:lpstr>
      <vt:lpstr>PowerPoint Presentation</vt:lpstr>
      <vt:lpstr>Future Work</vt:lpstr>
      <vt:lpstr>The Future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Violence</dc:creator>
  <cp:lastModifiedBy>indi</cp:lastModifiedBy>
  <cp:revision>124</cp:revision>
  <dcterms:modified xsi:type="dcterms:W3CDTF">2016-10-28T08:46:25Z</dcterms:modified>
</cp:coreProperties>
</file>