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5"/>
  </p:notesMasterIdLst>
  <p:handoutMasterIdLst>
    <p:handoutMasterId r:id="rId56"/>
  </p:handoutMasterIdLst>
  <p:sldIdLst>
    <p:sldId id="256" r:id="rId2"/>
    <p:sldId id="259" r:id="rId3"/>
    <p:sldId id="261" r:id="rId4"/>
    <p:sldId id="271" r:id="rId5"/>
    <p:sldId id="260" r:id="rId6"/>
    <p:sldId id="262" r:id="rId7"/>
    <p:sldId id="305" r:id="rId8"/>
    <p:sldId id="274" r:id="rId9"/>
    <p:sldId id="275" r:id="rId10"/>
    <p:sldId id="263" r:id="rId11"/>
    <p:sldId id="272" r:id="rId12"/>
    <p:sldId id="264" r:id="rId13"/>
    <p:sldId id="280" r:id="rId14"/>
    <p:sldId id="303" r:id="rId15"/>
    <p:sldId id="279" r:id="rId16"/>
    <p:sldId id="281" r:id="rId17"/>
    <p:sldId id="276" r:id="rId18"/>
    <p:sldId id="306" r:id="rId19"/>
    <p:sldId id="277" r:id="rId20"/>
    <p:sldId id="307" r:id="rId21"/>
    <p:sldId id="278" r:id="rId22"/>
    <p:sldId id="308" r:id="rId23"/>
    <p:sldId id="282" r:id="rId24"/>
    <p:sldId id="265" r:id="rId25"/>
    <p:sldId id="287" r:id="rId26"/>
    <p:sldId id="304" r:id="rId27"/>
    <p:sldId id="283" r:id="rId28"/>
    <p:sldId id="266" r:id="rId29"/>
    <p:sldId id="288" r:id="rId30"/>
    <p:sldId id="284" r:id="rId31"/>
    <p:sldId id="290" r:id="rId32"/>
    <p:sldId id="267" r:id="rId33"/>
    <p:sldId id="286" r:id="rId34"/>
    <p:sldId id="289" r:id="rId35"/>
    <p:sldId id="291" r:id="rId36"/>
    <p:sldId id="268" r:id="rId37"/>
    <p:sldId id="310" r:id="rId38"/>
    <p:sldId id="313" r:id="rId39"/>
    <p:sldId id="285" r:id="rId40"/>
    <p:sldId id="312" r:id="rId41"/>
    <p:sldId id="311" r:id="rId42"/>
    <p:sldId id="309" r:id="rId43"/>
    <p:sldId id="269" r:id="rId44"/>
    <p:sldId id="293" r:id="rId45"/>
    <p:sldId id="294" r:id="rId46"/>
    <p:sldId id="295" r:id="rId47"/>
    <p:sldId id="297" r:id="rId48"/>
    <p:sldId id="302" r:id="rId49"/>
    <p:sldId id="301" r:id="rId50"/>
    <p:sldId id="299" r:id="rId51"/>
    <p:sldId id="316" r:id="rId52"/>
    <p:sldId id="270" r:id="rId53"/>
    <p:sldId id="31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rt Ceuppens" initials="KC"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3F2"/>
    <a:srgbClr val="DBC950"/>
    <a:srgbClr val="5DB8AB"/>
    <a:srgbClr val="237EC8"/>
    <a:srgbClr val="3A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263" autoAdjust="0"/>
    <p:restoredTop sz="87543" autoAdjust="0"/>
  </p:normalViewPr>
  <p:slideViewPr>
    <p:cSldViewPr>
      <p:cViewPr>
        <p:scale>
          <a:sx n="100" d="100"/>
          <a:sy n="100" d="100"/>
        </p:scale>
        <p:origin x="-18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6"/>
    </p:cViewPr>
  </p:sorterViewPr>
  <p:notesViewPr>
    <p:cSldViewPr>
      <p:cViewPr varScale="1">
        <p:scale>
          <a:sx n="58" d="100"/>
          <a:sy n="58" d="100"/>
        </p:scale>
        <p:origin x="-246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efaan\werk\talks\excel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tefaan\werk\talks\excel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tefaan\werk\talks\excel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lgn="ctr">
              <a:defRPr sz="2400">
                <a:latin typeface="Avenir Book" panose="02000503020000020003" pitchFamily="2" charset="0"/>
              </a:defRPr>
            </a:pPr>
            <a:r>
              <a:rPr lang="nl-BE" dirty="0"/>
              <a:t>Browser</a:t>
            </a:r>
            <a:r>
              <a:rPr lang="nl-BE" baseline="0" dirty="0"/>
              <a:t> protection </a:t>
            </a:r>
            <a:r>
              <a:rPr lang="nl-BE" baseline="0" dirty="0" smtClean="0"/>
              <a:t>ratios (higher is better)</a:t>
            </a:r>
            <a:endParaRPr lang="nl-BE" dirty="0"/>
          </a:p>
        </c:rich>
      </c:tx>
      <c:layout>
        <c:manualLayout>
          <c:xMode val="edge"/>
          <c:yMode val="edge"/>
          <c:x val="0.18107055874772407"/>
          <c:y val="1.2877305554965357E-2"/>
        </c:manualLayout>
      </c:layout>
      <c:overlay val="0"/>
    </c:title>
    <c:autoTitleDeleted val="0"/>
    <c:plotArea>
      <c:layout/>
      <c:barChart>
        <c:barDir val="col"/>
        <c:grouping val="clustered"/>
        <c:varyColors val="0"/>
        <c:ser>
          <c:idx val="0"/>
          <c:order val="0"/>
          <c:invertIfNegative val="0"/>
          <c:dLbls>
            <c:spPr>
              <a:noFill/>
              <a:ln>
                <a:noFill/>
              </a:ln>
              <a:effectLst/>
            </c:spPr>
            <c:txPr>
              <a:bodyPr/>
              <a:lstStyle/>
              <a:p>
                <a:pPr>
                  <a:defRPr sz="1600">
                    <a:latin typeface="Avenir Book" panose="02000503020000020003" pitchFamily="2" charset="0"/>
                  </a:defRPr>
                </a:pPr>
                <a:endParaRPr lang="nl-B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'Global protection data'!$A$1:$C$1</c:f>
              <c:strCache>
                <c:ptCount val="3"/>
                <c:pt idx="0">
                  <c:v>Chrome</c:v>
                </c:pt>
                <c:pt idx="1">
                  <c:v>Internet Explorer</c:v>
                </c:pt>
                <c:pt idx="2">
                  <c:v>Firefox</c:v>
                </c:pt>
              </c:strCache>
            </c:strRef>
          </c:cat>
          <c:val>
            <c:numRef>
              <c:f>'Global protection data'!$A$2:$C$2</c:f>
              <c:numCache>
                <c:formatCode>#.000%</c:formatCode>
                <c:ptCount val="3"/>
                <c:pt idx="0">
                  <c:v>0.3377</c:v>
                </c:pt>
                <c:pt idx="1">
                  <c:v>0.1037</c:v>
                </c:pt>
                <c:pt idx="2">
                  <c:v>8.0199999999999994E-2</c:v>
                </c:pt>
              </c:numCache>
            </c:numRef>
          </c:val>
          <c:extLst xmlns:c16r2="http://schemas.microsoft.com/office/drawing/2015/06/chart">
            <c:ext xmlns:c16="http://schemas.microsoft.com/office/drawing/2014/chart" uri="{C3380CC4-5D6E-409C-BE32-E72D297353CC}">
              <c16:uniqueId val="{00000000-B510-4F79-9180-090061E8AD63}"/>
            </c:ext>
          </c:extLst>
        </c:ser>
        <c:dLbls>
          <c:showLegendKey val="0"/>
          <c:showVal val="0"/>
          <c:showCatName val="0"/>
          <c:showSerName val="0"/>
          <c:showPercent val="0"/>
          <c:showBubbleSize val="0"/>
        </c:dLbls>
        <c:gapWidth val="75"/>
        <c:overlap val="40"/>
        <c:axId val="82612608"/>
        <c:axId val="82614144"/>
      </c:barChart>
      <c:catAx>
        <c:axId val="82612608"/>
        <c:scaling>
          <c:orientation val="minMax"/>
        </c:scaling>
        <c:delete val="0"/>
        <c:axPos val="b"/>
        <c:numFmt formatCode="General" sourceLinked="0"/>
        <c:majorTickMark val="none"/>
        <c:minorTickMark val="none"/>
        <c:tickLblPos val="nextTo"/>
        <c:txPr>
          <a:bodyPr/>
          <a:lstStyle/>
          <a:p>
            <a:pPr>
              <a:defRPr sz="1800">
                <a:latin typeface="Avenir Book" panose="02000503020000020003" pitchFamily="2" charset="0"/>
              </a:defRPr>
            </a:pPr>
            <a:endParaRPr lang="nl-BE"/>
          </a:p>
        </c:txPr>
        <c:crossAx val="82614144"/>
        <c:crosses val="autoZero"/>
        <c:auto val="1"/>
        <c:lblAlgn val="ctr"/>
        <c:lblOffset val="100"/>
        <c:noMultiLvlLbl val="0"/>
      </c:catAx>
      <c:valAx>
        <c:axId val="82614144"/>
        <c:scaling>
          <c:orientation val="minMax"/>
        </c:scaling>
        <c:delete val="0"/>
        <c:axPos val="l"/>
        <c:majorGridlines/>
        <c:numFmt formatCode="#.000%" sourceLinked="1"/>
        <c:majorTickMark val="none"/>
        <c:minorTickMark val="none"/>
        <c:tickLblPos val="nextTo"/>
        <c:txPr>
          <a:bodyPr/>
          <a:lstStyle/>
          <a:p>
            <a:pPr>
              <a:defRPr sz="1400">
                <a:latin typeface="Avenir Book" panose="02000503020000020003" pitchFamily="2" charset="0"/>
              </a:defRPr>
            </a:pPr>
            <a:endParaRPr lang="nl-BE"/>
          </a:p>
        </c:txPr>
        <c:crossAx val="826126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400"/>
            </a:pPr>
            <a:r>
              <a:rPr lang="nl-BE" sz="2400"/>
              <a:t>Protection ratios per browser</a:t>
            </a:r>
            <a:r>
              <a:rPr lang="nl-BE" sz="2400" baseline="0"/>
              <a:t> per environment</a:t>
            </a:r>
            <a:endParaRPr lang="nl-BE" sz="2400"/>
          </a:p>
        </c:rich>
      </c:tx>
      <c:layout/>
      <c:overlay val="0"/>
    </c:title>
    <c:autoTitleDeleted val="0"/>
    <c:plotArea>
      <c:layout/>
      <c:barChart>
        <c:barDir val="col"/>
        <c:grouping val="clustered"/>
        <c:varyColors val="0"/>
        <c:ser>
          <c:idx val="0"/>
          <c:order val="0"/>
          <c:tx>
            <c:strRef>
              <c:f>'Environment protection data'!$A$2</c:f>
              <c:strCache>
                <c:ptCount val="1"/>
                <c:pt idx="0">
                  <c:v>Standard</c:v>
                </c:pt>
              </c:strCache>
            </c:strRef>
          </c:tx>
          <c:invertIfNegative val="0"/>
          <c:cat>
            <c:strRef>
              <c:f>'Environment protection data'!$B$1:$D$1</c:f>
              <c:strCache>
                <c:ptCount val="3"/>
                <c:pt idx="0">
                  <c:v>Chrome</c:v>
                </c:pt>
                <c:pt idx="1">
                  <c:v>Internet Explorer</c:v>
                </c:pt>
                <c:pt idx="2">
                  <c:v>Firefox</c:v>
                </c:pt>
              </c:strCache>
            </c:strRef>
          </c:cat>
          <c:val>
            <c:numRef>
              <c:f>'Environment protection data'!$B$2:$D$2</c:f>
              <c:numCache>
                <c:formatCode>#.000%</c:formatCode>
                <c:ptCount val="3"/>
                <c:pt idx="0">
                  <c:v>0.1376</c:v>
                </c:pt>
                <c:pt idx="1">
                  <c:v>0.04</c:v>
                </c:pt>
                <c:pt idx="2">
                  <c:v>9.1999999999999998E-2</c:v>
                </c:pt>
              </c:numCache>
            </c:numRef>
          </c:val>
          <c:extLst xmlns:c16r2="http://schemas.microsoft.com/office/drawing/2015/06/chart">
            <c:ext xmlns:c16="http://schemas.microsoft.com/office/drawing/2014/chart" uri="{C3380CC4-5D6E-409C-BE32-E72D297353CC}">
              <c16:uniqueId val="{00000000-8621-493B-8CA8-5EB9019E37CB}"/>
            </c:ext>
          </c:extLst>
        </c:ser>
        <c:ser>
          <c:idx val="1"/>
          <c:order val="1"/>
          <c:tx>
            <c:strRef>
              <c:f>'Environment protection data'!$A$3</c:f>
              <c:strCache>
                <c:ptCount val="1"/>
                <c:pt idx="0">
                  <c:v>Private</c:v>
                </c:pt>
              </c:strCache>
            </c:strRef>
          </c:tx>
          <c:invertIfNegative val="0"/>
          <c:cat>
            <c:strRef>
              <c:f>'Environment protection data'!$B$1:$D$1</c:f>
              <c:strCache>
                <c:ptCount val="3"/>
                <c:pt idx="0">
                  <c:v>Chrome</c:v>
                </c:pt>
                <c:pt idx="1">
                  <c:v>Internet Explorer</c:v>
                </c:pt>
                <c:pt idx="2">
                  <c:v>Firefox</c:v>
                </c:pt>
              </c:strCache>
            </c:strRef>
          </c:cat>
          <c:val>
            <c:numRef>
              <c:f>'Environment protection data'!$B$3:$D$3</c:f>
              <c:numCache>
                <c:formatCode>#.000%</c:formatCode>
                <c:ptCount val="3"/>
                <c:pt idx="0">
                  <c:v>0.60919999999999996</c:v>
                </c:pt>
                <c:pt idx="1">
                  <c:v>0</c:v>
                </c:pt>
                <c:pt idx="2">
                  <c:v>7.0400000000000004E-2</c:v>
                </c:pt>
              </c:numCache>
            </c:numRef>
          </c:val>
          <c:extLst xmlns:c16r2="http://schemas.microsoft.com/office/drawing/2015/06/chart">
            <c:ext xmlns:c16="http://schemas.microsoft.com/office/drawing/2014/chart" uri="{C3380CC4-5D6E-409C-BE32-E72D297353CC}">
              <c16:uniqueId val="{00000001-8621-493B-8CA8-5EB9019E37CB}"/>
            </c:ext>
          </c:extLst>
        </c:ser>
        <c:ser>
          <c:idx val="2"/>
          <c:order val="2"/>
          <c:tx>
            <c:strRef>
              <c:f>'Environment protection data'!$A$4</c:f>
              <c:strCache>
                <c:ptCount val="1"/>
                <c:pt idx="0">
                  <c:v>Delayed dump</c:v>
                </c:pt>
              </c:strCache>
            </c:strRef>
          </c:tx>
          <c:invertIfNegative val="0"/>
          <c:cat>
            <c:strRef>
              <c:f>'Environment protection data'!$B$1:$D$1</c:f>
              <c:strCache>
                <c:ptCount val="3"/>
                <c:pt idx="0">
                  <c:v>Chrome</c:v>
                </c:pt>
                <c:pt idx="1">
                  <c:v>Internet Explorer</c:v>
                </c:pt>
                <c:pt idx="2">
                  <c:v>Firefox</c:v>
                </c:pt>
              </c:strCache>
            </c:strRef>
          </c:cat>
          <c:val>
            <c:numRef>
              <c:f>'Environment protection data'!$B$4:$D$4</c:f>
              <c:numCache>
                <c:formatCode>#.000%</c:formatCode>
                <c:ptCount val="3"/>
                <c:pt idx="0">
                  <c:v>0.159</c:v>
                </c:pt>
                <c:pt idx="1">
                  <c:v>0.28000000000000003</c:v>
                </c:pt>
                <c:pt idx="2">
                  <c:v>0.28199999999999997</c:v>
                </c:pt>
              </c:numCache>
            </c:numRef>
          </c:val>
          <c:extLst xmlns:c16r2="http://schemas.microsoft.com/office/drawing/2015/06/chart">
            <c:ext xmlns:c16="http://schemas.microsoft.com/office/drawing/2014/chart" uri="{C3380CC4-5D6E-409C-BE32-E72D297353CC}">
              <c16:uniqueId val="{00000002-8621-493B-8CA8-5EB9019E37CB}"/>
            </c:ext>
          </c:extLst>
        </c:ser>
        <c:dLbls>
          <c:showLegendKey val="0"/>
          <c:showVal val="0"/>
          <c:showCatName val="0"/>
          <c:showSerName val="0"/>
          <c:showPercent val="0"/>
          <c:showBubbleSize val="0"/>
        </c:dLbls>
        <c:gapWidth val="150"/>
        <c:axId val="98994816"/>
        <c:axId val="98996608"/>
      </c:barChart>
      <c:catAx>
        <c:axId val="98994816"/>
        <c:scaling>
          <c:orientation val="minMax"/>
        </c:scaling>
        <c:delete val="0"/>
        <c:axPos val="b"/>
        <c:numFmt formatCode="General" sourceLinked="0"/>
        <c:majorTickMark val="none"/>
        <c:minorTickMark val="none"/>
        <c:tickLblPos val="nextTo"/>
        <c:crossAx val="98996608"/>
        <c:crosses val="autoZero"/>
        <c:auto val="1"/>
        <c:lblAlgn val="ctr"/>
        <c:lblOffset val="100"/>
        <c:noMultiLvlLbl val="0"/>
      </c:catAx>
      <c:valAx>
        <c:axId val="98996608"/>
        <c:scaling>
          <c:orientation val="minMax"/>
        </c:scaling>
        <c:delete val="0"/>
        <c:axPos val="l"/>
        <c:majorGridlines/>
        <c:title>
          <c:tx>
            <c:rich>
              <a:bodyPr/>
              <a:lstStyle/>
              <a:p>
                <a:pPr>
                  <a:defRPr sz="1600"/>
                </a:pPr>
                <a:r>
                  <a:rPr lang="nl-BE" sz="1600"/>
                  <a:t>Protection</a:t>
                </a:r>
                <a:r>
                  <a:rPr lang="nl-BE" sz="1600" baseline="0"/>
                  <a:t> ratio</a:t>
                </a:r>
                <a:endParaRPr lang="nl-BE" sz="1600"/>
              </a:p>
            </c:rich>
          </c:tx>
          <c:layout/>
          <c:overlay val="0"/>
        </c:title>
        <c:numFmt formatCode="#.000%" sourceLinked="1"/>
        <c:majorTickMark val="none"/>
        <c:minorTickMark val="none"/>
        <c:tickLblPos val="nextTo"/>
        <c:txPr>
          <a:bodyPr/>
          <a:lstStyle/>
          <a:p>
            <a:pPr>
              <a:defRPr sz="1100"/>
            </a:pPr>
            <a:endParaRPr lang="nl-BE"/>
          </a:p>
        </c:txPr>
        <c:crossAx val="98994816"/>
        <c:crosses val="autoZero"/>
        <c:crossBetween val="between"/>
      </c:valAx>
      <c:dTable>
        <c:showHorzBorder val="1"/>
        <c:showVertBorder val="1"/>
        <c:showOutline val="1"/>
        <c:showKeys val="1"/>
        <c:txPr>
          <a:bodyPr/>
          <a:lstStyle/>
          <a:p>
            <a:pPr rtl="0">
              <a:defRPr sz="1050"/>
            </a:pPr>
            <a:endParaRPr lang="nl-BE"/>
          </a:p>
        </c:txPr>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lgn="ctr">
              <a:defRPr sz="2400">
                <a:latin typeface="Avenir Book" panose="02000503020000020003" pitchFamily="2" charset="0"/>
              </a:defRPr>
            </a:pPr>
            <a:r>
              <a:rPr lang="nl-BE"/>
              <a:t>Browser</a:t>
            </a:r>
            <a:r>
              <a:rPr lang="nl-BE" baseline="0"/>
              <a:t> protection ratios</a:t>
            </a:r>
            <a:endParaRPr lang="nl-BE"/>
          </a:p>
        </c:rich>
      </c:tx>
      <c:layout>
        <c:manualLayout>
          <c:xMode val="edge"/>
          <c:yMode val="edge"/>
          <c:x val="0.29818767586484124"/>
          <c:y val="1.2877305554965357E-2"/>
        </c:manualLayout>
      </c:layout>
      <c:overlay val="0"/>
    </c:title>
    <c:autoTitleDeleted val="0"/>
    <c:plotArea>
      <c:layout/>
      <c:barChart>
        <c:barDir val="col"/>
        <c:grouping val="clustered"/>
        <c:varyColors val="0"/>
        <c:ser>
          <c:idx val="0"/>
          <c:order val="0"/>
          <c:invertIfNegative val="0"/>
          <c:dLbls>
            <c:dLbl>
              <c:idx val="0"/>
              <c:layout/>
              <c:tx>
                <c:rich>
                  <a:bodyPr/>
                  <a:lstStyle/>
                  <a:p>
                    <a:r>
                      <a:rPr lang="en-US" smtClean="0"/>
                      <a:t>33%</a:t>
                    </a:r>
                    <a:endParaRPr lang="en-US" dirty="0"/>
                  </a:p>
                </c:rich>
              </c:tx>
              <c:dLblPos val="inEnd"/>
              <c:showLegendKey val="0"/>
              <c:showVal val="1"/>
              <c:showCatName val="0"/>
              <c:showSerName val="0"/>
              <c:showPercent val="0"/>
              <c:showBubbleSize val="0"/>
            </c:dLbl>
            <c:dLbl>
              <c:idx val="1"/>
              <c:layout/>
              <c:tx>
                <c:rich>
                  <a:bodyPr/>
                  <a:lstStyle/>
                  <a:p>
                    <a:r>
                      <a:rPr lang="en-US" smtClean="0"/>
                      <a:t>10%</a:t>
                    </a:r>
                    <a:endParaRPr lang="en-US" dirty="0"/>
                  </a:p>
                </c:rich>
              </c:tx>
              <c:dLblPos val="inEnd"/>
              <c:showLegendKey val="0"/>
              <c:showVal val="1"/>
              <c:showCatName val="0"/>
              <c:showSerName val="0"/>
              <c:showPercent val="0"/>
              <c:showBubbleSize val="0"/>
            </c:dLbl>
            <c:dLbl>
              <c:idx val="2"/>
              <c:layout/>
              <c:tx>
                <c:rich>
                  <a:bodyPr/>
                  <a:lstStyle/>
                  <a:p>
                    <a:r>
                      <a:rPr lang="en-US" smtClean="0"/>
                      <a:t>8%</a:t>
                    </a:r>
                    <a:endParaRPr lang="en-US"/>
                  </a:p>
                </c:rich>
              </c:tx>
              <c:dLblPos val="inEnd"/>
              <c:showLegendKey val="0"/>
              <c:showVal val="1"/>
              <c:showCatName val="0"/>
              <c:showSerName val="0"/>
              <c:showPercent val="0"/>
              <c:showBubbleSize val="0"/>
            </c:dLbl>
            <c:spPr>
              <a:noFill/>
              <a:ln>
                <a:noFill/>
              </a:ln>
              <a:effectLst/>
            </c:spPr>
            <c:txPr>
              <a:bodyPr/>
              <a:lstStyle/>
              <a:p>
                <a:pPr>
                  <a:defRPr sz="1600">
                    <a:latin typeface="Avenir Book" panose="02000503020000020003" pitchFamily="2" charset="0"/>
                  </a:defRPr>
                </a:pPr>
                <a:endParaRPr lang="nl-B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'Global protection data'!$A$1:$C$1</c:f>
              <c:strCache>
                <c:ptCount val="3"/>
                <c:pt idx="0">
                  <c:v>Chrome</c:v>
                </c:pt>
                <c:pt idx="1">
                  <c:v>Internet Explorer</c:v>
                </c:pt>
                <c:pt idx="2">
                  <c:v>Firefox</c:v>
                </c:pt>
              </c:strCache>
            </c:strRef>
          </c:cat>
          <c:val>
            <c:numRef>
              <c:f>'Global protection data'!$A$2:$C$2</c:f>
              <c:numCache>
                <c:formatCode>#.000%</c:formatCode>
                <c:ptCount val="3"/>
                <c:pt idx="0">
                  <c:v>0.3377</c:v>
                </c:pt>
                <c:pt idx="1">
                  <c:v>0.1037</c:v>
                </c:pt>
                <c:pt idx="2">
                  <c:v>8.0199999999999994E-2</c:v>
                </c:pt>
              </c:numCache>
            </c:numRef>
          </c:val>
          <c:extLst xmlns:c16r2="http://schemas.microsoft.com/office/drawing/2015/06/chart">
            <c:ext xmlns:c16="http://schemas.microsoft.com/office/drawing/2014/chart" uri="{C3380CC4-5D6E-409C-BE32-E72D297353CC}">
              <c16:uniqueId val="{00000000-B510-4F79-9180-090061E8AD63}"/>
            </c:ext>
          </c:extLst>
        </c:ser>
        <c:dLbls>
          <c:showLegendKey val="0"/>
          <c:showVal val="0"/>
          <c:showCatName val="0"/>
          <c:showSerName val="0"/>
          <c:showPercent val="0"/>
          <c:showBubbleSize val="0"/>
        </c:dLbls>
        <c:gapWidth val="75"/>
        <c:overlap val="40"/>
        <c:axId val="99056256"/>
        <c:axId val="99058048"/>
      </c:barChart>
      <c:catAx>
        <c:axId val="99056256"/>
        <c:scaling>
          <c:orientation val="minMax"/>
        </c:scaling>
        <c:delete val="0"/>
        <c:axPos val="b"/>
        <c:numFmt formatCode="General" sourceLinked="0"/>
        <c:majorTickMark val="none"/>
        <c:minorTickMark val="none"/>
        <c:tickLblPos val="nextTo"/>
        <c:txPr>
          <a:bodyPr/>
          <a:lstStyle/>
          <a:p>
            <a:pPr>
              <a:defRPr sz="1800">
                <a:latin typeface="Avenir Book" panose="02000503020000020003" pitchFamily="2" charset="0"/>
              </a:defRPr>
            </a:pPr>
            <a:endParaRPr lang="nl-BE"/>
          </a:p>
        </c:txPr>
        <c:crossAx val="99058048"/>
        <c:crosses val="autoZero"/>
        <c:auto val="1"/>
        <c:lblAlgn val="ctr"/>
        <c:lblOffset val="100"/>
        <c:noMultiLvlLbl val="0"/>
      </c:catAx>
      <c:valAx>
        <c:axId val="99058048"/>
        <c:scaling>
          <c:orientation val="minMax"/>
        </c:scaling>
        <c:delete val="0"/>
        <c:axPos val="l"/>
        <c:majorGridlines/>
        <c:numFmt formatCode="#.000%" sourceLinked="1"/>
        <c:majorTickMark val="none"/>
        <c:minorTickMark val="none"/>
        <c:tickLblPos val="nextTo"/>
        <c:txPr>
          <a:bodyPr/>
          <a:lstStyle/>
          <a:p>
            <a:pPr>
              <a:defRPr sz="1400">
                <a:latin typeface="Avenir Book" panose="02000503020000020003" pitchFamily="2" charset="0"/>
              </a:defRPr>
            </a:pPr>
            <a:endParaRPr lang="nl-BE"/>
          </a:p>
        </c:txPr>
        <c:crossAx val="990562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4B340-8914-4893-9A1B-124EF6160226}" type="datetimeFigureOut">
              <a:rPr lang="nl-BE" smtClean="0"/>
              <a:pPr/>
              <a:t>27/10/2016</a:t>
            </a:fld>
            <a:endParaRPr lang="nl-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322972-1CB8-481F-A6BE-D563BD07CE1F}" type="slidenum">
              <a:rPr lang="nl-BE" smtClean="0"/>
              <a:pPr/>
              <a:t>‹#›</a:t>
            </a:fld>
            <a:endParaRPr lang="nl-BE"/>
          </a:p>
        </p:txBody>
      </p:sp>
    </p:spTree>
    <p:extLst>
      <p:ext uri="{BB962C8B-B14F-4D97-AF65-F5344CB8AC3E}">
        <p14:creationId xmlns:p14="http://schemas.microsoft.com/office/powerpoint/2010/main" val="3936360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962D8-459B-4D91-A670-3B5D5209A3BC}" type="datetimeFigureOut">
              <a:rPr lang="nl-BE" smtClean="0"/>
              <a:pPr/>
              <a:t>27/10/2016</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BF58A-F729-4A65-B210-26B001B8F66B}" type="slidenum">
              <a:rPr lang="nl-BE" smtClean="0"/>
              <a:pPr/>
              <a:t>‹#›</a:t>
            </a:fld>
            <a:endParaRPr lang="nl-BE"/>
          </a:p>
        </p:txBody>
      </p:sp>
    </p:spTree>
    <p:extLst>
      <p:ext uri="{BB962C8B-B14F-4D97-AF65-F5344CB8AC3E}">
        <p14:creationId xmlns:p14="http://schemas.microsoft.com/office/powerpoint/2010/main" val="38042209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1</a:t>
            </a:fld>
            <a:endParaRPr lang="nl-BE"/>
          </a:p>
        </p:txBody>
      </p:sp>
    </p:spTree>
    <p:extLst>
      <p:ext uri="{BB962C8B-B14F-4D97-AF65-F5344CB8AC3E}">
        <p14:creationId xmlns:p14="http://schemas.microsoft.com/office/powerpoint/2010/main" val="4656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18</a:t>
            </a:fld>
            <a:endParaRPr lang="nl-BE"/>
          </a:p>
        </p:txBody>
      </p:sp>
    </p:spTree>
    <p:extLst>
      <p:ext uri="{BB962C8B-B14F-4D97-AF65-F5344CB8AC3E}">
        <p14:creationId xmlns:p14="http://schemas.microsoft.com/office/powerpoint/2010/main" val="422554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23</a:t>
            </a:fld>
            <a:endParaRPr lang="nl-BE"/>
          </a:p>
        </p:txBody>
      </p:sp>
    </p:spTree>
    <p:extLst>
      <p:ext uri="{BB962C8B-B14F-4D97-AF65-F5344CB8AC3E}">
        <p14:creationId xmlns:p14="http://schemas.microsoft.com/office/powerpoint/2010/main" val="52559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28</a:t>
            </a:fld>
            <a:endParaRPr lang="nl-BE"/>
          </a:p>
        </p:txBody>
      </p:sp>
    </p:spTree>
    <p:extLst>
      <p:ext uri="{BB962C8B-B14F-4D97-AF65-F5344CB8AC3E}">
        <p14:creationId xmlns:p14="http://schemas.microsoft.com/office/powerpoint/2010/main" val="61253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0ABF58A-F729-4A65-B210-26B001B8F66B}" type="slidenum">
              <a:rPr lang="nl-BE" smtClean="0"/>
              <a:pPr/>
              <a:t>31</a:t>
            </a:fld>
            <a:endParaRPr lang="nl-BE"/>
          </a:p>
        </p:txBody>
      </p:sp>
    </p:spTree>
    <p:extLst>
      <p:ext uri="{BB962C8B-B14F-4D97-AF65-F5344CB8AC3E}">
        <p14:creationId xmlns:p14="http://schemas.microsoft.com/office/powerpoint/2010/main" val="40249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32</a:t>
            </a:fld>
            <a:endParaRPr lang="nl-BE"/>
          </a:p>
        </p:txBody>
      </p:sp>
    </p:spTree>
    <p:extLst>
      <p:ext uri="{BB962C8B-B14F-4D97-AF65-F5344CB8AC3E}">
        <p14:creationId xmlns:p14="http://schemas.microsoft.com/office/powerpoint/2010/main" val="406336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35</a:t>
            </a:fld>
            <a:endParaRPr lang="nl-BE"/>
          </a:p>
        </p:txBody>
      </p:sp>
    </p:spTree>
    <p:extLst>
      <p:ext uri="{BB962C8B-B14F-4D97-AF65-F5344CB8AC3E}">
        <p14:creationId xmlns:p14="http://schemas.microsoft.com/office/powerpoint/2010/main" val="107602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37</a:t>
            </a:fld>
            <a:endParaRPr lang="nl-BE"/>
          </a:p>
        </p:txBody>
      </p:sp>
    </p:spTree>
    <p:extLst>
      <p:ext uri="{BB962C8B-B14F-4D97-AF65-F5344CB8AC3E}">
        <p14:creationId xmlns:p14="http://schemas.microsoft.com/office/powerpoint/2010/main" val="1920763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38</a:t>
            </a:fld>
            <a:endParaRPr lang="nl-BE"/>
          </a:p>
        </p:txBody>
      </p:sp>
    </p:spTree>
    <p:extLst>
      <p:ext uri="{BB962C8B-B14F-4D97-AF65-F5344CB8AC3E}">
        <p14:creationId xmlns:p14="http://schemas.microsoft.com/office/powerpoint/2010/main" val="192076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39</a:t>
            </a:fld>
            <a:endParaRPr lang="nl-BE"/>
          </a:p>
        </p:txBody>
      </p:sp>
    </p:spTree>
    <p:extLst>
      <p:ext uri="{BB962C8B-B14F-4D97-AF65-F5344CB8AC3E}">
        <p14:creationId xmlns:p14="http://schemas.microsoft.com/office/powerpoint/2010/main" val="192076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41</a:t>
            </a:fld>
            <a:endParaRPr lang="nl-BE"/>
          </a:p>
        </p:txBody>
      </p:sp>
    </p:spTree>
    <p:extLst>
      <p:ext uri="{BB962C8B-B14F-4D97-AF65-F5344CB8AC3E}">
        <p14:creationId xmlns:p14="http://schemas.microsoft.com/office/powerpoint/2010/main" val="192076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4</a:t>
            </a:fld>
            <a:endParaRPr lang="nl-BE"/>
          </a:p>
        </p:txBody>
      </p:sp>
    </p:spTree>
    <p:extLst>
      <p:ext uri="{BB962C8B-B14F-4D97-AF65-F5344CB8AC3E}">
        <p14:creationId xmlns:p14="http://schemas.microsoft.com/office/powerpoint/2010/main" val="380737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42</a:t>
            </a:fld>
            <a:endParaRPr lang="nl-BE"/>
          </a:p>
        </p:txBody>
      </p:sp>
    </p:spTree>
    <p:extLst>
      <p:ext uri="{BB962C8B-B14F-4D97-AF65-F5344CB8AC3E}">
        <p14:creationId xmlns:p14="http://schemas.microsoft.com/office/powerpoint/2010/main" val="192076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43</a:t>
            </a:fld>
            <a:endParaRPr lang="nl-BE"/>
          </a:p>
        </p:txBody>
      </p:sp>
    </p:spTree>
    <p:extLst>
      <p:ext uri="{BB962C8B-B14F-4D97-AF65-F5344CB8AC3E}">
        <p14:creationId xmlns:p14="http://schemas.microsoft.com/office/powerpoint/2010/main" val="1117706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49</a:t>
            </a:fld>
            <a:endParaRPr lang="nl-BE"/>
          </a:p>
        </p:txBody>
      </p:sp>
    </p:spTree>
    <p:extLst>
      <p:ext uri="{BB962C8B-B14F-4D97-AF65-F5344CB8AC3E}">
        <p14:creationId xmlns:p14="http://schemas.microsoft.com/office/powerpoint/2010/main" val="775572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50</a:t>
            </a:fld>
            <a:endParaRPr lang="nl-BE"/>
          </a:p>
        </p:txBody>
      </p:sp>
    </p:spTree>
    <p:extLst>
      <p:ext uri="{BB962C8B-B14F-4D97-AF65-F5344CB8AC3E}">
        <p14:creationId xmlns:p14="http://schemas.microsoft.com/office/powerpoint/2010/main" val="79994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52</a:t>
            </a:fld>
            <a:endParaRPr lang="nl-BE"/>
          </a:p>
        </p:txBody>
      </p:sp>
    </p:spTree>
    <p:extLst>
      <p:ext uri="{BB962C8B-B14F-4D97-AF65-F5344CB8AC3E}">
        <p14:creationId xmlns:p14="http://schemas.microsoft.com/office/powerpoint/2010/main" val="123087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5</a:t>
            </a:fld>
            <a:endParaRPr lang="nl-BE"/>
          </a:p>
        </p:txBody>
      </p:sp>
    </p:spTree>
    <p:extLst>
      <p:ext uri="{BB962C8B-B14F-4D97-AF65-F5344CB8AC3E}">
        <p14:creationId xmlns:p14="http://schemas.microsoft.com/office/powerpoint/2010/main" val="113958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8</a:t>
            </a:fld>
            <a:endParaRPr lang="nl-BE"/>
          </a:p>
        </p:txBody>
      </p:sp>
    </p:spTree>
    <p:extLst>
      <p:ext uri="{BB962C8B-B14F-4D97-AF65-F5344CB8AC3E}">
        <p14:creationId xmlns:p14="http://schemas.microsoft.com/office/powerpoint/2010/main" val="217609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9</a:t>
            </a:fld>
            <a:endParaRPr lang="nl-BE"/>
          </a:p>
        </p:txBody>
      </p:sp>
    </p:spTree>
    <p:extLst>
      <p:ext uri="{BB962C8B-B14F-4D97-AF65-F5344CB8AC3E}">
        <p14:creationId xmlns:p14="http://schemas.microsoft.com/office/powerpoint/2010/main" val="36177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0ABF58A-F729-4A65-B210-26B001B8F66B}" type="slidenum">
              <a:rPr lang="nl-BE" smtClean="0"/>
              <a:pPr/>
              <a:t>11</a:t>
            </a:fld>
            <a:endParaRPr lang="nl-BE"/>
          </a:p>
        </p:txBody>
      </p:sp>
    </p:spTree>
    <p:extLst>
      <p:ext uri="{BB962C8B-B14F-4D97-AF65-F5344CB8AC3E}">
        <p14:creationId xmlns:p14="http://schemas.microsoft.com/office/powerpoint/2010/main" val="60355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ABF58A-F729-4A65-B210-26B001B8F66B}" type="slidenum">
              <a:rPr lang="nl-BE" smtClean="0"/>
              <a:pPr/>
              <a:t>13</a:t>
            </a:fld>
            <a:endParaRPr lang="nl-BE"/>
          </a:p>
        </p:txBody>
      </p:sp>
    </p:spTree>
    <p:extLst>
      <p:ext uri="{BB962C8B-B14F-4D97-AF65-F5344CB8AC3E}">
        <p14:creationId xmlns:p14="http://schemas.microsoft.com/office/powerpoint/2010/main" val="161725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dirty="0" smtClean="0"/>
          </a:p>
        </p:txBody>
      </p:sp>
      <p:sp>
        <p:nvSpPr>
          <p:cNvPr id="4" name="Slide Number Placeholder 3"/>
          <p:cNvSpPr>
            <a:spLocks noGrp="1"/>
          </p:cNvSpPr>
          <p:nvPr>
            <p:ph type="sldNum" sz="quarter" idx="10"/>
          </p:nvPr>
        </p:nvSpPr>
        <p:spPr/>
        <p:txBody>
          <a:bodyPr/>
          <a:lstStyle/>
          <a:p>
            <a:fld id="{F0ABF58A-F729-4A65-B210-26B001B8F66B}" type="slidenum">
              <a:rPr lang="nl-BE" smtClean="0"/>
              <a:pPr/>
              <a:t>15</a:t>
            </a:fld>
            <a:endParaRPr lang="nl-BE"/>
          </a:p>
        </p:txBody>
      </p:sp>
    </p:spTree>
    <p:extLst>
      <p:ext uri="{BB962C8B-B14F-4D97-AF65-F5344CB8AC3E}">
        <p14:creationId xmlns:p14="http://schemas.microsoft.com/office/powerpoint/2010/main" val="141837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0ABF58A-F729-4A65-B210-26B001B8F66B}" type="slidenum">
              <a:rPr lang="nl-BE" smtClean="0"/>
              <a:pPr/>
              <a:t>17</a:t>
            </a:fld>
            <a:endParaRPr lang="nl-BE"/>
          </a:p>
        </p:txBody>
      </p:sp>
    </p:spTree>
    <p:extLst>
      <p:ext uri="{BB962C8B-B14F-4D97-AF65-F5344CB8AC3E}">
        <p14:creationId xmlns:p14="http://schemas.microsoft.com/office/powerpoint/2010/main" val="422554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VISO basis - intr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00"/>
            <a:ext cx="9144000" cy="1419820"/>
          </a:xfrm>
          <a:prstGeom prst="rect">
            <a:avLst/>
          </a:prstGeom>
        </p:spPr>
      </p:pic>
      <p:sp>
        <p:nvSpPr>
          <p:cNvPr id="15" name="Text Placeholder 14"/>
          <p:cNvSpPr>
            <a:spLocks noGrp="1"/>
          </p:cNvSpPr>
          <p:nvPr>
            <p:ph type="body" sz="quarter" idx="10" hasCustomPrompt="1"/>
          </p:nvPr>
        </p:nvSpPr>
        <p:spPr>
          <a:xfrm>
            <a:off x="381000" y="4419600"/>
            <a:ext cx="4572000" cy="533400"/>
          </a:xfrm>
          <a:prstGeom prst="rect">
            <a:avLst/>
          </a:prstGeom>
        </p:spPr>
        <p:txBody>
          <a:bodyPr/>
          <a:lstStyle>
            <a:lvl1pPr marL="0" indent="0">
              <a:buNone/>
              <a:defRPr sz="1800" baseline="0">
                <a:solidFill>
                  <a:schemeClr val="tx1">
                    <a:lumMod val="50000"/>
                    <a:lumOff val="50000"/>
                  </a:schemeClr>
                </a:solidFill>
                <a:latin typeface="Avenir Book" panose="02000503020000020003" pitchFamily="2" charset="0"/>
              </a:defRPr>
            </a:lvl1pPr>
          </a:lstStyle>
          <a:p>
            <a:pPr lvl="0"/>
            <a:r>
              <a:rPr lang="en-US" noProof="0" dirty="0"/>
              <a:t>Insert Title</a:t>
            </a:r>
          </a:p>
        </p:txBody>
      </p:sp>
      <p:sp>
        <p:nvSpPr>
          <p:cNvPr id="16" name="Text Placeholder 14"/>
          <p:cNvSpPr>
            <a:spLocks noGrp="1"/>
          </p:cNvSpPr>
          <p:nvPr>
            <p:ph type="body" sz="quarter" idx="11" hasCustomPrompt="1"/>
          </p:nvPr>
        </p:nvSpPr>
        <p:spPr>
          <a:xfrm>
            <a:off x="381000" y="5029200"/>
            <a:ext cx="4572000" cy="457200"/>
          </a:xfrm>
          <a:prstGeom prst="rect">
            <a:avLst/>
          </a:prstGeom>
        </p:spPr>
        <p:txBody>
          <a:bodyPr/>
          <a:lstStyle>
            <a:lvl1pPr marL="0" indent="0">
              <a:buNone/>
              <a:defRPr sz="1200" i="1" baseline="0">
                <a:solidFill>
                  <a:schemeClr val="bg1">
                    <a:lumMod val="50000"/>
                  </a:schemeClr>
                </a:solidFill>
                <a:latin typeface="Avenir" panose="02000503020000020003" pitchFamily="2" charset="0"/>
              </a:defRPr>
            </a:lvl1pPr>
          </a:lstStyle>
          <a:p>
            <a:pPr lvl="0"/>
            <a:r>
              <a:rPr lang="en-US" noProof="0" dirty="0"/>
              <a:t>Client &amp; Date</a:t>
            </a:r>
          </a:p>
        </p:txBody>
      </p:sp>
    </p:spTree>
    <p:extLst>
      <p:ext uri="{BB962C8B-B14F-4D97-AF65-F5344CB8AC3E}">
        <p14:creationId xmlns:p14="http://schemas.microsoft.com/office/powerpoint/2010/main" val="427036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LTH - Quot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550" y="1447800"/>
            <a:ext cx="4914900" cy="3476625"/>
          </a:xfrm>
          <a:prstGeom prst="rect">
            <a:avLst/>
          </a:prstGeom>
        </p:spPr>
      </p:pic>
      <p:cxnSp>
        <p:nvCxnSpPr>
          <p:cNvPr id="6" name="Straight Connector 5"/>
          <p:cNvCxnSpPr/>
          <p:nvPr userDrawn="1"/>
        </p:nvCxnSpPr>
        <p:spPr>
          <a:xfrm>
            <a:off x="106680" y="5029200"/>
            <a:ext cx="256032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6400800" y="5029200"/>
            <a:ext cx="2560320"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Text Placeholder 12"/>
          <p:cNvSpPr>
            <a:spLocks noGrp="1"/>
          </p:cNvSpPr>
          <p:nvPr>
            <p:ph type="body" sz="quarter" idx="12" hasCustomPrompt="1"/>
          </p:nvPr>
        </p:nvSpPr>
        <p:spPr>
          <a:xfrm>
            <a:off x="2438400" y="1828800"/>
            <a:ext cx="4191000" cy="2057400"/>
          </a:xfrm>
          <a:prstGeom prst="rect">
            <a:avLst/>
          </a:prstGeom>
        </p:spPr>
        <p:txBody>
          <a:bodyPr/>
          <a:lstStyle>
            <a:lvl1pPr marL="0" indent="0" algn="ctr">
              <a:lnSpc>
                <a:spcPts val="3000"/>
              </a:lnSpc>
              <a:buNone/>
              <a:defRPr sz="2000">
                <a:solidFill>
                  <a:schemeClr val="bg1"/>
                </a:solidFill>
                <a:effectLst>
                  <a:outerShdw blurRad="50800" dist="38100" dir="2700000" algn="tl" rotWithShape="0">
                    <a:schemeClr val="tx2">
                      <a:lumMod val="75000"/>
                      <a:alpha val="40000"/>
                    </a:schemeClr>
                  </a:outerShdw>
                </a:effectLst>
                <a:latin typeface="Enriqueta" pitchFamily="50" charset="0"/>
              </a:defRPr>
            </a:lvl1pPr>
          </a:lstStyle>
          <a:p>
            <a:pPr lvl="0"/>
            <a:r>
              <a:rPr lang="en-US" noProof="0" dirty="0"/>
              <a:t>“This is a dummy text, type here your own text. </a:t>
            </a:r>
            <a:r>
              <a:rPr lang="en-US" noProof="0" dirty="0" err="1"/>
              <a:t>Fixie</a:t>
            </a:r>
            <a:r>
              <a:rPr lang="en-US" noProof="0" dirty="0"/>
              <a:t> </a:t>
            </a:r>
            <a:r>
              <a:rPr lang="en-US" noProof="0" dirty="0" err="1"/>
              <a:t>banh</a:t>
            </a:r>
            <a:r>
              <a:rPr lang="en-US" noProof="0" dirty="0"/>
              <a:t> mi messenger bag pour-over mixtape and pour-over mixtape </a:t>
            </a:r>
            <a:r>
              <a:rPr lang="en-US" noProof="0" dirty="0" err="1"/>
              <a:t>Fixie</a:t>
            </a:r>
            <a:r>
              <a:rPr lang="en-US" noProof="0" dirty="0"/>
              <a:t> </a:t>
            </a:r>
            <a:r>
              <a:rPr lang="en-US" noProof="0" dirty="0" err="1"/>
              <a:t>banh</a:t>
            </a:r>
            <a:r>
              <a:rPr lang="en-US" noProof="0" dirty="0"/>
              <a:t> mi messenger mixtape pixie”</a:t>
            </a:r>
          </a:p>
        </p:txBody>
      </p:sp>
      <p:sp>
        <p:nvSpPr>
          <p:cNvPr id="11" name="Text Placeholder 14"/>
          <p:cNvSpPr>
            <a:spLocks noGrp="1"/>
          </p:cNvSpPr>
          <p:nvPr>
            <p:ph type="body" sz="quarter" idx="13" hasCustomPrompt="1"/>
          </p:nvPr>
        </p:nvSpPr>
        <p:spPr>
          <a:xfrm>
            <a:off x="2743200" y="4876800"/>
            <a:ext cx="3581400" cy="381000"/>
          </a:xfrm>
          <a:prstGeom prst="rect">
            <a:avLst/>
          </a:prstGeom>
        </p:spPr>
        <p:txBody>
          <a:bodyPr/>
          <a:lstStyle>
            <a:lvl1pPr marL="0" indent="0" algn="ctr">
              <a:buNone/>
              <a:defRPr sz="1200" b="1">
                <a:solidFill>
                  <a:schemeClr val="bg1">
                    <a:lumMod val="65000"/>
                  </a:schemeClr>
                </a:solidFill>
              </a:defRPr>
            </a:lvl1pPr>
          </a:lstStyle>
          <a:p>
            <a:pPr lvl="0"/>
            <a:r>
              <a:rPr lang="en-US" noProof="0" dirty="0"/>
              <a:t>BY MAX KRIEGEL •  CEO AT BOX SOLUTIONS</a:t>
            </a:r>
          </a:p>
        </p:txBody>
      </p:sp>
    </p:spTree>
    <p:extLst>
      <p:ext uri="{BB962C8B-B14F-4D97-AF65-F5344CB8AC3E}">
        <p14:creationId xmlns:p14="http://schemas.microsoft.com/office/powerpoint/2010/main" val="17918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OVERNMENT - Quot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550" y="1447800"/>
            <a:ext cx="4914900" cy="3476625"/>
          </a:xfrm>
          <a:prstGeom prst="rect">
            <a:avLst/>
          </a:prstGeom>
        </p:spPr>
      </p:pic>
      <p:cxnSp>
        <p:nvCxnSpPr>
          <p:cNvPr id="6" name="Straight Connector 5"/>
          <p:cNvCxnSpPr/>
          <p:nvPr userDrawn="1"/>
        </p:nvCxnSpPr>
        <p:spPr>
          <a:xfrm>
            <a:off x="106680" y="5029200"/>
            <a:ext cx="256032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6400800" y="5029200"/>
            <a:ext cx="2560320"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Text Placeholder 12"/>
          <p:cNvSpPr>
            <a:spLocks noGrp="1"/>
          </p:cNvSpPr>
          <p:nvPr>
            <p:ph type="body" sz="quarter" idx="12" hasCustomPrompt="1"/>
          </p:nvPr>
        </p:nvSpPr>
        <p:spPr>
          <a:xfrm>
            <a:off x="2438400" y="1828800"/>
            <a:ext cx="4191000" cy="2057400"/>
          </a:xfrm>
          <a:prstGeom prst="rect">
            <a:avLst/>
          </a:prstGeom>
        </p:spPr>
        <p:txBody>
          <a:bodyPr/>
          <a:lstStyle>
            <a:lvl1pPr marL="0" indent="0" algn="ctr">
              <a:lnSpc>
                <a:spcPts val="3000"/>
              </a:lnSpc>
              <a:buNone/>
              <a:defRPr sz="2000">
                <a:solidFill>
                  <a:schemeClr val="bg1"/>
                </a:solidFill>
                <a:effectLst>
                  <a:outerShdw blurRad="50800" dist="38100" dir="2700000" algn="tl" rotWithShape="0">
                    <a:schemeClr val="accent6">
                      <a:lumMod val="50000"/>
                      <a:alpha val="40000"/>
                    </a:schemeClr>
                  </a:outerShdw>
                </a:effectLst>
                <a:latin typeface="Enriqueta" pitchFamily="50" charset="0"/>
              </a:defRPr>
            </a:lvl1pPr>
          </a:lstStyle>
          <a:p>
            <a:pPr lvl="0"/>
            <a:r>
              <a:rPr lang="en-US" noProof="0" dirty="0"/>
              <a:t>“This is a dummy text, type here your own text. </a:t>
            </a:r>
            <a:r>
              <a:rPr lang="en-US" noProof="0" dirty="0" err="1"/>
              <a:t>Fixie</a:t>
            </a:r>
            <a:r>
              <a:rPr lang="en-US" noProof="0" dirty="0"/>
              <a:t> </a:t>
            </a:r>
            <a:r>
              <a:rPr lang="en-US" noProof="0" dirty="0" err="1"/>
              <a:t>banh</a:t>
            </a:r>
            <a:r>
              <a:rPr lang="en-US" noProof="0" dirty="0"/>
              <a:t> mi messenger bag pour-over mixtape and pour-over mixtape </a:t>
            </a:r>
            <a:r>
              <a:rPr lang="en-US" noProof="0" dirty="0" err="1"/>
              <a:t>Fixie</a:t>
            </a:r>
            <a:r>
              <a:rPr lang="en-US" noProof="0" dirty="0"/>
              <a:t> </a:t>
            </a:r>
            <a:r>
              <a:rPr lang="en-US" noProof="0" dirty="0" err="1"/>
              <a:t>banh</a:t>
            </a:r>
            <a:r>
              <a:rPr lang="en-US" noProof="0" dirty="0"/>
              <a:t> mi messenger mixtape pixie”</a:t>
            </a:r>
          </a:p>
        </p:txBody>
      </p:sp>
      <p:sp>
        <p:nvSpPr>
          <p:cNvPr id="11" name="Text Placeholder 14"/>
          <p:cNvSpPr>
            <a:spLocks noGrp="1"/>
          </p:cNvSpPr>
          <p:nvPr>
            <p:ph type="body" sz="quarter" idx="13" hasCustomPrompt="1"/>
          </p:nvPr>
        </p:nvSpPr>
        <p:spPr>
          <a:xfrm>
            <a:off x="2743200" y="4876800"/>
            <a:ext cx="3581400" cy="381000"/>
          </a:xfrm>
          <a:prstGeom prst="rect">
            <a:avLst/>
          </a:prstGeom>
        </p:spPr>
        <p:txBody>
          <a:bodyPr/>
          <a:lstStyle>
            <a:lvl1pPr marL="0" indent="0" algn="ctr">
              <a:buNone/>
              <a:defRPr sz="1200" b="1">
                <a:solidFill>
                  <a:schemeClr val="bg1">
                    <a:lumMod val="65000"/>
                  </a:schemeClr>
                </a:solidFill>
              </a:defRPr>
            </a:lvl1pPr>
          </a:lstStyle>
          <a:p>
            <a:pPr lvl="0"/>
            <a:r>
              <a:rPr lang="en-US" noProof="0" dirty="0"/>
              <a:t>BY MAX KRIEGEL •  CEO AT BOX SOLUTIONS</a:t>
            </a:r>
          </a:p>
        </p:txBody>
      </p:sp>
    </p:spTree>
    <p:extLst>
      <p:ext uri="{BB962C8B-B14F-4D97-AF65-F5344CB8AC3E}">
        <p14:creationId xmlns:p14="http://schemas.microsoft.com/office/powerpoint/2010/main" val="81874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ME - Quot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550" y="1447800"/>
            <a:ext cx="4914900" cy="3476625"/>
          </a:xfrm>
          <a:prstGeom prst="rect">
            <a:avLst/>
          </a:prstGeom>
        </p:spPr>
      </p:pic>
      <p:cxnSp>
        <p:nvCxnSpPr>
          <p:cNvPr id="6" name="Straight Connector 5"/>
          <p:cNvCxnSpPr/>
          <p:nvPr userDrawn="1"/>
        </p:nvCxnSpPr>
        <p:spPr>
          <a:xfrm>
            <a:off x="106680" y="5029200"/>
            <a:ext cx="256032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6400800" y="5029200"/>
            <a:ext cx="2560320"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2" hasCustomPrompt="1"/>
          </p:nvPr>
        </p:nvSpPr>
        <p:spPr>
          <a:xfrm>
            <a:off x="2438400" y="1828800"/>
            <a:ext cx="4191000" cy="2057400"/>
          </a:xfrm>
          <a:prstGeom prst="rect">
            <a:avLst/>
          </a:prstGeom>
        </p:spPr>
        <p:txBody>
          <a:bodyPr/>
          <a:lstStyle>
            <a:lvl1pPr marL="0" indent="0" algn="ctr">
              <a:lnSpc>
                <a:spcPts val="3000"/>
              </a:lnSpc>
              <a:buNone/>
              <a:defRPr sz="2000">
                <a:solidFill>
                  <a:schemeClr val="bg1"/>
                </a:solidFill>
                <a:effectLst>
                  <a:outerShdw blurRad="50800" dist="38100" dir="2700000" algn="tl" rotWithShape="0">
                    <a:schemeClr val="tx2">
                      <a:lumMod val="75000"/>
                      <a:alpha val="40000"/>
                    </a:schemeClr>
                  </a:outerShdw>
                </a:effectLst>
                <a:latin typeface="Enriqueta" pitchFamily="50" charset="0"/>
              </a:defRPr>
            </a:lvl1pPr>
          </a:lstStyle>
          <a:p>
            <a:pPr lvl="0"/>
            <a:r>
              <a:rPr lang="en-US" noProof="0" dirty="0"/>
              <a:t>“This is a dummy text, type here your own text. </a:t>
            </a:r>
            <a:r>
              <a:rPr lang="en-US" noProof="0" dirty="0" err="1"/>
              <a:t>Fixie</a:t>
            </a:r>
            <a:r>
              <a:rPr lang="en-US" noProof="0" dirty="0"/>
              <a:t> </a:t>
            </a:r>
            <a:r>
              <a:rPr lang="en-US" noProof="0" dirty="0" err="1"/>
              <a:t>banh</a:t>
            </a:r>
            <a:r>
              <a:rPr lang="en-US" noProof="0" dirty="0"/>
              <a:t> mi messenger bag pour-over mixtape and pour-over mixtape </a:t>
            </a:r>
            <a:r>
              <a:rPr lang="en-US" noProof="0" dirty="0" err="1"/>
              <a:t>Fixie</a:t>
            </a:r>
            <a:r>
              <a:rPr lang="en-US" noProof="0" dirty="0"/>
              <a:t> </a:t>
            </a:r>
            <a:r>
              <a:rPr lang="en-US" noProof="0" dirty="0" err="1"/>
              <a:t>banh</a:t>
            </a:r>
            <a:r>
              <a:rPr lang="en-US" noProof="0" dirty="0"/>
              <a:t> mi messenger mixtape pixie”</a:t>
            </a:r>
          </a:p>
        </p:txBody>
      </p:sp>
      <p:sp>
        <p:nvSpPr>
          <p:cNvPr id="14" name="Text Placeholder 14"/>
          <p:cNvSpPr>
            <a:spLocks noGrp="1"/>
          </p:cNvSpPr>
          <p:nvPr>
            <p:ph type="body" sz="quarter" idx="13" hasCustomPrompt="1"/>
          </p:nvPr>
        </p:nvSpPr>
        <p:spPr>
          <a:xfrm>
            <a:off x="2743200" y="4876800"/>
            <a:ext cx="3581400" cy="381000"/>
          </a:xfrm>
          <a:prstGeom prst="rect">
            <a:avLst/>
          </a:prstGeom>
        </p:spPr>
        <p:txBody>
          <a:bodyPr/>
          <a:lstStyle>
            <a:lvl1pPr marL="0" indent="0" algn="ctr">
              <a:buNone/>
              <a:defRPr sz="1200" b="1">
                <a:solidFill>
                  <a:schemeClr val="bg1">
                    <a:lumMod val="65000"/>
                  </a:schemeClr>
                </a:solidFill>
              </a:defRPr>
            </a:lvl1pPr>
          </a:lstStyle>
          <a:p>
            <a:pPr lvl="0"/>
            <a:r>
              <a:rPr lang="en-US" noProof="0" dirty="0"/>
              <a:t>BY MAX KRIEGEL •  CEO AT BOX SOLUTIONS</a:t>
            </a:r>
          </a:p>
        </p:txBody>
      </p:sp>
    </p:spTree>
    <p:extLst>
      <p:ext uri="{BB962C8B-B14F-4D97-AF65-F5344CB8AC3E}">
        <p14:creationId xmlns:p14="http://schemas.microsoft.com/office/powerpoint/2010/main" val="8849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VISO basis - blauwe foto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4"/>
          <p:cNvSpPr>
            <a:spLocks noGrp="1"/>
          </p:cNvSpPr>
          <p:nvPr>
            <p:ph type="body" sz="quarter" idx="13" hasCustomPrompt="1"/>
          </p:nvPr>
        </p:nvSpPr>
        <p:spPr>
          <a:xfrm>
            <a:off x="129858" y="2209800"/>
            <a:ext cx="8869362" cy="762000"/>
          </a:xfrm>
          <a:prstGeom prst="rect">
            <a:avLst/>
          </a:prstGeom>
        </p:spPr>
        <p:txBody>
          <a:bodyPr/>
          <a:lstStyle>
            <a:lvl1pPr marL="0" indent="0" algn="ctr">
              <a:buNone/>
              <a:defRPr sz="4800" b="1">
                <a:solidFill>
                  <a:srgbClr val="3AAAE1"/>
                </a:solidFill>
              </a:defRPr>
            </a:lvl1pPr>
          </a:lstStyle>
          <a:p>
            <a:pPr lvl="0"/>
            <a:r>
              <a:rPr lang="en-US" noProof="0" dirty="0"/>
              <a:t>THIS IS A TITLE</a:t>
            </a:r>
          </a:p>
        </p:txBody>
      </p:sp>
      <p:sp>
        <p:nvSpPr>
          <p:cNvPr id="11" name="Text Placeholder 14"/>
          <p:cNvSpPr>
            <a:spLocks noGrp="1"/>
          </p:cNvSpPr>
          <p:nvPr>
            <p:ph type="body" sz="quarter" idx="14" hasCustomPrompt="1"/>
          </p:nvPr>
        </p:nvSpPr>
        <p:spPr>
          <a:xfrm>
            <a:off x="129858" y="3124200"/>
            <a:ext cx="8869362" cy="533400"/>
          </a:xfrm>
          <a:prstGeom prst="rect">
            <a:avLst/>
          </a:prstGeom>
        </p:spPr>
        <p:txBody>
          <a:bodyPr/>
          <a:lstStyle>
            <a:lvl1pPr marL="0" indent="0" algn="ctr">
              <a:buNone/>
              <a:defRPr sz="2100" b="0">
                <a:solidFill>
                  <a:schemeClr val="tx1">
                    <a:lumMod val="50000"/>
                    <a:lumOff val="50000"/>
                  </a:schemeClr>
                </a:solidFill>
              </a:defRPr>
            </a:lvl1pPr>
          </a:lstStyle>
          <a:p>
            <a:pPr lvl="0"/>
            <a:r>
              <a:rPr lang="en-US" noProof="0" dirty="0"/>
              <a:t>THIS IS A SUBTITLE THAT COMES UNDER A TITLE</a:t>
            </a:r>
          </a:p>
        </p:txBody>
      </p:sp>
    </p:spTree>
    <p:extLst>
      <p:ext uri="{BB962C8B-B14F-4D97-AF65-F5344CB8AC3E}">
        <p14:creationId xmlns:p14="http://schemas.microsoft.com/office/powerpoint/2010/main" val="152932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VISO basis - CV short bio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4700" y="1060081"/>
            <a:ext cx="4610100" cy="3207119"/>
          </a:xfrm>
          <a:prstGeom prst="rect">
            <a:avLst/>
          </a:prstGeom>
        </p:spPr>
      </p:pic>
      <p:sp>
        <p:nvSpPr>
          <p:cNvPr id="6" name="Picture Placeholder 5"/>
          <p:cNvSpPr>
            <a:spLocks noGrp="1"/>
          </p:cNvSpPr>
          <p:nvPr>
            <p:ph type="pic" sz="quarter" idx="10" hasCustomPrompt="1"/>
          </p:nvPr>
        </p:nvSpPr>
        <p:spPr>
          <a:xfrm>
            <a:off x="1295400" y="2667000"/>
            <a:ext cx="1905000" cy="2670360"/>
          </a:xfrm>
          <a:prstGeom prst="rect">
            <a:avLst/>
          </a:prstGeom>
        </p:spPr>
        <p:txBody>
          <a:bodyPr/>
          <a:lstStyle>
            <a:lvl1pPr>
              <a:defRPr sz="2000" baseline="0"/>
            </a:lvl1pPr>
          </a:lstStyle>
          <a:p>
            <a:r>
              <a:rPr lang="en-US" noProof="0" dirty="0"/>
              <a:t>Click on the icon to add a picture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883" y="4486275"/>
            <a:ext cx="263117" cy="911513"/>
          </a:xfrm>
          <a:prstGeom prst="rect">
            <a:avLst/>
          </a:prstGeom>
        </p:spPr>
      </p:pic>
      <p:sp>
        <p:nvSpPr>
          <p:cNvPr id="22" name="Text Placeholder 14"/>
          <p:cNvSpPr>
            <a:spLocks noGrp="1"/>
          </p:cNvSpPr>
          <p:nvPr>
            <p:ph type="body" sz="quarter" idx="16" hasCustomPrompt="1"/>
          </p:nvPr>
        </p:nvSpPr>
        <p:spPr>
          <a:xfrm>
            <a:off x="3851682" y="3962400"/>
            <a:ext cx="3996918" cy="457200"/>
          </a:xfrm>
          <a:prstGeom prst="rect">
            <a:avLst/>
          </a:prstGeom>
        </p:spPr>
        <p:txBody>
          <a:bodyPr/>
          <a:lstStyle>
            <a:lvl1pPr marL="0" indent="0" algn="l">
              <a:buNone/>
              <a:defRPr sz="2100" b="1">
                <a:solidFill>
                  <a:srgbClr val="3AAAE1"/>
                </a:solidFill>
              </a:defRPr>
            </a:lvl1pPr>
          </a:lstStyle>
          <a:p>
            <a:pPr lvl="0"/>
            <a:r>
              <a:rPr lang="en-US" noProof="0" dirty="0"/>
              <a:t>Name</a:t>
            </a:r>
          </a:p>
        </p:txBody>
      </p:sp>
      <p:sp>
        <p:nvSpPr>
          <p:cNvPr id="24" name="Text Placeholder 23"/>
          <p:cNvSpPr>
            <a:spLocks noGrp="1"/>
          </p:cNvSpPr>
          <p:nvPr>
            <p:ph type="body" sz="quarter" idx="17" hasCustomPrompt="1"/>
          </p:nvPr>
        </p:nvSpPr>
        <p:spPr>
          <a:xfrm>
            <a:off x="4191000" y="4495800"/>
            <a:ext cx="3733800" cy="304800"/>
          </a:xfrm>
          <a:prstGeom prst="rect">
            <a:avLst/>
          </a:prstGeom>
        </p:spPr>
        <p:txBody>
          <a:bodyPr/>
          <a:lstStyle>
            <a:lvl1pPr marL="0" indent="0">
              <a:buNone/>
              <a:defRPr sz="1300">
                <a:solidFill>
                  <a:schemeClr val="bg1">
                    <a:lumMod val="50000"/>
                  </a:schemeClr>
                </a:solidFill>
              </a:defRPr>
            </a:lvl1pPr>
          </a:lstStyle>
          <a:p>
            <a:pPr lvl="0"/>
            <a:r>
              <a:rPr lang="en-US" noProof="0" dirty="0"/>
              <a:t>+32 (0) xxx xx </a:t>
            </a:r>
            <a:r>
              <a:rPr lang="en-US" noProof="0" dirty="0" err="1"/>
              <a:t>xx</a:t>
            </a:r>
            <a:r>
              <a:rPr lang="en-US" noProof="0" dirty="0"/>
              <a:t> </a:t>
            </a:r>
            <a:r>
              <a:rPr lang="en-US" noProof="0" dirty="0" err="1"/>
              <a:t>xx</a:t>
            </a:r>
            <a:endParaRPr lang="en-US" noProof="0" dirty="0"/>
          </a:p>
        </p:txBody>
      </p:sp>
      <p:sp>
        <p:nvSpPr>
          <p:cNvPr id="25" name="Text Placeholder 23"/>
          <p:cNvSpPr>
            <a:spLocks noGrp="1"/>
          </p:cNvSpPr>
          <p:nvPr>
            <p:ph type="body" sz="quarter" idx="18" hasCustomPrompt="1"/>
          </p:nvPr>
        </p:nvSpPr>
        <p:spPr>
          <a:xfrm>
            <a:off x="4191000" y="4800600"/>
            <a:ext cx="3733800" cy="304800"/>
          </a:xfrm>
          <a:prstGeom prst="rect">
            <a:avLst/>
          </a:prstGeom>
        </p:spPr>
        <p:txBody>
          <a:bodyPr/>
          <a:lstStyle>
            <a:lvl1pPr marL="0" indent="0">
              <a:buNone/>
              <a:defRPr sz="1300">
                <a:solidFill>
                  <a:schemeClr val="bg1">
                    <a:lumMod val="50000"/>
                  </a:schemeClr>
                </a:solidFill>
              </a:defRPr>
            </a:lvl1pPr>
          </a:lstStyle>
          <a:p>
            <a:pPr lvl="0"/>
            <a:r>
              <a:rPr lang="en-US" noProof="0" dirty="0"/>
              <a:t>Name@nviso.be</a:t>
            </a:r>
          </a:p>
        </p:txBody>
      </p:sp>
      <p:sp>
        <p:nvSpPr>
          <p:cNvPr id="26" name="Text Placeholder 23"/>
          <p:cNvSpPr>
            <a:spLocks noGrp="1"/>
          </p:cNvSpPr>
          <p:nvPr>
            <p:ph type="body" sz="quarter" idx="19" hasCustomPrompt="1"/>
          </p:nvPr>
        </p:nvSpPr>
        <p:spPr>
          <a:xfrm>
            <a:off x="4191000" y="5105400"/>
            <a:ext cx="3733800" cy="304800"/>
          </a:xfrm>
          <a:prstGeom prst="rect">
            <a:avLst/>
          </a:prstGeom>
        </p:spPr>
        <p:txBody>
          <a:bodyPr/>
          <a:lstStyle>
            <a:lvl1pPr marL="0" indent="0">
              <a:buNone/>
              <a:defRPr sz="1300">
                <a:solidFill>
                  <a:schemeClr val="bg1">
                    <a:lumMod val="50000"/>
                  </a:schemeClr>
                </a:solidFill>
              </a:defRPr>
            </a:lvl1pPr>
          </a:lstStyle>
          <a:p>
            <a:pPr lvl="0"/>
            <a:r>
              <a:rPr lang="en-US" noProof="0" dirty="0"/>
              <a:t>www.linkedin.com/in/name</a:t>
            </a:r>
          </a:p>
        </p:txBody>
      </p:sp>
      <p:sp>
        <p:nvSpPr>
          <p:cNvPr id="28" name="Text Placeholder 27"/>
          <p:cNvSpPr>
            <a:spLocks noGrp="1"/>
          </p:cNvSpPr>
          <p:nvPr>
            <p:ph type="body" sz="quarter" idx="20" hasCustomPrompt="1"/>
          </p:nvPr>
        </p:nvSpPr>
        <p:spPr>
          <a:xfrm>
            <a:off x="3505200" y="1219200"/>
            <a:ext cx="4267200" cy="2209800"/>
          </a:xfrm>
          <a:prstGeom prst="rect">
            <a:avLst/>
          </a:prstGeom>
        </p:spPr>
        <p:txBody>
          <a:bodyPr/>
          <a:lstStyle>
            <a:lvl1pPr marL="0" indent="0">
              <a:buNone/>
              <a:defRPr sz="1400">
                <a:solidFill>
                  <a:schemeClr val="bg1"/>
                </a:solidFill>
              </a:defRPr>
            </a:lvl1pPr>
          </a:lstStyle>
          <a:p>
            <a:pPr lvl="0"/>
            <a:r>
              <a:rPr lang="en-US" noProof="0" dirty="0" err="1"/>
              <a:t>Voornaam</a:t>
            </a:r>
            <a:r>
              <a:rPr lang="en-US" noProof="0" dirty="0"/>
              <a:t> </a:t>
            </a:r>
            <a:r>
              <a:rPr lang="en-US" noProof="0" dirty="0" err="1"/>
              <a:t>Naam</a:t>
            </a:r>
            <a:r>
              <a:rPr lang="en-US" noProof="0" dirty="0"/>
              <a:t> bio - </a:t>
            </a:r>
            <a:r>
              <a:rPr lang="en-US" noProof="0" dirty="0" err="1"/>
              <a:t>Lorem</a:t>
            </a:r>
            <a:r>
              <a:rPr lang="en-US" noProof="0" dirty="0"/>
              <a:t> </a:t>
            </a:r>
            <a:r>
              <a:rPr lang="en-US" noProof="0" dirty="0" err="1"/>
              <a:t>ipsum</a:t>
            </a:r>
            <a:r>
              <a:rPr lang="en-US" noProof="0" dirty="0"/>
              <a:t>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Vestibulum</a:t>
            </a:r>
            <a:r>
              <a:rPr lang="en-US" noProof="0" dirty="0"/>
              <a:t> </a:t>
            </a:r>
            <a:r>
              <a:rPr lang="en-US" noProof="0" dirty="0" err="1"/>
              <a:t>eu</a:t>
            </a:r>
            <a:r>
              <a:rPr lang="en-US" noProof="0" dirty="0"/>
              <a:t> </a:t>
            </a:r>
            <a:r>
              <a:rPr lang="en-US" noProof="0" dirty="0" err="1"/>
              <a:t>velit</a:t>
            </a:r>
            <a:r>
              <a:rPr lang="en-US" noProof="0" dirty="0"/>
              <a:t> </a:t>
            </a:r>
            <a:r>
              <a:rPr lang="en-US" noProof="0" dirty="0" err="1"/>
              <a:t>metus</a:t>
            </a:r>
            <a:r>
              <a:rPr lang="en-US" noProof="0" dirty="0"/>
              <a:t>, </a:t>
            </a:r>
            <a:r>
              <a:rPr lang="en-US" noProof="0" dirty="0" err="1"/>
              <a:t>sed</a:t>
            </a:r>
            <a:r>
              <a:rPr lang="en-US" noProof="0" dirty="0"/>
              <a:t> </a:t>
            </a:r>
            <a:r>
              <a:rPr lang="en-US" noProof="0" dirty="0" err="1"/>
              <a:t>elementum</a:t>
            </a:r>
            <a:r>
              <a:rPr lang="en-US" noProof="0" dirty="0"/>
              <a:t> </a:t>
            </a:r>
            <a:r>
              <a:rPr lang="en-US" noProof="0" dirty="0" err="1"/>
              <a:t>sapien</a:t>
            </a:r>
            <a:r>
              <a:rPr lang="en-US" noProof="0" dirty="0"/>
              <a:t>. Maecenas </a:t>
            </a:r>
            <a:r>
              <a:rPr lang="en-US" noProof="0" dirty="0" err="1"/>
              <a:t>odio</a:t>
            </a:r>
            <a:r>
              <a:rPr lang="en-US" noProof="0" dirty="0"/>
              <a:t> </a:t>
            </a:r>
            <a:r>
              <a:rPr lang="en-US" noProof="0" dirty="0" err="1"/>
              <a:t>diam</a:t>
            </a:r>
            <a:r>
              <a:rPr lang="en-US" noProof="0" dirty="0"/>
              <a:t>, </a:t>
            </a:r>
            <a:r>
              <a:rPr lang="en-US" noProof="0" dirty="0" err="1"/>
              <a:t>mollis</a:t>
            </a:r>
            <a:r>
              <a:rPr lang="en-US" noProof="0" dirty="0"/>
              <a:t> et </a:t>
            </a:r>
            <a:r>
              <a:rPr lang="en-US" noProof="0" dirty="0" err="1"/>
              <a:t>rhoncus</a:t>
            </a:r>
            <a:r>
              <a:rPr lang="en-US" noProof="0" dirty="0"/>
              <a:t> </a:t>
            </a:r>
            <a:r>
              <a:rPr lang="en-US" noProof="0" dirty="0" err="1"/>
              <a:t>eget</a:t>
            </a:r>
            <a:r>
              <a:rPr lang="en-US" noProof="0" dirty="0"/>
              <a:t>, </a:t>
            </a:r>
            <a:r>
              <a:rPr lang="en-US" noProof="0" dirty="0" err="1"/>
              <a:t>lacinia</a:t>
            </a:r>
            <a:r>
              <a:rPr lang="en-US" noProof="0" dirty="0"/>
              <a:t> </a:t>
            </a:r>
            <a:r>
              <a:rPr lang="en-US" noProof="0" dirty="0" err="1"/>
              <a:t>laoreet</a:t>
            </a:r>
            <a:r>
              <a:rPr lang="en-US" noProof="0" dirty="0"/>
              <a:t> </a:t>
            </a:r>
            <a:r>
              <a:rPr lang="en-US" noProof="0" dirty="0" err="1"/>
              <a:t>massa</a:t>
            </a:r>
            <a:r>
              <a:rPr lang="en-US" noProof="0" dirty="0"/>
              <a:t>. </a:t>
            </a:r>
            <a:r>
              <a:rPr lang="en-US" noProof="0" dirty="0" err="1"/>
              <a:t>Nullam</a:t>
            </a:r>
            <a:r>
              <a:rPr lang="en-US" noProof="0" dirty="0"/>
              <a:t> </a:t>
            </a:r>
            <a:r>
              <a:rPr lang="en-US" noProof="0" dirty="0" err="1"/>
              <a:t>aliquet</a:t>
            </a:r>
            <a:r>
              <a:rPr lang="en-US" noProof="0" dirty="0"/>
              <a:t> mi </a:t>
            </a:r>
            <a:r>
              <a:rPr lang="en-US" noProof="0" dirty="0" err="1"/>
              <a:t>sapien</a:t>
            </a:r>
            <a:r>
              <a:rPr lang="en-US" noProof="0" dirty="0"/>
              <a:t>, at </a:t>
            </a:r>
            <a:r>
              <a:rPr lang="en-US" noProof="0" dirty="0" err="1"/>
              <a:t>feugiat</a:t>
            </a:r>
            <a:r>
              <a:rPr lang="en-US" noProof="0" dirty="0"/>
              <a:t> </a:t>
            </a:r>
            <a:r>
              <a:rPr lang="en-US" noProof="0" dirty="0" err="1"/>
              <a:t>neque</a:t>
            </a:r>
            <a:r>
              <a:rPr lang="en-US" noProof="0" dirty="0"/>
              <a:t>. </a:t>
            </a:r>
            <a:r>
              <a:rPr lang="en-US" noProof="0" dirty="0" err="1"/>
              <a:t>Nunc</a:t>
            </a:r>
            <a:r>
              <a:rPr lang="en-US" noProof="0" dirty="0"/>
              <a:t> </a:t>
            </a:r>
            <a:r>
              <a:rPr lang="en-US" noProof="0" dirty="0" err="1"/>
              <a:t>eget</a:t>
            </a:r>
            <a:r>
              <a:rPr lang="en-US" noProof="0" dirty="0"/>
              <a:t> </a:t>
            </a:r>
            <a:r>
              <a:rPr lang="en-US" noProof="0" dirty="0" err="1"/>
              <a:t>convallis</a:t>
            </a:r>
            <a:r>
              <a:rPr lang="en-US" noProof="0" dirty="0"/>
              <a:t> </a:t>
            </a:r>
            <a:r>
              <a:rPr lang="en-US" noProof="0" dirty="0" err="1"/>
              <a:t>leo</a:t>
            </a:r>
            <a:r>
              <a:rPr lang="en-US" noProof="0" dirty="0"/>
              <a:t>. </a:t>
            </a:r>
          </a:p>
          <a:p>
            <a:pPr lvl="0"/>
            <a:endParaRPr lang="en-US" noProof="0" dirty="0"/>
          </a:p>
          <a:p>
            <a:pPr lvl="0"/>
            <a:r>
              <a:rPr lang="en-US" noProof="0" dirty="0" err="1"/>
              <a:t>Vestibulum</a:t>
            </a:r>
            <a:r>
              <a:rPr lang="en-US" noProof="0" dirty="0"/>
              <a:t> </a:t>
            </a:r>
            <a:r>
              <a:rPr lang="en-US" noProof="0" dirty="0" err="1"/>
              <a:t>faucibus</a:t>
            </a:r>
            <a:r>
              <a:rPr lang="en-US" noProof="0" dirty="0"/>
              <a:t> </a:t>
            </a:r>
            <a:r>
              <a:rPr lang="en-US" noProof="0" dirty="0" err="1"/>
              <a:t>felis</a:t>
            </a:r>
            <a:r>
              <a:rPr lang="en-US" noProof="0" dirty="0"/>
              <a:t> a nisi </a:t>
            </a:r>
            <a:r>
              <a:rPr lang="en-US" noProof="0" dirty="0" err="1"/>
              <a:t>suscipit</a:t>
            </a:r>
            <a:r>
              <a:rPr lang="en-US" noProof="0" dirty="0"/>
              <a:t> et </a:t>
            </a:r>
            <a:r>
              <a:rPr lang="en-US" noProof="0" dirty="0" err="1"/>
              <a:t>tincidunt</a:t>
            </a:r>
            <a:r>
              <a:rPr lang="en-US" noProof="0" dirty="0"/>
              <a:t> </a:t>
            </a:r>
            <a:r>
              <a:rPr lang="en-US" noProof="0" dirty="0" err="1"/>
              <a:t>lectus</a:t>
            </a:r>
            <a:r>
              <a:rPr lang="en-US" noProof="0" dirty="0"/>
              <a:t> </a:t>
            </a:r>
            <a:r>
              <a:rPr lang="en-US" noProof="0" dirty="0" err="1"/>
              <a:t>ornare</a:t>
            </a:r>
            <a:r>
              <a:rPr lang="en-US" noProof="0" dirty="0"/>
              <a:t>. Nam </a:t>
            </a:r>
            <a:r>
              <a:rPr lang="en-US" noProof="0" dirty="0" err="1"/>
              <a:t>eget</a:t>
            </a:r>
            <a:r>
              <a:rPr lang="en-US" noProof="0" dirty="0"/>
              <a:t> </a:t>
            </a:r>
            <a:r>
              <a:rPr lang="en-US" noProof="0" dirty="0" err="1"/>
              <a:t>enim</a:t>
            </a:r>
            <a:r>
              <a:rPr lang="en-US" noProof="0" dirty="0"/>
              <a:t> </a:t>
            </a:r>
            <a:r>
              <a:rPr lang="en-US" noProof="0" dirty="0" err="1"/>
              <a:t>eget</a:t>
            </a:r>
            <a:r>
              <a:rPr lang="en-US" noProof="0" dirty="0"/>
              <a:t> </a:t>
            </a:r>
            <a:r>
              <a:rPr lang="en-US" noProof="0" dirty="0" err="1"/>
              <a:t>est</a:t>
            </a:r>
            <a:r>
              <a:rPr lang="en-US" noProof="0" dirty="0"/>
              <a:t> </a:t>
            </a:r>
            <a:r>
              <a:rPr lang="en-US" noProof="0" dirty="0" err="1"/>
              <a:t>vulputate</a:t>
            </a:r>
            <a:r>
              <a:rPr lang="en-US" noProof="0" dirty="0"/>
              <a:t> </a:t>
            </a:r>
            <a:r>
              <a:rPr lang="en-US" noProof="0" dirty="0" err="1"/>
              <a:t>venenatis</a:t>
            </a:r>
            <a:r>
              <a:rPr lang="en-US" noProof="0" dirty="0"/>
              <a:t>. </a:t>
            </a:r>
            <a:r>
              <a:rPr lang="en-US" noProof="0" dirty="0" err="1"/>
              <a:t>Morbi</a:t>
            </a:r>
            <a:r>
              <a:rPr lang="en-US" noProof="0" dirty="0"/>
              <a:t> </a:t>
            </a:r>
            <a:r>
              <a:rPr lang="en-US" noProof="0" dirty="0" err="1"/>
              <a:t>sed</a:t>
            </a:r>
            <a:r>
              <a:rPr lang="en-US" noProof="0" dirty="0"/>
              <a:t> </a:t>
            </a:r>
            <a:r>
              <a:rPr lang="en-US" noProof="0" dirty="0" err="1"/>
              <a:t>nunc</a:t>
            </a:r>
            <a:r>
              <a:rPr lang="en-US" noProof="0" dirty="0"/>
              <a:t> diam. In </a:t>
            </a:r>
            <a:r>
              <a:rPr lang="en-US" noProof="0" dirty="0" err="1"/>
              <a:t>lorem</a:t>
            </a:r>
            <a:r>
              <a:rPr lang="en-US" noProof="0" dirty="0"/>
              <a:t> .</a:t>
            </a:r>
          </a:p>
        </p:txBody>
      </p:sp>
      <p:sp>
        <p:nvSpPr>
          <p:cNvPr id="15" name="Slide Number Placeholder 4"/>
          <p:cNvSpPr>
            <a:spLocks noGrp="1"/>
          </p:cNvSpPr>
          <p:nvPr>
            <p:ph type="sldNum" sz="quarter" idx="21"/>
          </p:nvPr>
        </p:nvSpPr>
        <p:spPr>
          <a:xfrm>
            <a:off x="7962646"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16" name="Footer Placeholder 2"/>
          <p:cNvSpPr>
            <a:spLocks noGrp="1"/>
          </p:cNvSpPr>
          <p:nvPr>
            <p:ph type="ftr" sz="quarter" idx="22"/>
          </p:nvPr>
        </p:nvSpPr>
        <p:spPr>
          <a:xfrm>
            <a:off x="1371600"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spTree>
    <p:extLst>
      <p:ext uri="{BB962C8B-B14F-4D97-AF65-F5344CB8AC3E}">
        <p14:creationId xmlns:p14="http://schemas.microsoft.com/office/powerpoint/2010/main" val="378677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 Standar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86913"/>
            <a:ext cx="1322743" cy="971031"/>
          </a:xfrm>
          <a:prstGeom prst="rect">
            <a:avLst/>
          </a:prstGeom>
        </p:spPr>
      </p:pic>
      <p:sp>
        <p:nvSpPr>
          <p:cNvPr id="12" name="Text Placeholder 14"/>
          <p:cNvSpPr>
            <a:spLocks noGrp="1"/>
          </p:cNvSpPr>
          <p:nvPr>
            <p:ph type="body" sz="quarter" idx="13" hasCustomPrompt="1"/>
          </p:nvPr>
        </p:nvSpPr>
        <p:spPr>
          <a:xfrm>
            <a:off x="1109833" y="228600"/>
            <a:ext cx="6096000" cy="457200"/>
          </a:xfrm>
          <a:prstGeom prst="rect">
            <a:avLst/>
          </a:prstGeom>
        </p:spPr>
        <p:txBody>
          <a:bodyPr anchor="b"/>
          <a:lstStyle>
            <a:lvl1pPr marL="0" indent="0" algn="l">
              <a:buNone/>
              <a:defRPr sz="2400" b="1" baseline="0">
                <a:solidFill>
                  <a:srgbClr val="237EC8"/>
                </a:solidFill>
                <a:latin typeface="Avenir Book" panose="02000503020000020003" pitchFamily="2" charset="0"/>
              </a:defRPr>
            </a:lvl1pPr>
          </a:lstStyle>
          <a:p>
            <a:pPr lvl="0"/>
            <a:r>
              <a:rPr lang="en-US" noProof="0" dirty="0"/>
              <a:t>Name of person</a:t>
            </a:r>
          </a:p>
        </p:txBody>
      </p:sp>
      <p:sp>
        <p:nvSpPr>
          <p:cNvPr id="14" name="Text Placeholder 22"/>
          <p:cNvSpPr>
            <a:spLocks noGrp="1"/>
          </p:cNvSpPr>
          <p:nvPr>
            <p:ph type="body" sz="quarter" idx="15" hasCustomPrompt="1"/>
          </p:nvPr>
        </p:nvSpPr>
        <p:spPr>
          <a:xfrm>
            <a:off x="137160" y="1252227"/>
            <a:ext cx="2834640" cy="3319773"/>
          </a:xfrm>
          <a:prstGeom prst="rect">
            <a:avLst/>
          </a:prstGeom>
        </p:spPr>
        <p:txBody>
          <a:bodyPr/>
          <a:lstStyle>
            <a:lvl1pPr marL="0" indent="0">
              <a:buFontTx/>
              <a:buNone/>
              <a:defRPr sz="1000" b="1" baseline="0">
                <a:solidFill>
                  <a:schemeClr val="tx1">
                    <a:lumMod val="65000"/>
                    <a:lumOff val="35000"/>
                  </a:schemeClr>
                </a:solidFill>
                <a:latin typeface="Avenir Book" panose="02000503020000020003" pitchFamily="2" charset="0"/>
              </a:defRPr>
            </a:lvl1pPr>
            <a:lvl2pPr marL="0" indent="0" algn="just">
              <a:buClr>
                <a:srgbClr val="237EC8"/>
              </a:buClr>
              <a:buNone/>
              <a:defRPr sz="1000" b="0" baseline="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1"/>
            <a:r>
              <a:rPr lang="en-US" noProof="0" dirty="0"/>
              <a:t>Summary - Insert summary of profile, competences, skills, experience and relevant to current context. Also include language skills.</a:t>
            </a:r>
          </a:p>
        </p:txBody>
      </p:sp>
      <p:sp>
        <p:nvSpPr>
          <p:cNvPr id="5" name="Slide Number Placeholder 4"/>
          <p:cNvSpPr>
            <a:spLocks noGrp="1"/>
          </p:cNvSpPr>
          <p:nvPr>
            <p:ph type="sldNum" sz="quarter" idx="17"/>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noProof="0" smtClean="0"/>
              <a:pPr/>
              <a:t>‹#›</a:t>
            </a:fld>
            <a:endParaRPr lang="en-US" noProof="0" dirty="0"/>
          </a:p>
        </p:txBody>
      </p:sp>
      <p:sp>
        <p:nvSpPr>
          <p:cNvPr id="20" name="Footer Placeholder 2"/>
          <p:cNvSpPr>
            <a:spLocks noGrp="1"/>
          </p:cNvSpPr>
          <p:nvPr>
            <p:ph type="ftr" sz="quarter" idx="16"/>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noProof="0" smtClean="0"/>
              <a:t>Scraping Leaky Browsers for Fun and Passwords</a:t>
            </a:r>
            <a:endParaRPr lang="en-US" noProof="0" dirty="0"/>
          </a:p>
        </p:txBody>
      </p:sp>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10" name="Straight Connector 9"/>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7" name="Picture Placeholder 5"/>
          <p:cNvSpPr>
            <a:spLocks noGrp="1"/>
          </p:cNvSpPr>
          <p:nvPr>
            <p:ph type="pic" sz="quarter" idx="10" hasCustomPrompt="1"/>
          </p:nvPr>
        </p:nvSpPr>
        <p:spPr>
          <a:xfrm>
            <a:off x="163158" y="173917"/>
            <a:ext cx="838200" cy="905544"/>
          </a:xfrm>
          <a:prstGeom prst="rect">
            <a:avLst/>
          </a:prstGeom>
        </p:spPr>
        <p:txBody>
          <a:bodyPr/>
          <a:lstStyle>
            <a:lvl1pPr marL="0" indent="0">
              <a:buNone/>
              <a:defRPr sz="1200" baseline="0"/>
            </a:lvl1pPr>
          </a:lstStyle>
          <a:p>
            <a:r>
              <a:rPr lang="en-US" noProof="0" dirty="0"/>
              <a:t>Click on the icon to add a picture</a:t>
            </a:r>
          </a:p>
        </p:txBody>
      </p:sp>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160" y="5562600"/>
            <a:ext cx="219959" cy="762000"/>
          </a:xfrm>
          <a:prstGeom prst="rect">
            <a:avLst/>
          </a:prstGeom>
        </p:spPr>
      </p:pic>
      <p:sp>
        <p:nvSpPr>
          <p:cNvPr id="23" name="Text Placeholder 23"/>
          <p:cNvSpPr>
            <a:spLocks noGrp="1"/>
          </p:cNvSpPr>
          <p:nvPr>
            <p:ph type="body" sz="quarter" idx="18" hasCustomPrompt="1"/>
          </p:nvPr>
        </p:nvSpPr>
        <p:spPr>
          <a:xfrm>
            <a:off x="389393" y="5562600"/>
            <a:ext cx="2518310" cy="208501"/>
          </a:xfrm>
          <a:prstGeom prst="rect">
            <a:avLst/>
          </a:prstGeom>
        </p:spPr>
        <p:txBody>
          <a:bodyPr anchor="ctr"/>
          <a:lstStyle>
            <a:lvl1pPr marL="0" indent="0">
              <a:buNone/>
              <a:defRPr sz="1000">
                <a:solidFill>
                  <a:schemeClr val="bg1">
                    <a:lumMod val="50000"/>
                  </a:schemeClr>
                </a:solidFill>
              </a:defRPr>
            </a:lvl1pPr>
          </a:lstStyle>
          <a:p>
            <a:pPr lvl="0"/>
            <a:r>
              <a:rPr lang="en-US" noProof="0" dirty="0"/>
              <a:t>+32 (0) xxx xx </a:t>
            </a:r>
            <a:r>
              <a:rPr lang="en-US" noProof="0" dirty="0" err="1"/>
              <a:t>xx</a:t>
            </a:r>
            <a:r>
              <a:rPr lang="en-US" noProof="0" dirty="0"/>
              <a:t> </a:t>
            </a:r>
            <a:r>
              <a:rPr lang="en-US" noProof="0" dirty="0" err="1"/>
              <a:t>xx</a:t>
            </a:r>
            <a:endParaRPr lang="en-US" noProof="0" dirty="0"/>
          </a:p>
        </p:txBody>
      </p:sp>
      <p:sp>
        <p:nvSpPr>
          <p:cNvPr id="26" name="Text Placeholder 23"/>
          <p:cNvSpPr>
            <a:spLocks noGrp="1"/>
          </p:cNvSpPr>
          <p:nvPr>
            <p:ph type="body" sz="quarter" idx="21" hasCustomPrompt="1"/>
          </p:nvPr>
        </p:nvSpPr>
        <p:spPr>
          <a:xfrm>
            <a:off x="389393" y="5835763"/>
            <a:ext cx="2518310" cy="208501"/>
          </a:xfrm>
          <a:prstGeom prst="rect">
            <a:avLst/>
          </a:prstGeom>
        </p:spPr>
        <p:txBody>
          <a:bodyPr anchor="ctr"/>
          <a:lstStyle>
            <a:lvl1pPr marL="0" indent="0">
              <a:buNone/>
              <a:defRPr sz="1000">
                <a:solidFill>
                  <a:schemeClr val="bg1">
                    <a:lumMod val="50000"/>
                  </a:schemeClr>
                </a:solidFill>
              </a:defRPr>
            </a:lvl1pPr>
          </a:lstStyle>
          <a:p>
            <a:pPr lvl="0"/>
            <a:r>
              <a:rPr lang="en-US" noProof="0" dirty="0"/>
              <a:t>name@nviso.be</a:t>
            </a:r>
          </a:p>
        </p:txBody>
      </p:sp>
      <p:sp>
        <p:nvSpPr>
          <p:cNvPr id="27" name="Text Placeholder 23"/>
          <p:cNvSpPr>
            <a:spLocks noGrp="1"/>
          </p:cNvSpPr>
          <p:nvPr>
            <p:ph type="body" sz="quarter" idx="22" hasCustomPrompt="1"/>
          </p:nvPr>
        </p:nvSpPr>
        <p:spPr>
          <a:xfrm>
            <a:off x="389393" y="6095481"/>
            <a:ext cx="2518310" cy="208501"/>
          </a:xfrm>
          <a:prstGeom prst="rect">
            <a:avLst/>
          </a:prstGeom>
        </p:spPr>
        <p:txBody>
          <a:bodyPr anchor="ctr"/>
          <a:lstStyle>
            <a:lvl1pPr marL="0" indent="0">
              <a:buNone/>
              <a:defRPr sz="1000">
                <a:solidFill>
                  <a:schemeClr val="bg1">
                    <a:lumMod val="50000"/>
                  </a:schemeClr>
                </a:solidFill>
              </a:defRPr>
            </a:lvl1pPr>
          </a:lstStyle>
          <a:p>
            <a:pPr lvl="0"/>
            <a:r>
              <a:rPr lang="en-US" noProof="0" dirty="0"/>
              <a:t>www.linkedin.com/in/name</a:t>
            </a:r>
          </a:p>
        </p:txBody>
      </p:sp>
      <p:cxnSp>
        <p:nvCxnSpPr>
          <p:cNvPr id="28" name="Straight Connector 27"/>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 Placeholder 22"/>
          <p:cNvSpPr>
            <a:spLocks noGrp="1"/>
          </p:cNvSpPr>
          <p:nvPr>
            <p:ph type="body" sz="quarter" idx="23" hasCustomPrompt="1"/>
          </p:nvPr>
        </p:nvSpPr>
        <p:spPr>
          <a:xfrm>
            <a:off x="3048000" y="1252227"/>
            <a:ext cx="2971800" cy="5072373"/>
          </a:xfrm>
          <a:prstGeom prst="rect">
            <a:avLst/>
          </a:prstGeom>
        </p:spPr>
        <p:txBody>
          <a:bodyPr/>
          <a:lstStyle>
            <a:lvl1pPr marL="0" indent="0">
              <a:buFontTx/>
              <a:buNone/>
              <a:defRPr sz="1000" b="1" baseline="0">
                <a:solidFill>
                  <a:schemeClr val="tx1">
                    <a:lumMod val="65000"/>
                    <a:lumOff val="35000"/>
                  </a:schemeClr>
                </a:solidFill>
                <a:latin typeface="Avenir Book" panose="02000503020000020003" pitchFamily="2" charset="0"/>
              </a:defRPr>
            </a:lvl1pPr>
            <a:lvl2pPr marL="0" indent="0" algn="just">
              <a:buClr>
                <a:srgbClr val="237EC8"/>
              </a:buClr>
              <a:buNone/>
              <a:defRPr sz="1000" b="0" u="none" baseline="0">
                <a:solidFill>
                  <a:schemeClr val="tx1">
                    <a:lumMod val="65000"/>
                    <a:lumOff val="35000"/>
                  </a:schemeClr>
                </a:solidFill>
                <a:latin typeface="Avenir Book" panose="02000503020000020003" pitchFamily="2" charset="0"/>
              </a:defRPr>
            </a:lvl2pPr>
            <a:lvl3pPr marL="0" indent="0">
              <a:buClr>
                <a:schemeClr val="tx1">
                  <a:lumMod val="50000"/>
                  <a:lumOff val="50000"/>
                </a:schemeClr>
              </a:buClr>
              <a:buFont typeface="Wingdings" panose="05000000000000000000" pitchFamily="2" charset="2"/>
              <a:buNone/>
              <a:defRPr sz="1000" u="sng">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1"/>
            <a:r>
              <a:rPr lang="en-US" noProof="0" dirty="0"/>
              <a:t>Experience - Include previous positions, relevant engagements, etc. starting from most recent. No client name (use e.g. Large Belgian Bank)</a:t>
            </a:r>
          </a:p>
        </p:txBody>
      </p:sp>
      <p:sp>
        <p:nvSpPr>
          <p:cNvPr id="30" name="Text Placeholder 22"/>
          <p:cNvSpPr>
            <a:spLocks noGrp="1"/>
          </p:cNvSpPr>
          <p:nvPr>
            <p:ph type="body" sz="quarter" idx="24" hasCustomPrompt="1"/>
          </p:nvPr>
        </p:nvSpPr>
        <p:spPr>
          <a:xfrm>
            <a:off x="6096000" y="1252227"/>
            <a:ext cx="2895600" cy="5072373"/>
          </a:xfrm>
          <a:prstGeom prst="rect">
            <a:avLst/>
          </a:prstGeom>
        </p:spPr>
        <p:txBody>
          <a:bodyPr/>
          <a:lstStyle>
            <a:lvl1pPr marL="0" indent="0">
              <a:buFontTx/>
              <a:buNone/>
              <a:defRPr sz="1000" b="1" baseline="0">
                <a:solidFill>
                  <a:schemeClr val="tx1">
                    <a:lumMod val="65000"/>
                    <a:lumOff val="35000"/>
                  </a:schemeClr>
                </a:solidFill>
                <a:latin typeface="Avenir Book" panose="02000503020000020003" pitchFamily="2" charset="0"/>
              </a:defRPr>
            </a:lvl1pPr>
            <a:lvl2pPr marL="0" indent="0" algn="just">
              <a:buClr>
                <a:srgbClr val="237EC8"/>
              </a:buClr>
              <a:buNone/>
              <a:defRPr sz="1000" baseline="0">
                <a:solidFill>
                  <a:schemeClr val="tx1">
                    <a:lumMod val="65000"/>
                    <a:lumOff val="35000"/>
                  </a:schemeClr>
                </a:solidFill>
                <a:latin typeface="Avenir Book" panose="02000503020000020003" pitchFamily="2" charset="0"/>
              </a:defRPr>
            </a:lvl2pPr>
            <a:lvl3pPr marL="0" indent="0">
              <a:buClr>
                <a:schemeClr val="tx1">
                  <a:lumMod val="50000"/>
                  <a:lumOff val="50000"/>
                </a:schemeClr>
              </a:buClr>
              <a:buFont typeface="Wingdings" panose="05000000000000000000" pitchFamily="2" charset="2"/>
              <a:buNone/>
              <a:defRPr sz="1000" u="sng">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1"/>
            <a:r>
              <a:rPr lang="en-US" noProof="0" dirty="0"/>
              <a:t>Continue on experience</a:t>
            </a:r>
          </a:p>
        </p:txBody>
      </p:sp>
      <p:sp>
        <p:nvSpPr>
          <p:cNvPr id="2" name="TextBox 1"/>
          <p:cNvSpPr txBox="1"/>
          <p:nvPr userDrawn="1"/>
        </p:nvSpPr>
        <p:spPr>
          <a:xfrm>
            <a:off x="1110726" y="715903"/>
            <a:ext cx="4043094" cy="307777"/>
          </a:xfrm>
          <a:prstGeom prst="rect">
            <a:avLst/>
          </a:prstGeom>
          <a:noFill/>
        </p:spPr>
        <p:txBody>
          <a:bodyPr wrap="none" rtlCol="0">
            <a:spAutoFit/>
          </a:bodyPr>
          <a:lstStyle/>
          <a:p>
            <a:r>
              <a:rPr lang="en-US" sz="1400" noProof="0" dirty="0">
                <a:solidFill>
                  <a:schemeClr val="tx1">
                    <a:lumMod val="50000"/>
                    <a:lumOff val="50000"/>
                  </a:schemeClr>
                </a:solidFill>
                <a:latin typeface="Avenir Book" panose="02000503020000020003" pitchFamily="2" charset="0"/>
              </a:rPr>
              <a:t>CV summary, expertise</a:t>
            </a:r>
            <a:r>
              <a:rPr lang="en-US" sz="1400" baseline="0" noProof="0" dirty="0">
                <a:solidFill>
                  <a:schemeClr val="tx1">
                    <a:lumMod val="50000"/>
                    <a:lumOff val="50000"/>
                  </a:schemeClr>
                </a:solidFill>
                <a:latin typeface="Avenir Book" panose="02000503020000020003" pitchFamily="2" charset="0"/>
              </a:rPr>
              <a:t> and relevant experience.</a:t>
            </a:r>
            <a:endParaRPr lang="en-US" sz="1400" noProof="0" dirty="0">
              <a:solidFill>
                <a:schemeClr val="tx1">
                  <a:lumMod val="50000"/>
                  <a:lumOff val="50000"/>
                </a:schemeClr>
              </a:solidFill>
              <a:latin typeface="Avenir Book" panose="02000503020000020003" pitchFamily="2" charset="0"/>
            </a:endParaRPr>
          </a:p>
        </p:txBody>
      </p:sp>
      <p:sp>
        <p:nvSpPr>
          <p:cNvPr id="7" name="Text Placeholder 6"/>
          <p:cNvSpPr>
            <a:spLocks noGrp="1"/>
          </p:cNvSpPr>
          <p:nvPr>
            <p:ph type="body" sz="quarter" idx="25" hasCustomPrompt="1"/>
          </p:nvPr>
        </p:nvSpPr>
        <p:spPr>
          <a:xfrm>
            <a:off x="137160" y="4648200"/>
            <a:ext cx="2834640" cy="838200"/>
          </a:xfrm>
          <a:prstGeom prst="rect">
            <a:avLst/>
          </a:prstGeom>
        </p:spPr>
        <p:txBody>
          <a:bodyPr/>
          <a:lstStyle>
            <a:lvl1pPr marL="0" indent="0">
              <a:buFont typeface="Arial" panose="020B0604020202020204" pitchFamily="34" charset="0"/>
              <a:buNone/>
              <a:defRPr sz="1000">
                <a:solidFill>
                  <a:schemeClr val="tx1">
                    <a:lumMod val="65000"/>
                    <a:lumOff val="35000"/>
                  </a:schemeClr>
                </a:solidFill>
                <a:latin typeface="Avenir Book" panose="02000503020000020003" pitchFamily="2" charset="0"/>
              </a:defRPr>
            </a:lvl1pPr>
            <a:lvl2pPr>
              <a:defRPr sz="1200"/>
            </a:lvl2pPr>
            <a:lvl3pPr>
              <a:defRPr sz="1100"/>
            </a:lvl3pPr>
            <a:lvl4pPr marL="1543050" indent="-171450">
              <a:buFont typeface="Arial" panose="020B0604020202020204" pitchFamily="34" charset="0"/>
              <a:buChar char="•"/>
              <a:defRPr sz="1050"/>
            </a:lvl4pPr>
            <a:lvl5pPr marL="2057400" indent="-228600">
              <a:buFont typeface="Arial" panose="020B0604020202020204" pitchFamily="34" charset="0"/>
              <a:buChar char="•"/>
              <a:defRPr sz="1050"/>
            </a:lvl5pPr>
          </a:lstStyle>
          <a:p>
            <a:pPr lvl="0"/>
            <a:r>
              <a:rPr lang="en-US" noProof="0" dirty="0"/>
              <a:t>Languages</a:t>
            </a:r>
          </a:p>
        </p:txBody>
      </p:sp>
    </p:spTree>
    <p:extLst>
      <p:ext uri="{BB962C8B-B14F-4D97-AF65-F5344CB8AC3E}">
        <p14:creationId xmlns:p14="http://schemas.microsoft.com/office/powerpoint/2010/main" val="332692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Standar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86913"/>
            <a:ext cx="1322743" cy="971031"/>
          </a:xfrm>
          <a:prstGeom prst="rect">
            <a:avLst/>
          </a:prstGeom>
        </p:spPr>
      </p:pic>
      <p:cxnSp>
        <p:nvCxnSpPr>
          <p:cNvPr id="11" name="Straight Connector 10"/>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Text Placeholder 14"/>
          <p:cNvSpPr>
            <a:spLocks noGrp="1"/>
          </p:cNvSpPr>
          <p:nvPr>
            <p:ph type="body" sz="quarter" idx="13" hasCustomPrompt="1"/>
          </p:nvPr>
        </p:nvSpPr>
        <p:spPr>
          <a:xfrm>
            <a:off x="137160" y="228600"/>
            <a:ext cx="7269480" cy="420966"/>
          </a:xfrm>
          <a:prstGeom prst="rect">
            <a:avLst/>
          </a:prstGeom>
        </p:spPr>
        <p:txBody>
          <a:bodyPr anchor="b"/>
          <a:lstStyle>
            <a:lvl1pPr marL="0" indent="0" algn="l">
              <a:buNone/>
              <a:defRPr sz="2400" b="1" baseline="0">
                <a:solidFill>
                  <a:srgbClr val="237EC8"/>
                </a:solidFill>
                <a:latin typeface="Avenir Book" panose="02000503020000020003" pitchFamily="2" charset="0"/>
              </a:defRPr>
            </a:lvl1pPr>
          </a:lstStyle>
          <a:p>
            <a:pPr lvl="0"/>
            <a:r>
              <a:rPr lang="en-US" noProof="0" dirty="0"/>
              <a:t>Insert Title</a:t>
            </a:r>
          </a:p>
        </p:txBody>
      </p:sp>
      <p:sp>
        <p:nvSpPr>
          <p:cNvPr id="13" name="Text Placeholder 14"/>
          <p:cNvSpPr>
            <a:spLocks noGrp="1"/>
          </p:cNvSpPr>
          <p:nvPr>
            <p:ph type="body" sz="quarter" idx="14" hasCustomPrompt="1"/>
          </p:nvPr>
        </p:nvSpPr>
        <p:spPr>
          <a:xfrm>
            <a:off x="137160" y="609599"/>
            <a:ext cx="7269480" cy="519953"/>
          </a:xfrm>
          <a:prstGeom prst="rect">
            <a:avLst/>
          </a:prstGeom>
        </p:spPr>
        <p:txBody>
          <a:bodyPr/>
          <a:lstStyle>
            <a:lvl1pPr marL="0" indent="0" algn="l">
              <a:buNone/>
              <a:defRPr sz="1600" b="0">
                <a:solidFill>
                  <a:schemeClr val="tx1">
                    <a:lumMod val="50000"/>
                    <a:lumOff val="50000"/>
                  </a:schemeClr>
                </a:solidFill>
                <a:latin typeface="Avenir Book" panose="02000503020000020003" pitchFamily="2" charset="0"/>
              </a:defRPr>
            </a:lvl1pPr>
          </a:lstStyle>
          <a:p>
            <a:pPr lvl="0"/>
            <a:r>
              <a:rPr lang="en-US" noProof="0" dirty="0"/>
              <a:t>INSERT SUBTITLE</a:t>
            </a:r>
          </a:p>
        </p:txBody>
      </p:sp>
      <p:sp>
        <p:nvSpPr>
          <p:cNvPr id="14" name="Text Placeholder 22"/>
          <p:cNvSpPr>
            <a:spLocks noGrp="1"/>
          </p:cNvSpPr>
          <p:nvPr>
            <p:ph type="body" sz="quarter" idx="15"/>
          </p:nvPr>
        </p:nvSpPr>
        <p:spPr>
          <a:xfrm>
            <a:off x="137160" y="1295400"/>
            <a:ext cx="8832885" cy="4848244"/>
          </a:xfrm>
          <a:prstGeom prst="rect">
            <a:avLst/>
          </a:prstGeom>
        </p:spPr>
        <p:txBody>
          <a:bodyPr/>
          <a:lstStyle>
            <a:lvl1pPr marL="342900" indent="-342900">
              <a:buFontTx/>
              <a:buBlip>
                <a:blip r:embed="rId3"/>
              </a:buBlip>
              <a:defRPr sz="2000" baseline="0">
                <a:solidFill>
                  <a:schemeClr val="tx1">
                    <a:lumMod val="65000"/>
                    <a:lumOff val="35000"/>
                  </a:schemeClr>
                </a:solidFill>
                <a:latin typeface="Avenir Book" panose="02000503020000020003" pitchFamily="2" charset="0"/>
              </a:defRPr>
            </a:lvl1pPr>
            <a:lvl2pPr>
              <a:buClr>
                <a:srgbClr val="237EC8"/>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p:cNvSpPr>
            <a:spLocks noGrp="1"/>
          </p:cNvSpPr>
          <p:nvPr>
            <p:ph type="sldNum" sz="quarter" idx="17"/>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20" name="Footer Placeholder 2"/>
          <p:cNvSpPr>
            <a:spLocks noGrp="1"/>
          </p:cNvSpPr>
          <p:nvPr>
            <p:ph type="ftr" sz="quarter" idx="16"/>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10" name="Straight Connector 9"/>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582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VISO basis - opsomming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8680" y="86913"/>
            <a:ext cx="1324063" cy="972000"/>
          </a:xfrm>
          <a:prstGeom prst="rect">
            <a:avLst/>
          </a:prstGeom>
        </p:spPr>
      </p:pic>
      <p:cxnSp>
        <p:nvCxnSpPr>
          <p:cNvPr id="11" name="Straight Connector 10"/>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Text Placeholder 14"/>
          <p:cNvSpPr>
            <a:spLocks noGrp="1"/>
          </p:cNvSpPr>
          <p:nvPr>
            <p:ph type="body" sz="quarter" idx="13" hasCustomPrompt="1"/>
          </p:nvPr>
        </p:nvSpPr>
        <p:spPr>
          <a:xfrm>
            <a:off x="137160" y="228600"/>
            <a:ext cx="7269480" cy="420966"/>
          </a:xfrm>
          <a:prstGeom prst="rect">
            <a:avLst/>
          </a:prstGeom>
        </p:spPr>
        <p:txBody>
          <a:bodyPr anchor="b"/>
          <a:lstStyle>
            <a:lvl1pPr marL="0" indent="0" algn="l">
              <a:buNone/>
              <a:defRPr sz="2400" b="1" baseline="0">
                <a:solidFill>
                  <a:srgbClr val="237EC8"/>
                </a:solidFill>
                <a:latin typeface="Avenir Book" panose="02000503020000020003" pitchFamily="2" charset="0"/>
              </a:defRPr>
            </a:lvl1pPr>
          </a:lstStyle>
          <a:p>
            <a:pPr lvl="0"/>
            <a:r>
              <a:rPr lang="en-US" noProof="0" dirty="0"/>
              <a:t>Insert Title</a:t>
            </a:r>
          </a:p>
        </p:txBody>
      </p:sp>
      <p:sp>
        <p:nvSpPr>
          <p:cNvPr id="13" name="Text Placeholder 14"/>
          <p:cNvSpPr>
            <a:spLocks noGrp="1"/>
          </p:cNvSpPr>
          <p:nvPr>
            <p:ph type="body" sz="quarter" idx="14" hasCustomPrompt="1"/>
          </p:nvPr>
        </p:nvSpPr>
        <p:spPr>
          <a:xfrm>
            <a:off x="137160" y="609599"/>
            <a:ext cx="7269480" cy="519953"/>
          </a:xfrm>
          <a:prstGeom prst="rect">
            <a:avLst/>
          </a:prstGeom>
        </p:spPr>
        <p:txBody>
          <a:bodyPr/>
          <a:lstStyle>
            <a:lvl1pPr marL="0" indent="0" algn="l">
              <a:buNone/>
              <a:defRPr sz="1600" b="0">
                <a:solidFill>
                  <a:schemeClr val="tx1">
                    <a:lumMod val="50000"/>
                    <a:lumOff val="50000"/>
                  </a:schemeClr>
                </a:solidFill>
                <a:latin typeface="Avenir Book" panose="02000503020000020003" pitchFamily="2" charset="0"/>
              </a:defRPr>
            </a:lvl1pPr>
          </a:lstStyle>
          <a:p>
            <a:pPr lvl="0"/>
            <a:r>
              <a:rPr lang="en-US" noProof="0" dirty="0"/>
              <a:t>INSERT SUBTITLE</a:t>
            </a:r>
          </a:p>
        </p:txBody>
      </p:sp>
      <p:sp>
        <p:nvSpPr>
          <p:cNvPr id="14" name="Text Placeholder 22"/>
          <p:cNvSpPr>
            <a:spLocks noGrp="1"/>
          </p:cNvSpPr>
          <p:nvPr>
            <p:ph type="body" sz="quarter" idx="15"/>
          </p:nvPr>
        </p:nvSpPr>
        <p:spPr>
          <a:xfrm>
            <a:off x="137160" y="1295400"/>
            <a:ext cx="8832885" cy="4848244"/>
          </a:xfrm>
          <a:prstGeom prst="rect">
            <a:avLst/>
          </a:prstGeom>
        </p:spPr>
        <p:txBody>
          <a:bodyPr/>
          <a:lstStyle>
            <a:lvl1pPr marL="342900" indent="-342900">
              <a:buFontTx/>
              <a:buBlip>
                <a:blip r:embed="rId3"/>
              </a:buBlip>
              <a:defRPr sz="2000" baseline="0">
                <a:solidFill>
                  <a:schemeClr val="tx1">
                    <a:lumMod val="65000"/>
                    <a:lumOff val="35000"/>
                  </a:schemeClr>
                </a:solidFill>
                <a:latin typeface="Avenir Book" panose="02000503020000020003" pitchFamily="2" charset="0"/>
              </a:defRPr>
            </a:lvl1pPr>
            <a:lvl2pPr>
              <a:buClr>
                <a:srgbClr val="237EC8"/>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Slide Number Placeholder 4"/>
          <p:cNvSpPr>
            <a:spLocks noGrp="1"/>
          </p:cNvSpPr>
          <p:nvPr>
            <p:ph type="sldNum" sz="quarter" idx="17"/>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22" name="Footer Placeholder 2"/>
          <p:cNvSpPr>
            <a:spLocks noGrp="1"/>
          </p:cNvSpPr>
          <p:nvPr>
            <p:ph type="ftr" sz="quarter" idx="16"/>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23" name="Picture 22"/>
          <p:cNvPicPr>
            <a:picLocks noChangeAspect="1"/>
          </p:cNvPicPr>
          <p:nvPr userDrawn="1"/>
        </p:nvPicPr>
        <p:blipFill rotWithShape="1">
          <a:blip r:embed="rId4">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24" name="Straight Connector 23"/>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49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Column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8680" y="86913"/>
            <a:ext cx="1324063" cy="972000"/>
          </a:xfrm>
          <a:prstGeom prst="rect">
            <a:avLst/>
          </a:prstGeom>
        </p:spPr>
      </p:pic>
      <p:cxnSp>
        <p:nvCxnSpPr>
          <p:cNvPr id="11" name="Straight Connector 10"/>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Text Placeholder 14"/>
          <p:cNvSpPr>
            <a:spLocks noGrp="1"/>
          </p:cNvSpPr>
          <p:nvPr>
            <p:ph type="body" sz="quarter" idx="13" hasCustomPrompt="1"/>
          </p:nvPr>
        </p:nvSpPr>
        <p:spPr>
          <a:xfrm>
            <a:off x="137160" y="228600"/>
            <a:ext cx="7269480" cy="420966"/>
          </a:xfrm>
          <a:prstGeom prst="rect">
            <a:avLst/>
          </a:prstGeom>
        </p:spPr>
        <p:txBody>
          <a:bodyPr anchor="b"/>
          <a:lstStyle>
            <a:lvl1pPr marL="0" indent="0" algn="l">
              <a:buNone/>
              <a:defRPr sz="2400" b="1" baseline="0">
                <a:solidFill>
                  <a:srgbClr val="237EC8"/>
                </a:solidFill>
                <a:latin typeface="Avenir Book" panose="02000503020000020003" pitchFamily="2" charset="0"/>
              </a:defRPr>
            </a:lvl1pPr>
          </a:lstStyle>
          <a:p>
            <a:pPr lvl="0"/>
            <a:r>
              <a:rPr lang="en-US" noProof="0" dirty="0"/>
              <a:t>Insert Title</a:t>
            </a:r>
          </a:p>
        </p:txBody>
      </p:sp>
      <p:sp>
        <p:nvSpPr>
          <p:cNvPr id="13" name="Text Placeholder 14"/>
          <p:cNvSpPr>
            <a:spLocks noGrp="1"/>
          </p:cNvSpPr>
          <p:nvPr>
            <p:ph type="body" sz="quarter" idx="14" hasCustomPrompt="1"/>
          </p:nvPr>
        </p:nvSpPr>
        <p:spPr>
          <a:xfrm>
            <a:off x="137160" y="609599"/>
            <a:ext cx="7269480" cy="519953"/>
          </a:xfrm>
          <a:prstGeom prst="rect">
            <a:avLst/>
          </a:prstGeom>
        </p:spPr>
        <p:txBody>
          <a:bodyPr/>
          <a:lstStyle>
            <a:lvl1pPr marL="0" indent="0" algn="l">
              <a:buNone/>
              <a:defRPr sz="1600" b="0">
                <a:solidFill>
                  <a:schemeClr val="tx1">
                    <a:lumMod val="50000"/>
                    <a:lumOff val="50000"/>
                  </a:schemeClr>
                </a:solidFill>
                <a:latin typeface="Avenir Book" panose="02000503020000020003" pitchFamily="2" charset="0"/>
              </a:defRPr>
            </a:lvl1pPr>
          </a:lstStyle>
          <a:p>
            <a:pPr lvl="0"/>
            <a:r>
              <a:rPr lang="en-US" noProof="0" dirty="0"/>
              <a:t>INSERT SUBTITLE</a:t>
            </a:r>
          </a:p>
        </p:txBody>
      </p:sp>
      <p:sp>
        <p:nvSpPr>
          <p:cNvPr id="14" name="Text Placeholder 22"/>
          <p:cNvSpPr>
            <a:spLocks noGrp="1"/>
          </p:cNvSpPr>
          <p:nvPr>
            <p:ph type="body" sz="quarter" idx="15"/>
          </p:nvPr>
        </p:nvSpPr>
        <p:spPr>
          <a:xfrm>
            <a:off x="137161" y="1295400"/>
            <a:ext cx="4282440" cy="4848244"/>
          </a:xfrm>
          <a:prstGeom prst="rect">
            <a:avLst/>
          </a:prstGeom>
        </p:spPr>
        <p:txBody>
          <a:bodyPr/>
          <a:lstStyle>
            <a:lvl1pPr marL="342900" indent="-342900">
              <a:buFontTx/>
              <a:buBlip>
                <a:blip r:embed="rId3"/>
              </a:buBlip>
              <a:defRPr sz="2000" baseline="0">
                <a:solidFill>
                  <a:schemeClr val="tx1">
                    <a:lumMod val="65000"/>
                    <a:lumOff val="35000"/>
                  </a:schemeClr>
                </a:solidFill>
                <a:latin typeface="Avenir Book" panose="02000503020000020003" pitchFamily="2" charset="0"/>
              </a:defRPr>
            </a:lvl1pPr>
            <a:lvl2pPr>
              <a:buClr>
                <a:srgbClr val="237EC8"/>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22"/>
          <p:cNvSpPr>
            <a:spLocks noGrp="1"/>
          </p:cNvSpPr>
          <p:nvPr>
            <p:ph type="body" sz="quarter" idx="18"/>
          </p:nvPr>
        </p:nvSpPr>
        <p:spPr>
          <a:xfrm>
            <a:off x="4632960" y="1295400"/>
            <a:ext cx="4282440" cy="4848244"/>
          </a:xfrm>
          <a:prstGeom prst="rect">
            <a:avLst/>
          </a:prstGeom>
        </p:spPr>
        <p:txBody>
          <a:bodyPr/>
          <a:lstStyle>
            <a:lvl1pPr marL="342900" indent="-342900">
              <a:buFontTx/>
              <a:buBlip>
                <a:blip r:embed="rId3"/>
              </a:buBlip>
              <a:defRPr sz="2000" baseline="0">
                <a:solidFill>
                  <a:schemeClr val="tx1">
                    <a:lumMod val="65000"/>
                    <a:lumOff val="35000"/>
                  </a:schemeClr>
                </a:solidFill>
                <a:latin typeface="Avenir Book" panose="02000503020000020003" pitchFamily="2" charset="0"/>
              </a:defRPr>
            </a:lvl1pPr>
            <a:lvl2pPr>
              <a:buClr>
                <a:srgbClr val="237EC8"/>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237EC8"/>
              </a:buClr>
              <a:buFont typeface="Arial" pitchFamily="34" charset="0"/>
              <a:buChar char="•"/>
              <a:defRPr sz="1200">
                <a:solidFill>
                  <a:schemeClr val="bg1">
                    <a:lumMod val="50000"/>
                  </a:schemeClr>
                </a:solidFill>
                <a:latin typeface="Avenir Book" panose="02000503020000020003" pitchFamily="2" charset="0"/>
              </a:defRPr>
            </a:lvl4pPr>
            <a:lvl5pPr>
              <a:defRPr sz="1100" baseline="0">
                <a:solidFill>
                  <a:schemeClr val="bg1">
                    <a:lumMod val="50000"/>
                  </a:schemeClr>
                </a:solidFill>
                <a:latin typeface="Avenir Book" panose="02000503020000020003"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 name="Slide Number Placeholder 4"/>
          <p:cNvSpPr>
            <a:spLocks noGrp="1"/>
          </p:cNvSpPr>
          <p:nvPr>
            <p:ph type="sldNum" sz="quarter" idx="17"/>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23" name="Footer Placeholder 2"/>
          <p:cNvSpPr>
            <a:spLocks noGrp="1"/>
          </p:cNvSpPr>
          <p:nvPr>
            <p:ph type="ftr" sz="quarter" idx="16"/>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25" name="Straight Connector 24"/>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47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 HEALTH">
    <p:spTree>
      <p:nvGrpSpPr>
        <p:cNvPr id="1" name=""/>
        <p:cNvGrpSpPr/>
        <p:nvPr/>
      </p:nvGrpSpPr>
      <p:grpSpPr>
        <a:xfrm>
          <a:off x="0" y="0"/>
          <a:ext cx="0" cy="0"/>
          <a:chOff x="0" y="0"/>
          <a:chExt cx="0" cy="0"/>
        </a:xfrm>
      </p:grpSpPr>
      <p:sp>
        <p:nvSpPr>
          <p:cNvPr id="16" name="Text Placeholder 22"/>
          <p:cNvSpPr>
            <a:spLocks noGrp="1"/>
          </p:cNvSpPr>
          <p:nvPr>
            <p:ph type="body" sz="quarter" idx="18"/>
          </p:nvPr>
        </p:nvSpPr>
        <p:spPr>
          <a:xfrm>
            <a:off x="137160" y="1295400"/>
            <a:ext cx="8832885" cy="4848244"/>
          </a:xfrm>
          <a:prstGeom prst="rect">
            <a:avLst/>
          </a:prstGeom>
        </p:spPr>
        <p:txBody>
          <a:bodyPr/>
          <a:lstStyle>
            <a:lvl1pPr marL="342900" indent="-342900">
              <a:buFontTx/>
              <a:buBlip>
                <a:blip r:embed="rId2"/>
              </a:buBlip>
              <a:defRPr lang="en-US" sz="2000" kern="1200" baseline="0" noProof="0" dirty="0" smtClean="0">
                <a:solidFill>
                  <a:schemeClr val="tx1">
                    <a:lumMod val="65000"/>
                    <a:lumOff val="35000"/>
                  </a:schemeClr>
                </a:solidFill>
                <a:latin typeface="Avenir Book" panose="02000503020000020003" pitchFamily="2" charset="0"/>
                <a:ea typeface="+mn-ea"/>
                <a:cs typeface="+mn-cs"/>
              </a:defRPr>
            </a:lvl1pPr>
            <a:lvl2pPr>
              <a:buClr>
                <a:srgbClr val="5DB8AB"/>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5DB8AB"/>
              </a:buClr>
              <a:buFont typeface="Arial" pitchFamily="34" charset="0"/>
              <a:buChar char="•"/>
              <a:defRPr sz="1200">
                <a:solidFill>
                  <a:schemeClr val="bg1">
                    <a:lumMod val="50000"/>
                  </a:schemeClr>
                </a:solidFill>
                <a:latin typeface="Avenir Book" panose="02000503020000020003" pitchFamily="2" charset="0"/>
              </a:defRPr>
            </a:lvl4pPr>
            <a:lvl5pPr marL="2065338" indent="-2065338">
              <a:defRPr sz="1100" baseline="0">
                <a:solidFill>
                  <a:schemeClr val="bg1">
                    <a:lumMod val="50000"/>
                  </a:schemeClr>
                </a:solidFill>
                <a:latin typeface="Avenir Book" panose="02000503020000020003" pitchFamily="2" charset="0"/>
              </a:defRPr>
            </a:lvl5pPr>
          </a:lstStyle>
          <a:p>
            <a:pPr marL="342900" lvl="0" indent="-342900" algn="l" defTabSz="914400" rtl="0" eaLnBrk="1" latinLnBrk="0" hangingPunct="1">
              <a:spcBef>
                <a:spcPct val="20000"/>
              </a:spcBef>
              <a:buFontTx/>
              <a:buBlip>
                <a:blip r:embed="rId3"/>
              </a:buBlip>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cxnSp>
        <p:nvCxnSpPr>
          <p:cNvPr id="12" name="Straight Connector 11"/>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 Placeholder 14"/>
          <p:cNvSpPr>
            <a:spLocks noGrp="1"/>
          </p:cNvSpPr>
          <p:nvPr>
            <p:ph type="body" sz="quarter" idx="16" hasCustomPrompt="1"/>
          </p:nvPr>
        </p:nvSpPr>
        <p:spPr>
          <a:xfrm>
            <a:off x="137160" y="228600"/>
            <a:ext cx="7269480" cy="420966"/>
          </a:xfrm>
          <a:prstGeom prst="rect">
            <a:avLst/>
          </a:prstGeom>
        </p:spPr>
        <p:txBody>
          <a:bodyPr anchor="b"/>
          <a:lstStyle>
            <a:lvl1pPr marL="0" indent="0" algn="l">
              <a:buNone/>
              <a:defRPr sz="2400" b="1" baseline="0">
                <a:solidFill>
                  <a:srgbClr val="5DB8AB"/>
                </a:solidFill>
                <a:latin typeface="Avenir Book" panose="02000503020000020003" pitchFamily="2" charset="0"/>
              </a:defRPr>
            </a:lvl1pPr>
          </a:lstStyle>
          <a:p>
            <a:pPr lvl="0"/>
            <a:r>
              <a:rPr lang="en-US" noProof="0" dirty="0"/>
              <a:t>Insert Title</a:t>
            </a:r>
          </a:p>
        </p:txBody>
      </p:sp>
      <p:sp>
        <p:nvSpPr>
          <p:cNvPr id="14" name="Text Placeholder 14"/>
          <p:cNvSpPr>
            <a:spLocks noGrp="1"/>
          </p:cNvSpPr>
          <p:nvPr>
            <p:ph type="body" sz="quarter" idx="17" hasCustomPrompt="1"/>
          </p:nvPr>
        </p:nvSpPr>
        <p:spPr>
          <a:xfrm>
            <a:off x="137160" y="609599"/>
            <a:ext cx="7269480" cy="519953"/>
          </a:xfrm>
          <a:prstGeom prst="rect">
            <a:avLst/>
          </a:prstGeom>
        </p:spPr>
        <p:txBody>
          <a:bodyPr/>
          <a:lstStyle>
            <a:lvl1pPr marL="0" indent="0" algn="l">
              <a:buNone/>
              <a:defRPr sz="1600" b="0">
                <a:solidFill>
                  <a:schemeClr val="tx1">
                    <a:lumMod val="50000"/>
                    <a:lumOff val="50000"/>
                  </a:schemeClr>
                </a:solidFill>
                <a:latin typeface="Avenir Book" panose="02000503020000020003" pitchFamily="2" charset="0"/>
              </a:defRPr>
            </a:lvl1pPr>
          </a:lstStyle>
          <a:p>
            <a:pPr lvl="0"/>
            <a:r>
              <a:rPr lang="en-US" noProof="0" dirty="0"/>
              <a:t>INSERT SUBTITLE</a:t>
            </a: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0" y="86913"/>
            <a:ext cx="1322743" cy="971031"/>
          </a:xfrm>
          <a:prstGeom prst="rect">
            <a:avLst/>
          </a:prstGeom>
        </p:spPr>
      </p:pic>
      <p:sp>
        <p:nvSpPr>
          <p:cNvPr id="19" name="Slide Number Placeholder 4"/>
          <p:cNvSpPr>
            <a:spLocks noGrp="1"/>
          </p:cNvSpPr>
          <p:nvPr>
            <p:ph type="sldNum" sz="quarter" idx="19"/>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21" name="Footer Placeholder 2"/>
          <p:cNvSpPr>
            <a:spLocks noGrp="1"/>
          </p:cNvSpPr>
          <p:nvPr>
            <p:ph type="ftr" sz="quarter" idx="20"/>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23" name="Straight Connector 22"/>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190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 GOVERNMENT">
    <p:spTree>
      <p:nvGrpSpPr>
        <p:cNvPr id="1" name=""/>
        <p:cNvGrpSpPr/>
        <p:nvPr/>
      </p:nvGrpSpPr>
      <p:grpSpPr>
        <a:xfrm>
          <a:off x="0" y="0"/>
          <a:ext cx="0" cy="0"/>
          <a:chOff x="0" y="0"/>
          <a:chExt cx="0" cy="0"/>
        </a:xfrm>
      </p:grpSpPr>
      <p:sp>
        <p:nvSpPr>
          <p:cNvPr id="16" name="Text Placeholder 22"/>
          <p:cNvSpPr>
            <a:spLocks noGrp="1"/>
          </p:cNvSpPr>
          <p:nvPr>
            <p:ph type="body" sz="quarter" idx="18"/>
          </p:nvPr>
        </p:nvSpPr>
        <p:spPr>
          <a:xfrm>
            <a:off x="137160" y="1295400"/>
            <a:ext cx="8832885" cy="4848244"/>
          </a:xfrm>
          <a:prstGeom prst="rect">
            <a:avLst/>
          </a:prstGeom>
        </p:spPr>
        <p:txBody>
          <a:bodyPr/>
          <a:lstStyle>
            <a:lvl1pPr marL="342900" indent="-342900">
              <a:buFontTx/>
              <a:buBlip>
                <a:blip r:embed="rId2"/>
              </a:buBlip>
              <a:defRPr lang="en-US" sz="2000" kern="1200" baseline="0" noProof="0" dirty="0" smtClean="0">
                <a:solidFill>
                  <a:schemeClr val="tx1">
                    <a:lumMod val="65000"/>
                    <a:lumOff val="35000"/>
                  </a:schemeClr>
                </a:solidFill>
                <a:latin typeface="Avenir Book" panose="02000503020000020003" pitchFamily="2" charset="0"/>
                <a:ea typeface="+mn-ea"/>
                <a:cs typeface="+mn-cs"/>
              </a:defRPr>
            </a:lvl1pPr>
            <a:lvl2pPr>
              <a:buClr>
                <a:srgbClr val="DBC950"/>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DBC950"/>
              </a:buClr>
              <a:buFont typeface="Arial" pitchFamily="34" charset="0"/>
              <a:buChar char="•"/>
              <a:defRPr sz="1200">
                <a:solidFill>
                  <a:schemeClr val="bg1">
                    <a:lumMod val="50000"/>
                  </a:schemeClr>
                </a:solidFill>
                <a:latin typeface="Avenir Book" panose="02000503020000020003" pitchFamily="2" charset="0"/>
              </a:defRPr>
            </a:lvl4pPr>
            <a:lvl5pPr marL="2065338" indent="-2065338">
              <a:defRPr sz="1100" baseline="0">
                <a:solidFill>
                  <a:schemeClr val="bg1">
                    <a:lumMod val="50000"/>
                  </a:schemeClr>
                </a:solidFill>
                <a:latin typeface="Avenir Book" panose="02000503020000020003" pitchFamily="2" charset="0"/>
              </a:defRPr>
            </a:lvl5pPr>
          </a:lstStyle>
          <a:p>
            <a:pPr marL="342900" lvl="0" indent="-342900" algn="l" defTabSz="914400" rtl="0" eaLnBrk="1" latinLnBrk="0" hangingPunct="1">
              <a:spcBef>
                <a:spcPct val="20000"/>
              </a:spcBef>
              <a:buFontTx/>
              <a:buBlip>
                <a:blip r:embed="rId3"/>
              </a:buBlip>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cxnSp>
        <p:nvCxnSpPr>
          <p:cNvPr id="12" name="Straight Connector 11"/>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 Placeholder 14"/>
          <p:cNvSpPr>
            <a:spLocks noGrp="1"/>
          </p:cNvSpPr>
          <p:nvPr>
            <p:ph type="body" sz="quarter" idx="16" hasCustomPrompt="1"/>
          </p:nvPr>
        </p:nvSpPr>
        <p:spPr>
          <a:xfrm>
            <a:off x="137160" y="228600"/>
            <a:ext cx="7269480" cy="420966"/>
          </a:xfrm>
          <a:prstGeom prst="rect">
            <a:avLst/>
          </a:prstGeom>
        </p:spPr>
        <p:txBody>
          <a:bodyPr anchor="b"/>
          <a:lstStyle>
            <a:lvl1pPr marL="0" indent="0" algn="l">
              <a:buNone/>
              <a:defRPr sz="2400" b="1" baseline="0">
                <a:solidFill>
                  <a:srgbClr val="DBC950"/>
                </a:solidFill>
                <a:latin typeface="Avenir Book" panose="02000503020000020003" pitchFamily="2" charset="0"/>
              </a:defRPr>
            </a:lvl1pPr>
          </a:lstStyle>
          <a:p>
            <a:pPr lvl="0"/>
            <a:r>
              <a:rPr lang="en-US" noProof="0" dirty="0"/>
              <a:t>Insert Title</a:t>
            </a:r>
          </a:p>
        </p:txBody>
      </p:sp>
      <p:sp>
        <p:nvSpPr>
          <p:cNvPr id="14" name="Text Placeholder 14"/>
          <p:cNvSpPr>
            <a:spLocks noGrp="1"/>
          </p:cNvSpPr>
          <p:nvPr>
            <p:ph type="body" sz="quarter" idx="17" hasCustomPrompt="1"/>
          </p:nvPr>
        </p:nvSpPr>
        <p:spPr>
          <a:xfrm>
            <a:off x="137160" y="609599"/>
            <a:ext cx="7269480" cy="519953"/>
          </a:xfrm>
          <a:prstGeom prst="rect">
            <a:avLst/>
          </a:prstGeom>
        </p:spPr>
        <p:txBody>
          <a:bodyPr/>
          <a:lstStyle>
            <a:lvl1pPr marL="0" indent="0" algn="l">
              <a:buNone/>
              <a:defRPr sz="1600" b="0">
                <a:solidFill>
                  <a:schemeClr val="tx1">
                    <a:lumMod val="50000"/>
                    <a:lumOff val="50000"/>
                  </a:schemeClr>
                </a:solidFill>
                <a:latin typeface="Avenir Book" panose="02000503020000020003" pitchFamily="2" charset="0"/>
              </a:defRPr>
            </a:lvl1pPr>
          </a:lstStyle>
          <a:p>
            <a:pPr lvl="0"/>
            <a:r>
              <a:rPr lang="en-US" noProof="0" dirty="0"/>
              <a:t>INSERT SUBTITLE</a:t>
            </a: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0" y="86913"/>
            <a:ext cx="1322743" cy="971031"/>
          </a:xfrm>
          <a:prstGeom prst="rect">
            <a:avLst/>
          </a:prstGeom>
        </p:spPr>
      </p:pic>
      <p:sp>
        <p:nvSpPr>
          <p:cNvPr id="19" name="Slide Number Placeholder 4"/>
          <p:cNvSpPr>
            <a:spLocks noGrp="1"/>
          </p:cNvSpPr>
          <p:nvPr>
            <p:ph type="sldNum" sz="quarter" idx="19"/>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21" name="Footer Placeholder 2"/>
          <p:cNvSpPr>
            <a:spLocks noGrp="1"/>
          </p:cNvSpPr>
          <p:nvPr>
            <p:ph type="ftr" sz="quarter" idx="20"/>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23" name="Straight Connector 22"/>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731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Slide - SME">
    <p:spTree>
      <p:nvGrpSpPr>
        <p:cNvPr id="1" name=""/>
        <p:cNvGrpSpPr/>
        <p:nvPr/>
      </p:nvGrpSpPr>
      <p:grpSpPr>
        <a:xfrm>
          <a:off x="0" y="0"/>
          <a:ext cx="0" cy="0"/>
          <a:chOff x="0" y="0"/>
          <a:chExt cx="0" cy="0"/>
        </a:xfrm>
      </p:grpSpPr>
      <p:sp>
        <p:nvSpPr>
          <p:cNvPr id="16" name="Text Placeholder 22"/>
          <p:cNvSpPr>
            <a:spLocks noGrp="1"/>
          </p:cNvSpPr>
          <p:nvPr>
            <p:ph type="body" sz="quarter" idx="18"/>
          </p:nvPr>
        </p:nvSpPr>
        <p:spPr>
          <a:xfrm>
            <a:off x="137160" y="1295400"/>
            <a:ext cx="8832885" cy="4848244"/>
          </a:xfrm>
          <a:prstGeom prst="rect">
            <a:avLst/>
          </a:prstGeom>
        </p:spPr>
        <p:txBody>
          <a:bodyPr/>
          <a:lstStyle>
            <a:lvl1pPr marL="342900" indent="-342900">
              <a:buFontTx/>
              <a:buBlip>
                <a:blip r:embed="rId2"/>
              </a:buBlip>
              <a:defRPr lang="en-US" sz="2000" kern="1200" baseline="0" noProof="0" dirty="0" smtClean="0">
                <a:solidFill>
                  <a:schemeClr val="tx1">
                    <a:lumMod val="65000"/>
                    <a:lumOff val="35000"/>
                  </a:schemeClr>
                </a:solidFill>
                <a:latin typeface="Avenir Book" panose="02000503020000020003" pitchFamily="2" charset="0"/>
                <a:ea typeface="+mn-ea"/>
                <a:cs typeface="+mn-cs"/>
              </a:defRPr>
            </a:lvl1pPr>
            <a:lvl2pPr>
              <a:buClr>
                <a:srgbClr val="6CC3F2"/>
              </a:buClr>
              <a:defRPr sz="1600">
                <a:solidFill>
                  <a:schemeClr val="tx1">
                    <a:lumMod val="65000"/>
                    <a:lumOff val="35000"/>
                  </a:schemeClr>
                </a:solidFill>
                <a:latin typeface="Avenir Book" panose="02000503020000020003" pitchFamily="2" charset="0"/>
              </a:defRPr>
            </a:lvl2pPr>
            <a:lvl3pPr marL="1200150" indent="-285750">
              <a:buClr>
                <a:schemeClr val="tx1">
                  <a:lumMod val="50000"/>
                  <a:lumOff val="50000"/>
                </a:schemeClr>
              </a:buClr>
              <a:buFont typeface="Wingdings" panose="05000000000000000000" pitchFamily="2" charset="2"/>
              <a:buChar char="§"/>
              <a:defRPr sz="1400">
                <a:solidFill>
                  <a:schemeClr val="tx1">
                    <a:lumMod val="65000"/>
                    <a:lumOff val="35000"/>
                  </a:schemeClr>
                </a:solidFill>
                <a:latin typeface="Avenir Book" panose="02000503020000020003" pitchFamily="2" charset="0"/>
              </a:defRPr>
            </a:lvl3pPr>
            <a:lvl4pPr marL="1714500" indent="-342900">
              <a:buClr>
                <a:srgbClr val="6CC3F2"/>
              </a:buClr>
              <a:buFont typeface="Arial" panose="020B0604020202020204" pitchFamily="34" charset="0"/>
              <a:buChar char="•"/>
              <a:defRPr sz="1200">
                <a:solidFill>
                  <a:schemeClr val="bg1">
                    <a:lumMod val="50000"/>
                  </a:schemeClr>
                </a:solidFill>
                <a:latin typeface="Avenir Book" panose="02000503020000020003" pitchFamily="2" charset="0"/>
              </a:defRPr>
            </a:lvl4pPr>
            <a:lvl5pPr marL="2065338" indent="-2065338">
              <a:defRPr sz="1100" baseline="0">
                <a:solidFill>
                  <a:schemeClr val="bg1">
                    <a:lumMod val="50000"/>
                  </a:schemeClr>
                </a:solidFill>
                <a:latin typeface="Avenir Book" panose="02000503020000020003" pitchFamily="2" charset="0"/>
              </a:defRPr>
            </a:lvl5pPr>
          </a:lstStyle>
          <a:p>
            <a:pPr marL="342900" lvl="0" indent="-342900" algn="l" defTabSz="914400" rtl="0" eaLnBrk="1" latinLnBrk="0" hangingPunct="1">
              <a:spcBef>
                <a:spcPct val="20000"/>
              </a:spcBef>
              <a:buFontTx/>
              <a:buBlip>
                <a:blip r:embed="rId3"/>
              </a:buBlip>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cxnSp>
        <p:nvCxnSpPr>
          <p:cNvPr id="12" name="Straight Connector 11"/>
          <p:cNvCxnSpPr/>
          <p:nvPr userDrawn="1"/>
        </p:nvCxnSpPr>
        <p:spPr>
          <a:xfrm>
            <a:off x="137160" y="1190612"/>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 Placeholder 14"/>
          <p:cNvSpPr>
            <a:spLocks noGrp="1"/>
          </p:cNvSpPr>
          <p:nvPr>
            <p:ph type="body" sz="quarter" idx="16" hasCustomPrompt="1"/>
          </p:nvPr>
        </p:nvSpPr>
        <p:spPr>
          <a:xfrm>
            <a:off x="137160" y="228600"/>
            <a:ext cx="7269480" cy="420966"/>
          </a:xfrm>
          <a:prstGeom prst="rect">
            <a:avLst/>
          </a:prstGeom>
        </p:spPr>
        <p:txBody>
          <a:bodyPr anchor="b"/>
          <a:lstStyle>
            <a:lvl1pPr marL="0" indent="0" algn="l">
              <a:buNone/>
              <a:defRPr sz="2400" b="1" baseline="0">
                <a:solidFill>
                  <a:srgbClr val="6CC3F2"/>
                </a:solidFill>
                <a:latin typeface="Avenir Book" panose="02000503020000020003" pitchFamily="2" charset="0"/>
              </a:defRPr>
            </a:lvl1pPr>
          </a:lstStyle>
          <a:p>
            <a:pPr lvl="0"/>
            <a:r>
              <a:rPr lang="en-US" noProof="0" dirty="0"/>
              <a:t>Insert Title</a:t>
            </a:r>
          </a:p>
        </p:txBody>
      </p:sp>
      <p:sp>
        <p:nvSpPr>
          <p:cNvPr id="14" name="Text Placeholder 14"/>
          <p:cNvSpPr>
            <a:spLocks noGrp="1"/>
          </p:cNvSpPr>
          <p:nvPr>
            <p:ph type="body" sz="quarter" idx="17" hasCustomPrompt="1"/>
          </p:nvPr>
        </p:nvSpPr>
        <p:spPr>
          <a:xfrm>
            <a:off x="137160" y="609599"/>
            <a:ext cx="7269480" cy="519953"/>
          </a:xfrm>
          <a:prstGeom prst="rect">
            <a:avLst/>
          </a:prstGeom>
        </p:spPr>
        <p:txBody>
          <a:bodyPr/>
          <a:lstStyle>
            <a:lvl1pPr marL="0" indent="0" algn="l">
              <a:buNone/>
              <a:defRPr sz="1600" b="0">
                <a:solidFill>
                  <a:schemeClr val="tx1">
                    <a:lumMod val="50000"/>
                    <a:lumOff val="50000"/>
                  </a:schemeClr>
                </a:solidFill>
                <a:latin typeface="Avenir Book" panose="02000503020000020003" pitchFamily="2" charset="0"/>
              </a:defRPr>
            </a:lvl1pPr>
          </a:lstStyle>
          <a:p>
            <a:pPr lvl="0"/>
            <a:r>
              <a:rPr lang="en-US" noProof="0" dirty="0"/>
              <a:t>INSERT SUBTITLE</a:t>
            </a: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0" y="86913"/>
            <a:ext cx="1322743" cy="971031"/>
          </a:xfrm>
          <a:prstGeom prst="rect">
            <a:avLst/>
          </a:prstGeom>
        </p:spPr>
      </p:pic>
      <p:sp>
        <p:nvSpPr>
          <p:cNvPr id="19" name="Slide Number Placeholder 4"/>
          <p:cNvSpPr>
            <a:spLocks noGrp="1"/>
          </p:cNvSpPr>
          <p:nvPr>
            <p:ph type="sldNum" sz="quarter" idx="19"/>
          </p:nvPr>
        </p:nvSpPr>
        <p:spPr>
          <a:xfrm>
            <a:off x="8221022" y="6476999"/>
            <a:ext cx="785818" cy="252000"/>
          </a:xfrm>
        </p:spPr>
        <p:txBody>
          <a:bodyPr/>
          <a:lstStyle>
            <a:lvl1pPr>
              <a:defRPr>
                <a:solidFill>
                  <a:schemeClr val="tx1">
                    <a:lumMod val="50000"/>
                    <a:lumOff val="50000"/>
                  </a:schemeClr>
                </a:solidFill>
              </a:defRPr>
            </a:lvl1pPr>
          </a:lstStyle>
          <a:p>
            <a:fld id="{49ECBA19-095F-4230-92C2-CF682804462C}" type="slidenum">
              <a:rPr lang="en-US" smtClean="0"/>
              <a:pPr/>
              <a:t>‹#›</a:t>
            </a:fld>
            <a:endParaRPr lang="en-US" dirty="0"/>
          </a:p>
        </p:txBody>
      </p:sp>
      <p:sp>
        <p:nvSpPr>
          <p:cNvPr id="21" name="Footer Placeholder 2"/>
          <p:cNvSpPr>
            <a:spLocks noGrp="1"/>
          </p:cNvSpPr>
          <p:nvPr>
            <p:ph type="ftr" sz="quarter" idx="20"/>
          </p:nvPr>
        </p:nvSpPr>
        <p:spPr>
          <a:xfrm>
            <a:off x="1395319" y="6476999"/>
            <a:ext cx="6353362" cy="252000"/>
          </a:xfrm>
          <a:prstGeom prst="rect">
            <a:avLst/>
          </a:prstGeom>
        </p:spPr>
        <p:txBody>
          <a:bodyPr/>
          <a:lstStyle>
            <a:lvl1pPr algn="ct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7131" b="37979"/>
          <a:stretch/>
        </p:blipFill>
        <p:spPr>
          <a:xfrm>
            <a:off x="228600" y="6497622"/>
            <a:ext cx="838200" cy="263388"/>
          </a:xfrm>
          <a:prstGeom prst="rect">
            <a:avLst/>
          </a:prstGeom>
        </p:spPr>
      </p:pic>
      <p:cxnSp>
        <p:nvCxnSpPr>
          <p:cNvPr id="23" name="Straight Connector 22"/>
          <p:cNvCxnSpPr/>
          <p:nvPr userDrawn="1"/>
        </p:nvCxnSpPr>
        <p:spPr>
          <a:xfrm>
            <a:off x="137160" y="6400800"/>
            <a:ext cx="88696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907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E - statemen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8"/>
          <p:cNvSpPr>
            <a:spLocks noGrp="1"/>
          </p:cNvSpPr>
          <p:nvPr>
            <p:ph type="body" sz="quarter" idx="11" hasCustomPrompt="1"/>
          </p:nvPr>
        </p:nvSpPr>
        <p:spPr>
          <a:xfrm>
            <a:off x="1600200" y="2971800"/>
            <a:ext cx="5943600" cy="1752600"/>
          </a:xfrm>
          <a:prstGeom prst="rect">
            <a:avLst/>
          </a:prstGeom>
        </p:spPr>
        <p:txBody>
          <a:bodyPr/>
          <a:lstStyle>
            <a:lvl1pPr marL="0" indent="0" algn="ctr">
              <a:lnSpc>
                <a:spcPct val="150000"/>
              </a:lnSpc>
              <a:buFontTx/>
              <a:buNone/>
              <a:defRPr sz="1800" b="1" baseline="0">
                <a:solidFill>
                  <a:srgbClr val="237EC8"/>
                </a:solidFill>
                <a:effectLst/>
                <a:latin typeface="Enriqueta" pitchFamily="50" charset="0"/>
              </a:defRPr>
            </a:lvl1pPr>
          </a:lstStyle>
          <a:p>
            <a:pPr lvl="0"/>
            <a:r>
              <a:rPr lang="en-US" noProof="0" dirty="0"/>
              <a:t>“This is a dummy text, type here your own text. </a:t>
            </a:r>
            <a:r>
              <a:rPr lang="en-US" noProof="0" dirty="0" err="1"/>
              <a:t>Fixie</a:t>
            </a:r>
            <a:r>
              <a:rPr lang="en-US" noProof="0" dirty="0"/>
              <a:t> </a:t>
            </a:r>
            <a:r>
              <a:rPr lang="en-US" noProof="0" dirty="0" err="1"/>
              <a:t>banh</a:t>
            </a:r>
            <a:r>
              <a:rPr lang="en-US" noProof="0" dirty="0"/>
              <a:t> mi messenger bag pour-over mixtape and pour-over mixtape </a:t>
            </a:r>
            <a:r>
              <a:rPr lang="en-US" noProof="0" dirty="0" err="1"/>
              <a:t>Fixie</a:t>
            </a:r>
            <a:r>
              <a:rPr lang="en-US" noProof="0" dirty="0"/>
              <a:t> </a:t>
            </a:r>
            <a:r>
              <a:rPr lang="en-US" noProof="0" dirty="0" err="1"/>
              <a:t>banh</a:t>
            </a:r>
            <a:r>
              <a:rPr lang="en-US" noProof="0" dirty="0"/>
              <a:t> mi messenger mixtape pixie </a:t>
            </a:r>
            <a:r>
              <a:rPr lang="en-US" noProof="0" dirty="0" err="1"/>
              <a:t>banh</a:t>
            </a:r>
            <a:r>
              <a:rPr lang="en-US" noProof="0" dirty="0"/>
              <a:t> mi messenger bag mixtape”</a:t>
            </a:r>
          </a:p>
        </p:txBody>
      </p:sp>
    </p:spTree>
    <p:extLst>
      <p:ext uri="{BB962C8B-B14F-4D97-AF65-F5344CB8AC3E}">
        <p14:creationId xmlns:p14="http://schemas.microsoft.com/office/powerpoint/2010/main" val="157600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NCE - Quot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550" y="1447800"/>
            <a:ext cx="4914900" cy="3476625"/>
          </a:xfrm>
          <a:prstGeom prst="rect">
            <a:avLst/>
          </a:prstGeom>
        </p:spPr>
      </p:pic>
      <p:cxnSp>
        <p:nvCxnSpPr>
          <p:cNvPr id="6" name="Straight Connector 5"/>
          <p:cNvCxnSpPr/>
          <p:nvPr userDrawn="1"/>
        </p:nvCxnSpPr>
        <p:spPr>
          <a:xfrm>
            <a:off x="106680" y="5029200"/>
            <a:ext cx="256032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6400800" y="5029200"/>
            <a:ext cx="2560320"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Text Placeholder 12"/>
          <p:cNvSpPr>
            <a:spLocks noGrp="1"/>
          </p:cNvSpPr>
          <p:nvPr>
            <p:ph type="body" sz="quarter" idx="12" hasCustomPrompt="1"/>
          </p:nvPr>
        </p:nvSpPr>
        <p:spPr>
          <a:xfrm>
            <a:off x="2438400" y="1828800"/>
            <a:ext cx="4191000" cy="2057400"/>
          </a:xfrm>
          <a:prstGeom prst="rect">
            <a:avLst/>
          </a:prstGeom>
        </p:spPr>
        <p:txBody>
          <a:bodyPr/>
          <a:lstStyle>
            <a:lvl1pPr marL="0" indent="0" algn="ctr">
              <a:lnSpc>
                <a:spcPts val="3000"/>
              </a:lnSpc>
              <a:buNone/>
              <a:defRPr sz="2000">
                <a:solidFill>
                  <a:schemeClr val="bg1"/>
                </a:solidFill>
                <a:effectLst>
                  <a:outerShdw blurRad="50800" dist="38100" dir="2700000" algn="tl" rotWithShape="0">
                    <a:schemeClr val="tx2">
                      <a:lumMod val="75000"/>
                      <a:alpha val="40000"/>
                    </a:schemeClr>
                  </a:outerShdw>
                </a:effectLst>
                <a:latin typeface="Enriqueta" pitchFamily="50" charset="0"/>
              </a:defRPr>
            </a:lvl1pPr>
          </a:lstStyle>
          <a:p>
            <a:pPr lvl="0"/>
            <a:r>
              <a:rPr lang="en-US" noProof="0" dirty="0"/>
              <a:t>“This is a dummy text, type here your own text. </a:t>
            </a:r>
            <a:r>
              <a:rPr lang="en-US" noProof="0" dirty="0" err="1"/>
              <a:t>Fixie</a:t>
            </a:r>
            <a:r>
              <a:rPr lang="en-US" noProof="0" dirty="0"/>
              <a:t> </a:t>
            </a:r>
            <a:r>
              <a:rPr lang="en-US" noProof="0" dirty="0" err="1"/>
              <a:t>banh</a:t>
            </a:r>
            <a:r>
              <a:rPr lang="en-US" noProof="0" dirty="0"/>
              <a:t> mi messenger bag pour-over mixtape and pour-over mixtape </a:t>
            </a:r>
            <a:r>
              <a:rPr lang="en-US" noProof="0" dirty="0" err="1"/>
              <a:t>Fixie</a:t>
            </a:r>
            <a:r>
              <a:rPr lang="en-US" noProof="0" dirty="0"/>
              <a:t> </a:t>
            </a:r>
            <a:r>
              <a:rPr lang="en-US" noProof="0" dirty="0" err="1"/>
              <a:t>banh</a:t>
            </a:r>
            <a:r>
              <a:rPr lang="en-US" noProof="0" dirty="0"/>
              <a:t> mi messenger mixtape pixie”</a:t>
            </a:r>
          </a:p>
        </p:txBody>
      </p:sp>
      <p:sp>
        <p:nvSpPr>
          <p:cNvPr id="11" name="Text Placeholder 14"/>
          <p:cNvSpPr>
            <a:spLocks noGrp="1"/>
          </p:cNvSpPr>
          <p:nvPr>
            <p:ph type="body" sz="quarter" idx="13" hasCustomPrompt="1"/>
          </p:nvPr>
        </p:nvSpPr>
        <p:spPr>
          <a:xfrm>
            <a:off x="2743200" y="4876800"/>
            <a:ext cx="3581400" cy="381000"/>
          </a:xfrm>
          <a:prstGeom prst="rect">
            <a:avLst/>
          </a:prstGeom>
        </p:spPr>
        <p:txBody>
          <a:bodyPr/>
          <a:lstStyle>
            <a:lvl1pPr marL="0" indent="0" algn="ctr">
              <a:buNone/>
              <a:defRPr sz="1200" b="1">
                <a:solidFill>
                  <a:schemeClr val="bg1">
                    <a:lumMod val="65000"/>
                  </a:schemeClr>
                </a:solidFill>
              </a:defRPr>
            </a:lvl1pPr>
          </a:lstStyle>
          <a:p>
            <a:pPr lvl="0"/>
            <a:r>
              <a:rPr lang="en-US" noProof="0" dirty="0"/>
              <a:t>BY MAX KRIEGEL •  CEO AT BOX SOLUTIONS</a:t>
            </a:r>
          </a:p>
        </p:txBody>
      </p:sp>
    </p:spTree>
    <p:extLst>
      <p:ext uri="{BB962C8B-B14F-4D97-AF65-F5344CB8AC3E}">
        <p14:creationId xmlns:p14="http://schemas.microsoft.com/office/powerpoint/2010/main" val="125511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2"/>
          <p:cNvSpPr>
            <a:spLocks noGrp="1"/>
          </p:cNvSpPr>
          <p:nvPr>
            <p:ph type="ftr" sz="quarter" idx="3"/>
          </p:nvPr>
        </p:nvSpPr>
        <p:spPr>
          <a:xfrm>
            <a:off x="4419600" y="6477000"/>
            <a:ext cx="3305362" cy="246083"/>
          </a:xfrm>
          <a:prstGeom prst="rect">
            <a:avLst/>
          </a:prstGeom>
        </p:spPr>
        <p:txBody>
          <a:bodyPr/>
          <a:lstStyle>
            <a:lvl1pPr>
              <a:defRPr sz="1200">
                <a:solidFill>
                  <a:schemeClr val="tx1">
                    <a:lumMod val="50000"/>
                    <a:lumOff val="50000"/>
                  </a:schemeClr>
                </a:solidFill>
                <a:latin typeface="Avenir Book" panose="02000503020000020003" pitchFamily="2" charset="0"/>
              </a:defRPr>
            </a:lvl1pPr>
          </a:lstStyle>
          <a:p>
            <a:r>
              <a:rPr lang="en-US" smtClean="0"/>
              <a:t>Scraping Leaky Browsers for Fun and Passwords</a:t>
            </a:r>
            <a:endParaRPr lang="en-US" dirty="0"/>
          </a:p>
        </p:txBody>
      </p:sp>
      <p:sp>
        <p:nvSpPr>
          <p:cNvPr id="10" name="Slide Number Placeholder 3"/>
          <p:cNvSpPr>
            <a:spLocks noGrp="1"/>
          </p:cNvSpPr>
          <p:nvPr>
            <p:ph type="sldNum" sz="quarter" idx="4"/>
          </p:nvPr>
        </p:nvSpPr>
        <p:spPr>
          <a:xfrm>
            <a:off x="7962646" y="6477000"/>
            <a:ext cx="785818" cy="246083"/>
          </a:xfrm>
          <a:prstGeom prst="rect">
            <a:avLst/>
          </a:prstGeom>
        </p:spPr>
        <p:txBody>
          <a:bodyPr/>
          <a:lstStyle>
            <a:lvl1pPr algn="r">
              <a:defRPr sz="1200">
                <a:solidFill>
                  <a:schemeClr val="tx1">
                    <a:lumMod val="50000"/>
                    <a:lumOff val="50000"/>
                  </a:schemeClr>
                </a:solidFill>
                <a:latin typeface="Avenir Book" panose="02000503020000020003" pitchFamily="2" charset="0"/>
              </a:defRPr>
            </a:lvl1pPr>
          </a:lstStyle>
          <a:p>
            <a:fld id="{49ECBA19-095F-4230-92C2-CF682804462C}" type="slidenum">
              <a:rPr lang="en-US" smtClean="0"/>
              <a:pPr/>
              <a:t>‹#›</a:t>
            </a:fld>
            <a:endParaRPr lang="en-US" dirty="0"/>
          </a:p>
        </p:txBody>
      </p:sp>
    </p:spTree>
    <p:extLst>
      <p:ext uri="{BB962C8B-B14F-4D97-AF65-F5344CB8AC3E}">
        <p14:creationId xmlns:p14="http://schemas.microsoft.com/office/powerpoint/2010/main" val="1710292860"/>
      </p:ext>
    </p:extLst>
  </p:cSld>
  <p:clrMap bg1="lt1" tx1="dk1" bg2="lt2" tx2="dk2" accent1="accent1" accent2="accent2" accent3="accent3" accent4="accent4" accent5="accent5" accent6="accent6" hlink="hlink" folHlink="folHlink"/>
  <p:sldLayoutIdLst>
    <p:sldLayoutId id="2147483651" r:id="rId1"/>
    <p:sldLayoutId id="2147483737" r:id="rId2"/>
    <p:sldLayoutId id="2147483738" r:id="rId3"/>
    <p:sldLayoutId id="2147483739" r:id="rId4"/>
    <p:sldLayoutId id="2147483733" r:id="rId5"/>
    <p:sldLayoutId id="2147483740" r:id="rId6"/>
    <p:sldLayoutId id="2147483741" r:id="rId7"/>
    <p:sldLayoutId id="2147483695" r:id="rId8"/>
    <p:sldLayoutId id="2147483700" r:id="rId9"/>
    <p:sldLayoutId id="2147483701" r:id="rId10"/>
    <p:sldLayoutId id="2147483702" r:id="rId11"/>
    <p:sldLayoutId id="2147483703" r:id="rId12"/>
    <p:sldLayoutId id="2147483720" r:id="rId13"/>
    <p:sldLayoutId id="2147483721" r:id="rId14"/>
    <p:sldLayoutId id="2147483743"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7"/>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3AAAE1"/>
        </a:buClr>
        <a:buSzPct val="13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3AAAE1"/>
        </a:buClr>
        <a:buFont typeface="Arial" pitchFamily="34" charset="0"/>
        <a:buChar char="•"/>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7"/>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www.informationisbeautiful.net/visualizations/worlds-biggest-data-breaches-hacks/"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hyperlink" Target="https://technet.microsoft.com/library/security/MS16-1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s://www.chromium.org/Home/chromium-security/security-faq#TOC-Why-aren-t-physically-local-attacks-in-Chrome-s-threat-mode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hyperlink" Target="https://www.chromium.org/Home/chromium-security/security-faq#TOC-Why-aren-t-physically-local-attacks-in-Chrome-s-threat-mode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s://github.com/adriyian/volatility_browser_memory_scrap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Scraping Leaky Browsers for Fun and Passwords</a:t>
            </a:r>
          </a:p>
        </p:txBody>
      </p:sp>
      <p:sp>
        <p:nvSpPr>
          <p:cNvPr id="8" name="Text Placeholder 7"/>
          <p:cNvSpPr>
            <a:spLocks noGrp="1"/>
          </p:cNvSpPr>
          <p:nvPr>
            <p:ph type="body" sz="quarter" idx="11"/>
          </p:nvPr>
        </p:nvSpPr>
        <p:spPr/>
        <p:txBody>
          <a:bodyPr/>
          <a:lstStyle/>
          <a:p>
            <a:r>
              <a:rPr lang="en-US" dirty="0" err="1" smtClean="0"/>
              <a:t>BruCON</a:t>
            </a:r>
            <a:r>
              <a:rPr lang="en-US" dirty="0" smtClean="0"/>
              <a:t>, October 27</a:t>
            </a:r>
            <a:r>
              <a:rPr lang="en-US" baseline="30000" dirty="0" smtClean="0"/>
              <a:t>th</a:t>
            </a:r>
            <a:r>
              <a:rPr lang="en-US" dirty="0"/>
              <a:t>, 2016</a:t>
            </a:r>
          </a:p>
        </p:txBody>
      </p:sp>
    </p:spTree>
    <p:extLst>
      <p:ext uri="{BB962C8B-B14F-4D97-AF65-F5344CB8AC3E}">
        <p14:creationId xmlns:p14="http://schemas.microsoft.com/office/powerpoint/2010/main" val="231807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a:t>About RAM </a:t>
            </a:r>
            <a:r>
              <a:rPr lang="fr-BE" dirty="0" err="1"/>
              <a:t>scraping</a:t>
            </a:r>
            <a:endParaRPr lang="fr-BE" dirty="0"/>
          </a:p>
        </p:txBody>
      </p:sp>
      <p:sp>
        <p:nvSpPr>
          <p:cNvPr id="8" name="Text Placeholder 7"/>
          <p:cNvSpPr>
            <a:spLocks noGrp="1"/>
          </p:cNvSpPr>
          <p:nvPr>
            <p:ph type="body" sz="quarter" idx="14"/>
          </p:nvPr>
        </p:nvSpPr>
        <p:spPr/>
        <p:txBody>
          <a:bodyPr/>
          <a:lstStyle/>
          <a:p>
            <a:r>
              <a:rPr lang="fr-BE" dirty="0" smtClean="0"/>
              <a:t>The </a:t>
            </a:r>
            <a:r>
              <a:rPr lang="fr-BE" dirty="0" err="1" smtClean="0"/>
              <a:t>numbers</a:t>
            </a:r>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10</a:t>
            </a:fld>
            <a:endParaRPr lang="en-US" dirty="0"/>
          </a:p>
        </p:txBody>
      </p:sp>
    </p:spTree>
    <p:extLst>
      <p:ext uri="{BB962C8B-B14F-4D97-AF65-F5344CB8AC3E}">
        <p14:creationId xmlns:p14="http://schemas.microsoft.com/office/powerpoint/2010/main" val="2027743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9"/>
          </p:nvPr>
        </p:nvSpPr>
        <p:spPr/>
        <p:txBody>
          <a:bodyPr/>
          <a:lstStyle/>
          <a:p>
            <a:fld id="{49ECBA19-095F-4230-92C2-CF682804462C}" type="slidenum">
              <a:rPr lang="en-US" smtClean="0"/>
              <a:pPr/>
              <a:t>11</a:t>
            </a:fld>
            <a:endParaRPr lang="en-US" dirty="0"/>
          </a:p>
        </p:txBody>
      </p:sp>
      <p:sp>
        <p:nvSpPr>
          <p:cNvPr id="6" name="Footer Placeholder 5"/>
          <p:cNvSpPr>
            <a:spLocks noGrp="1"/>
          </p:cNvSpPr>
          <p:nvPr>
            <p:ph type="ftr" sz="quarter" idx="20"/>
          </p:nvPr>
        </p:nvSpPr>
        <p:spPr>
          <a:xfrm>
            <a:off x="1395319" y="6400800"/>
            <a:ext cx="6353362" cy="252000"/>
          </a:xfrm>
        </p:spPr>
        <p:txBody>
          <a:bodyPr/>
          <a:lstStyle/>
          <a:p>
            <a:r>
              <a:rPr lang="en-US" smtClean="0"/>
              <a:t>Scraping Leaky Browsers for Fun and Passwords</a:t>
            </a:r>
            <a:endParaRPr lang="en-US" dirty="0"/>
          </a:p>
        </p:txBody>
      </p:sp>
      <p:sp>
        <p:nvSpPr>
          <p:cNvPr id="7" name="Text Placeholder 6"/>
          <p:cNvSpPr>
            <a:spLocks noGrp="1"/>
          </p:cNvSpPr>
          <p:nvPr>
            <p:ph type="body" sz="quarter" idx="16"/>
          </p:nvPr>
        </p:nvSpPr>
        <p:spPr/>
        <p:txBody>
          <a:bodyPr/>
          <a:lstStyle/>
          <a:p>
            <a:endParaRPr lang="nl-BE"/>
          </a:p>
        </p:txBody>
      </p:sp>
      <p:sp>
        <p:nvSpPr>
          <p:cNvPr id="8" name="Text Placeholder 7"/>
          <p:cNvSpPr>
            <a:spLocks noGrp="1"/>
          </p:cNvSpPr>
          <p:nvPr>
            <p:ph type="body" sz="quarter" idx="17"/>
          </p:nvPr>
        </p:nvSpPr>
        <p:spPr/>
        <p:txBody>
          <a:bodyPr/>
          <a:lstStyle/>
          <a:p>
            <a:endParaRPr lang="nl-BE" dirty="0"/>
          </a:p>
        </p:txBody>
      </p:sp>
      <p:sp>
        <p:nvSpPr>
          <p:cNvPr id="10" name="Text Placeholder 9"/>
          <p:cNvSpPr>
            <a:spLocks noGrp="1"/>
          </p:cNvSpPr>
          <p:nvPr>
            <p:ph type="body" sz="quarter" idx="18"/>
          </p:nvPr>
        </p:nvSpPr>
        <p:spPr/>
        <p:txBody>
          <a:bodyPr/>
          <a:lstStyle/>
          <a:p>
            <a:endParaRPr lang="nl-BE" dirty="0"/>
          </a:p>
        </p:txBody>
      </p:sp>
      <p:sp>
        <p:nvSpPr>
          <p:cNvPr id="12" name="Text Placeholder 1"/>
          <p:cNvSpPr txBox="1">
            <a:spLocks/>
          </p:cNvSpPr>
          <p:nvPr/>
        </p:nvSpPr>
        <p:spPr>
          <a:xfrm>
            <a:off x="1066801" y="6629400"/>
            <a:ext cx="6857999" cy="241187"/>
          </a:xfrm>
          <a:prstGeom prst="rect">
            <a:avLst/>
          </a:prstGeom>
        </p:spPr>
        <p:txBody>
          <a:bodyPr/>
          <a:lstStyle>
            <a:lvl1pPr marL="342900" indent="-342900" algn="l" defTabSz="914400" rtl="0" eaLnBrk="1" latinLnBrk="0" hangingPunct="1">
              <a:spcBef>
                <a:spcPct val="20000"/>
              </a:spcBef>
              <a:buFontTx/>
              <a:buBlip>
                <a:blip r:embed="rId3"/>
              </a:buBlip>
              <a:defRPr lang="en-US" sz="2000" kern="1200" baseline="0" noProof="0" dirty="0" smtClean="0">
                <a:solidFill>
                  <a:schemeClr val="tx1">
                    <a:lumMod val="65000"/>
                    <a:lumOff val="35000"/>
                  </a:schemeClr>
                </a:solidFill>
                <a:latin typeface="Avenir Book" panose="02000503020000020003" pitchFamily="2" charset="0"/>
                <a:ea typeface="+mn-ea"/>
                <a:cs typeface="+mn-cs"/>
              </a:defRPr>
            </a:lvl1pPr>
            <a:lvl2pPr marL="742950" indent="-285750" algn="l" defTabSz="914400" rtl="0" eaLnBrk="1" latinLnBrk="0" hangingPunct="1">
              <a:spcBef>
                <a:spcPct val="20000"/>
              </a:spcBef>
              <a:buClr>
                <a:srgbClr val="6CC3F2"/>
              </a:buClr>
              <a:buSzPct val="130000"/>
              <a:buFont typeface="Arial" pitchFamily="34" charset="0"/>
              <a:buChar char="•"/>
              <a:defRPr sz="1600" kern="1200">
                <a:solidFill>
                  <a:schemeClr val="tx1">
                    <a:lumMod val="65000"/>
                    <a:lumOff val="35000"/>
                  </a:schemeClr>
                </a:solidFill>
                <a:latin typeface="Avenir Book" panose="02000503020000020003" pitchFamily="2" charset="0"/>
                <a:ea typeface="+mn-ea"/>
                <a:cs typeface="+mn-cs"/>
              </a:defRPr>
            </a:lvl2pPr>
            <a:lvl3pPr marL="12001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1400" kern="1200">
                <a:solidFill>
                  <a:schemeClr val="tx1">
                    <a:lumMod val="65000"/>
                    <a:lumOff val="35000"/>
                  </a:schemeClr>
                </a:solidFill>
                <a:latin typeface="Avenir Book" panose="02000503020000020003" pitchFamily="2" charset="0"/>
                <a:ea typeface="+mn-ea"/>
                <a:cs typeface="+mn-cs"/>
              </a:defRPr>
            </a:lvl3pPr>
            <a:lvl4pPr marL="1714500" indent="-342900" algn="l" defTabSz="914400" rtl="0" eaLnBrk="1" latinLnBrk="0" hangingPunct="1">
              <a:spcBef>
                <a:spcPct val="20000"/>
              </a:spcBef>
              <a:buClr>
                <a:srgbClr val="6CC3F2"/>
              </a:buClr>
              <a:buFont typeface="Arial" panose="020B0604020202020204" pitchFamily="34" charset="0"/>
              <a:buChar char="•"/>
              <a:defRPr sz="1200" kern="1200">
                <a:solidFill>
                  <a:schemeClr val="bg1">
                    <a:lumMod val="50000"/>
                  </a:schemeClr>
                </a:solidFill>
                <a:latin typeface="Avenir Book" panose="02000503020000020003" pitchFamily="2" charset="0"/>
                <a:ea typeface="+mn-ea"/>
                <a:cs typeface="+mn-cs"/>
              </a:defRPr>
            </a:lvl4pPr>
            <a:lvl5pPr marL="2065338" indent="-2065338" algn="l" defTabSz="914400" rtl="0" eaLnBrk="1" latinLnBrk="0" hangingPunct="1">
              <a:spcBef>
                <a:spcPct val="20000"/>
              </a:spcBef>
              <a:buFontTx/>
              <a:buBlip>
                <a:blip r:embed="rId4"/>
              </a:buBlip>
              <a:defRPr sz="1100" kern="1200" baseline="0">
                <a:solidFill>
                  <a:schemeClr val="bg1">
                    <a:lumMod val="50000"/>
                  </a:schemeClr>
                </a:solidFill>
                <a:latin typeface="Avenir Book" panose="020005030200000200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nl-BE" sz="1050" dirty="0" smtClean="0">
                <a:hlinkClick r:id="rId5"/>
              </a:rPr>
              <a:t>http://www.informationisbeautiful.net/visualizations/worlds-biggest-data-breaches-hacks/</a:t>
            </a:r>
            <a:endParaRPr lang="nl-BE" sz="105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14" y="-101717"/>
            <a:ext cx="8153400" cy="669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572000" y="5638800"/>
            <a:ext cx="16002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4" name="Oval 3"/>
          <p:cNvSpPr/>
          <p:nvPr/>
        </p:nvSpPr>
        <p:spPr>
          <a:xfrm>
            <a:off x="5715000" y="4419600"/>
            <a:ext cx="533400" cy="3810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15" name="Oval 14"/>
          <p:cNvSpPr/>
          <p:nvPr/>
        </p:nvSpPr>
        <p:spPr>
          <a:xfrm>
            <a:off x="6229350" y="3207598"/>
            <a:ext cx="1266825" cy="104055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16" name="Oval 15"/>
          <p:cNvSpPr/>
          <p:nvPr/>
        </p:nvSpPr>
        <p:spPr>
          <a:xfrm>
            <a:off x="7818664" y="3680249"/>
            <a:ext cx="762000" cy="7239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17" name="Oval 16"/>
          <p:cNvSpPr/>
          <p:nvPr/>
        </p:nvSpPr>
        <p:spPr>
          <a:xfrm>
            <a:off x="8026853" y="1371600"/>
            <a:ext cx="553811"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18" name="Oval 17"/>
          <p:cNvSpPr/>
          <p:nvPr/>
        </p:nvSpPr>
        <p:spPr>
          <a:xfrm>
            <a:off x="5029200" y="3870749"/>
            <a:ext cx="553811"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Tree>
    <p:extLst>
      <p:ext uri="{BB962C8B-B14F-4D97-AF65-F5344CB8AC3E}">
        <p14:creationId xmlns:p14="http://schemas.microsoft.com/office/powerpoint/2010/main" val="33667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err="1"/>
              <a:t>Testing</a:t>
            </a:r>
            <a:r>
              <a:rPr lang="fr-BE" dirty="0"/>
              <a:t> the waters</a:t>
            </a:r>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12</a:t>
            </a:fld>
            <a:endParaRPr lang="en-US" dirty="0"/>
          </a:p>
        </p:txBody>
      </p:sp>
    </p:spTree>
    <p:extLst>
      <p:ext uri="{BB962C8B-B14F-4D97-AF65-F5344CB8AC3E}">
        <p14:creationId xmlns:p14="http://schemas.microsoft.com/office/powerpoint/2010/main" val="279734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Challenges</a:t>
            </a:r>
            <a:endParaRPr lang="nl-BE" dirty="0"/>
          </a:p>
        </p:txBody>
      </p:sp>
      <p:sp>
        <p:nvSpPr>
          <p:cNvPr id="4" name="Text Placeholder 3"/>
          <p:cNvSpPr>
            <a:spLocks noGrp="1"/>
          </p:cNvSpPr>
          <p:nvPr>
            <p:ph type="body" sz="quarter" idx="15"/>
          </p:nvPr>
        </p:nvSpPr>
        <p:spPr>
          <a:xfrm>
            <a:off x="2590800" y="4953000"/>
            <a:ext cx="4198620" cy="990600"/>
          </a:xfrm>
        </p:spPr>
        <p:txBody>
          <a:bodyPr/>
          <a:lstStyle/>
          <a:p>
            <a:pPr marL="0" indent="0">
              <a:buNone/>
            </a:pPr>
            <a:r>
              <a:rPr lang="nl-BE" sz="2400" dirty="0">
                <a:latin typeface="+mn-lt"/>
              </a:rPr>
              <a:t>Username: Alice</a:t>
            </a:r>
          </a:p>
          <a:p>
            <a:pPr marL="0" indent="0">
              <a:buNone/>
            </a:pPr>
            <a:r>
              <a:rPr lang="nl-BE" sz="2400" dirty="0">
                <a:latin typeface="+mn-lt"/>
              </a:rPr>
              <a:t>Password:  a[($%VvWbx+34</a:t>
            </a:r>
          </a:p>
        </p:txBody>
      </p:sp>
      <p:sp>
        <p:nvSpPr>
          <p:cNvPr id="5" name="Slide Number Placeholder 4"/>
          <p:cNvSpPr>
            <a:spLocks noGrp="1"/>
          </p:cNvSpPr>
          <p:nvPr>
            <p:ph type="sldNum" sz="quarter" idx="17"/>
          </p:nvPr>
        </p:nvSpPr>
        <p:spPr/>
        <p:txBody>
          <a:bodyPr/>
          <a:lstStyle/>
          <a:p>
            <a:fld id="{49ECBA19-095F-4230-92C2-CF682804462C}" type="slidenum">
              <a:rPr lang="en-US" smtClean="0"/>
              <a:pPr/>
              <a:t>13</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026" name="Picture 2" descr="C:\Users\Stefaan\werk\talks\ram-148579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5300"/>
            <a:ext cx="5410200" cy="2705100"/>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3733800" y="2667000"/>
            <a:ext cx="1447800" cy="1981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pic>
        <p:nvPicPr>
          <p:cNvPr id="1027" name="Picture 3" descr="C:\Users\Stefaan\AppData\Local\Microsoft\Windows\Temporary Internet Files\Content.IE5\DQYRLGGX\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37" y="2209800"/>
            <a:ext cx="3057525"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0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Challenges</a:t>
            </a:r>
            <a:endParaRPr lang="nl-BE" dirty="0"/>
          </a:p>
        </p:txBody>
      </p:sp>
      <p:sp>
        <p:nvSpPr>
          <p:cNvPr id="4" name="Text Placeholder 3"/>
          <p:cNvSpPr>
            <a:spLocks noGrp="1"/>
          </p:cNvSpPr>
          <p:nvPr>
            <p:ph type="body" sz="quarter" idx="15"/>
          </p:nvPr>
        </p:nvSpPr>
        <p:spPr/>
        <p:txBody>
          <a:bodyPr/>
          <a:lstStyle/>
          <a:p>
            <a:pPr marL="0" indent="0">
              <a:buNone/>
            </a:pP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14</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924800" cy="478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98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Motivation</a:t>
            </a:r>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15</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8194" name="Picture 2" descr="http://www.freeiconspng.com/uploads/firefox-logo-icon-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958" y="4637878"/>
            <a:ext cx="1110061" cy="111006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logobird.com/wp-content/uploads/2011/03/new-google-chrom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311" y="2704289"/>
            <a:ext cx="1795355" cy="11057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core0.staticworld.net/images/article/2015/04/internet-explorer-logo-100582338-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667306"/>
            <a:ext cx="1337578" cy="8947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efaan\AppData\Local\Microsoft\Windows\Temporary Internet Files\Content.IE5\P41YUOK3\Crystal_Clear_kdm_user_femal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1312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tefaan\AppData\Local\Microsoft\Windows\Temporary Internet Files\Content.IE5\QMMBRIT5\thumb-bank-pictofigo-hi-00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930" y="3575050"/>
            <a:ext cx="1073619" cy="93762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Stefaan\AppData\Local\Microsoft\Windows\Temporary Internet Files\Content.IE5\J79W290E\768px-Telecom-ico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7991" y="3045068"/>
            <a:ext cx="998795" cy="9987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550" y="4311909"/>
            <a:ext cx="638316" cy="338554"/>
          </a:xfrm>
          <a:prstGeom prst="rect">
            <a:avLst/>
          </a:prstGeom>
          <a:noFill/>
        </p:spPr>
        <p:txBody>
          <a:bodyPr wrap="none" rtlCol="0">
            <a:spAutoFit/>
          </a:bodyPr>
          <a:lstStyle/>
          <a:p>
            <a:r>
              <a:rPr lang="en-US" sz="1600" dirty="0" smtClean="0">
                <a:latin typeface="Avenir Book" panose="02000503020000020003" pitchFamily="2" charset="0"/>
              </a:rPr>
              <a:t>Alice</a:t>
            </a:r>
            <a:endParaRPr lang="nl-BE" sz="1600" dirty="0">
              <a:latin typeface="Avenir Book" panose="02000503020000020003" pitchFamily="2" charset="0"/>
            </a:endParaRPr>
          </a:p>
        </p:txBody>
      </p:sp>
      <p:pic>
        <p:nvPicPr>
          <p:cNvPr id="3082" name="Picture 10" descr="C:\Users\Stefaan\AppData\Local\Microsoft\Windows\Temporary Internet Files\Content.IE5\C9I4ACX4\Me-gusta-de-Facebook-ilustracion[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4804" y="4832350"/>
            <a:ext cx="1369490" cy="141605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Stefaan\AppData\Local\Microsoft\Windows\Temporary Internet Files\Content.IE5\P41YUOK3\bigstock-Email-Envelope-1062575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7453" y="1573259"/>
            <a:ext cx="1100822" cy="96383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Stefaan\AppData\Local\Microsoft\Windows\Temporary Internet Files\Content.IE5\N9OP5WN7\1299438956[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9228" y="1346200"/>
            <a:ext cx="1498600" cy="10033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1981200" y="3429000"/>
            <a:ext cx="1752600" cy="115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81200" y="1676400"/>
            <a:ext cx="19050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81200" y="3663410"/>
            <a:ext cx="2018758" cy="1060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85" name="Picture 13" descr="C:\Users\Stefaan\AppData\Local\Microsoft\Windows\Temporary Internet Files\Content.IE5\1Z8FTQDE\photo_album1[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57178" y="4650463"/>
            <a:ext cx="922338" cy="922338"/>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tefaan\AppData\Local\Microsoft\Windows\Temporary Internet Files\Content.IE5\J79W290E\424px-Smartphone_icon.svg[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469" y="4589975"/>
            <a:ext cx="1389061" cy="1965652"/>
          </a:xfrm>
          <a:prstGeom prst="rect">
            <a:avLst/>
          </a:prstGeom>
          <a:noFill/>
          <a:extLst>
            <a:ext uri="{909E8E84-426E-40DD-AFC4-6F175D3DCCD1}">
              <a14:hiddenFill xmlns:a14="http://schemas.microsoft.com/office/drawing/2010/main">
                <a:solidFill>
                  <a:srgbClr val="FFFFFF"/>
                </a:solidFill>
              </a14:hiddenFill>
            </a:ext>
          </a:extLst>
        </p:spPr>
      </p:pic>
      <p:cxnSp>
        <p:nvCxnSpPr>
          <p:cNvPr id="8207" name="Straight Arrow Connector 8206"/>
          <p:cNvCxnSpPr/>
          <p:nvPr/>
        </p:nvCxnSpPr>
        <p:spPr>
          <a:xfrm flipV="1">
            <a:off x="1676400" y="5295900"/>
            <a:ext cx="2133600" cy="244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09" name="Straight Arrow Connector 8208"/>
          <p:cNvCxnSpPr/>
          <p:nvPr/>
        </p:nvCxnSpPr>
        <p:spPr>
          <a:xfrm flipV="1">
            <a:off x="1676400" y="3505200"/>
            <a:ext cx="2133600" cy="179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loud Callout 3"/>
          <p:cNvSpPr/>
          <p:nvPr/>
        </p:nvSpPr>
        <p:spPr>
          <a:xfrm>
            <a:off x="185735" y="1447800"/>
            <a:ext cx="3243266" cy="1017528"/>
          </a:xfrm>
          <a:prstGeom prst="cloudCallout">
            <a:avLst>
              <a:gd name="adj1" fmla="val -39752"/>
              <a:gd name="adj2" fmla="val 109978"/>
            </a:avLst>
          </a:prstGeom>
          <a:solidFill>
            <a:schemeClr val="accent1">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smtClean="0">
              <a:solidFill>
                <a:schemeClr val="accent3"/>
              </a:solidFill>
              <a:latin typeface="Avenir Book" panose="02000503020000020003" pitchFamily="2" charset="0"/>
            </a:endParaRPr>
          </a:p>
        </p:txBody>
      </p:sp>
      <p:sp>
        <p:nvSpPr>
          <p:cNvPr id="26" name="Rectangle 25"/>
          <p:cNvSpPr/>
          <p:nvPr/>
        </p:nvSpPr>
        <p:spPr>
          <a:xfrm>
            <a:off x="532467" y="1623971"/>
            <a:ext cx="2895599" cy="584775"/>
          </a:xfrm>
          <a:prstGeom prst="rect">
            <a:avLst/>
          </a:prstGeom>
        </p:spPr>
        <p:txBody>
          <a:bodyPr wrap="square">
            <a:spAutoFit/>
          </a:bodyPr>
          <a:lstStyle/>
          <a:p>
            <a:r>
              <a:rPr lang="nl-BE" sz="1600" dirty="0"/>
              <a:t>Username: Alice</a:t>
            </a:r>
          </a:p>
          <a:p>
            <a:r>
              <a:rPr lang="nl-BE" sz="1600" dirty="0"/>
              <a:t>Password:  a[($%VvWbx+34</a:t>
            </a:r>
          </a:p>
        </p:txBody>
      </p:sp>
      <p:cxnSp>
        <p:nvCxnSpPr>
          <p:cNvPr id="17" name="Straight Arrow Connector 16"/>
          <p:cNvCxnSpPr/>
          <p:nvPr/>
        </p:nvCxnSpPr>
        <p:spPr>
          <a:xfrm>
            <a:off x="5110019" y="1447800"/>
            <a:ext cx="452581"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10019" y="1346200"/>
            <a:ext cx="2856959" cy="1003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336309" y="2465328"/>
            <a:ext cx="2223240" cy="579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76" idx="1"/>
          </p:cNvCxnSpPr>
          <p:nvPr/>
        </p:nvCxnSpPr>
        <p:spPr>
          <a:xfrm flipV="1">
            <a:off x="5223778" y="4043864"/>
            <a:ext cx="1262152" cy="909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36309" y="3810000"/>
            <a:ext cx="683491"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92" name="Straight Arrow Connector 8191"/>
          <p:cNvCxnSpPr/>
          <p:nvPr/>
        </p:nvCxnSpPr>
        <p:spPr>
          <a:xfrm>
            <a:off x="5336309" y="3486732"/>
            <a:ext cx="1978891" cy="1466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95" name="Straight Arrow Connector 8194"/>
          <p:cNvCxnSpPr/>
          <p:nvPr/>
        </p:nvCxnSpPr>
        <p:spPr>
          <a:xfrm flipV="1">
            <a:off x="5336309" y="3486732"/>
            <a:ext cx="2436091" cy="1931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02" name="Straight Arrow Connector 8201"/>
          <p:cNvCxnSpPr/>
          <p:nvPr/>
        </p:nvCxnSpPr>
        <p:spPr>
          <a:xfrm flipV="1">
            <a:off x="5336309" y="3257144"/>
            <a:ext cx="2436091" cy="95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1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87"/>
                                        </p:tgtEl>
                                        <p:attrNameLst>
                                          <p:attrName>style.visibility</p:attrName>
                                        </p:attrNameLst>
                                      </p:cBhvr>
                                      <p:to>
                                        <p:strVal val="visible"/>
                                      </p:to>
                                    </p:set>
                                    <p:animEffect transition="in" filter="fade">
                                      <p:cBhvr>
                                        <p:cTn id="39" dur="500"/>
                                        <p:tgtEl>
                                          <p:spTgt spid="3087"/>
                                        </p:tgtEl>
                                      </p:cBhvr>
                                    </p:animEffect>
                                  </p:childTnLst>
                                </p:cTn>
                              </p:par>
                              <p:par>
                                <p:cTn id="40" presetID="1" presetClass="entr" presetSubtype="0" fill="hold" nodeType="withEffect">
                                  <p:stCondLst>
                                    <p:cond delay="0"/>
                                  </p:stCondLst>
                                  <p:childTnLst>
                                    <p:set>
                                      <p:cBhvr>
                                        <p:cTn id="41" dur="1" fill="hold">
                                          <p:stCondLst>
                                            <p:cond delay="0"/>
                                          </p:stCondLst>
                                        </p:cTn>
                                        <p:tgtEl>
                                          <p:spTgt spid="820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Scope</a:t>
            </a:r>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16</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7" name="Picture 2" descr="http://www.freeiconspng.com/uploads/firefox-logo-icon-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78994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logobird.com/wp-content/uploads/2011/03/new-google-chrom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3276600" cy="20179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core0.staticworld.net/images/article/2015/04/internet-explorer-logo-100582338-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19" y="1791456"/>
            <a:ext cx="2561781" cy="17137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tefaan\AppData\Local\Microsoft\Windows\Temporary Internet Files\Content.IE5\C9I4ACX4\Incognito-Chrome-256x25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066383"/>
            <a:ext cx="1801017" cy="180101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efaan\AppData\Local\Microsoft\Windows\Temporary Internet Files\Content.IE5\P41YUOK3\uhr[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038600"/>
            <a:ext cx="1611355" cy="161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22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Points of vulnerability in typical web browser use cases</a:t>
            </a:r>
            <a:endParaRPr lang="nl-BE" dirty="0"/>
          </a:p>
        </p:txBody>
      </p:sp>
      <p:sp>
        <p:nvSpPr>
          <p:cNvPr id="4" name="Text Placeholder 3"/>
          <p:cNvSpPr>
            <a:spLocks noGrp="1"/>
          </p:cNvSpPr>
          <p:nvPr>
            <p:ph type="body" sz="quarter" idx="15"/>
          </p:nvPr>
        </p:nvSpPr>
        <p:spPr/>
        <p:txBody>
          <a:bodyPr/>
          <a:lstStyle/>
          <a:p>
            <a:pPr marL="0" indent="0">
              <a:buNone/>
            </a:pPr>
            <a:r>
              <a:rPr lang="en-US" sz="2800" dirty="0"/>
              <a:t>Timing attack</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17</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2052" name="Picture 4" descr="C:\Users\Stefaan\werk\talks\experiments-highlevel-preanim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34" y="2286000"/>
            <a:ext cx="7705866"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6800" y="4724400"/>
            <a:ext cx="5105400" cy="9144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Tree>
    <p:extLst>
      <p:ext uri="{BB962C8B-B14F-4D97-AF65-F5344CB8AC3E}">
        <p14:creationId xmlns:p14="http://schemas.microsoft.com/office/powerpoint/2010/main" val="224323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Points of vulnerability in typical web browser use cases</a:t>
            </a:r>
            <a:endParaRPr lang="nl-BE" dirty="0"/>
          </a:p>
        </p:txBody>
      </p:sp>
      <p:sp>
        <p:nvSpPr>
          <p:cNvPr id="4" name="Text Placeholder 3"/>
          <p:cNvSpPr>
            <a:spLocks noGrp="1"/>
          </p:cNvSpPr>
          <p:nvPr>
            <p:ph type="body" sz="quarter" idx="15"/>
          </p:nvPr>
        </p:nvSpPr>
        <p:spPr/>
        <p:txBody>
          <a:bodyPr/>
          <a:lstStyle/>
          <a:p>
            <a:pPr marL="0" indent="0">
              <a:buNone/>
            </a:pPr>
            <a:r>
              <a:rPr lang="en-US" sz="2800" dirty="0"/>
              <a:t>Timing attack</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18</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67" y="2273300"/>
            <a:ext cx="797466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129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Points of vulnerability in typical web browser use cases</a:t>
            </a:r>
            <a:endParaRPr lang="nl-BE" dirty="0"/>
          </a:p>
        </p:txBody>
      </p:sp>
      <p:sp>
        <p:nvSpPr>
          <p:cNvPr id="4" name="Text Placeholder 3"/>
          <p:cNvSpPr>
            <a:spLocks noGrp="1"/>
          </p:cNvSpPr>
          <p:nvPr>
            <p:ph type="body" sz="quarter" idx="15"/>
          </p:nvPr>
        </p:nvSpPr>
        <p:spPr/>
        <p:txBody>
          <a:bodyPr/>
          <a:lstStyle/>
          <a:p>
            <a:pPr marL="0" indent="0">
              <a:buNone/>
            </a:pPr>
            <a:r>
              <a:rPr lang="en-US" sz="2800" dirty="0"/>
              <a:t>Leaky browser</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19</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6146" name="Picture 2" descr="C:\Users\Stefaan\git\thesis\presentaties\leadingusecas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286000"/>
            <a:ext cx="7285037" cy="29905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76600" y="2895600"/>
            <a:ext cx="1066800" cy="88568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8" name="Rectangle 7"/>
          <p:cNvSpPr/>
          <p:nvPr/>
        </p:nvSpPr>
        <p:spPr>
          <a:xfrm>
            <a:off x="3581400" y="3505200"/>
            <a:ext cx="4876800" cy="19812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Tree>
    <p:extLst>
      <p:ext uri="{BB962C8B-B14F-4D97-AF65-F5344CB8AC3E}">
        <p14:creationId xmlns:p14="http://schemas.microsoft.com/office/powerpoint/2010/main" val="343768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a:t>Introduction</a:t>
            </a:r>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2</a:t>
            </a:fld>
            <a:endParaRPr lang="en-US" dirty="0"/>
          </a:p>
        </p:txBody>
      </p:sp>
    </p:spTree>
    <p:extLst>
      <p:ext uri="{BB962C8B-B14F-4D97-AF65-F5344CB8AC3E}">
        <p14:creationId xmlns:p14="http://schemas.microsoft.com/office/powerpoint/2010/main" val="340932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Points of vulnerability in typical web browser use cases</a:t>
            </a:r>
            <a:endParaRPr lang="nl-BE" dirty="0"/>
          </a:p>
        </p:txBody>
      </p:sp>
      <p:sp>
        <p:nvSpPr>
          <p:cNvPr id="4" name="Text Placeholder 3"/>
          <p:cNvSpPr>
            <a:spLocks noGrp="1"/>
          </p:cNvSpPr>
          <p:nvPr>
            <p:ph type="body" sz="quarter" idx="15"/>
          </p:nvPr>
        </p:nvSpPr>
        <p:spPr/>
        <p:txBody>
          <a:bodyPr/>
          <a:lstStyle/>
          <a:p>
            <a:pPr marL="0" indent="0">
              <a:buNone/>
            </a:pPr>
            <a:r>
              <a:rPr lang="en-US" sz="2800" dirty="0"/>
              <a:t>Leaky browser</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20</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6146" name="Picture 2" descr="C:\Users\Stefaan\git\thesis\presentaties\leadingusecas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286000"/>
            <a:ext cx="7285037" cy="299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44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Points of vulnerability in typical web browser use cases</a:t>
            </a:r>
            <a:endParaRPr lang="nl-BE" dirty="0"/>
          </a:p>
        </p:txBody>
      </p:sp>
      <p:sp>
        <p:nvSpPr>
          <p:cNvPr id="4" name="Text Placeholder 3"/>
          <p:cNvSpPr>
            <a:spLocks noGrp="1"/>
          </p:cNvSpPr>
          <p:nvPr>
            <p:ph type="body" sz="quarter" idx="15"/>
          </p:nvPr>
        </p:nvSpPr>
        <p:spPr/>
        <p:txBody>
          <a:bodyPr/>
          <a:lstStyle/>
          <a:p>
            <a:pPr marL="0" indent="0">
              <a:buNone/>
            </a:pPr>
            <a:r>
              <a:rPr lang="en-US" sz="2800" dirty="0"/>
              <a:t>Automatic completion of user credentials</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21</a:t>
            </a:fld>
            <a:endParaRPr lang="en-US" dirty="0"/>
          </a:p>
        </p:txBody>
      </p:sp>
      <p:sp>
        <p:nvSpPr>
          <p:cNvPr id="6" name="Footer Placeholder 5"/>
          <p:cNvSpPr>
            <a:spLocks noGrp="1"/>
          </p:cNvSpPr>
          <p:nvPr>
            <p:ph type="ftr" sz="quarter" idx="16"/>
          </p:nvPr>
        </p:nvSpPr>
        <p:spPr/>
        <p:txBody>
          <a:bodyPr/>
          <a:lstStyle/>
          <a:p>
            <a:r>
              <a:rPr lang="en-US" dirty="0" smtClean="0"/>
              <a:t>Scraping Leaky Browsers for Fun and Passwords</a:t>
            </a:r>
            <a:endParaRPr lang="en-US" dirty="0"/>
          </a:p>
        </p:txBody>
      </p:sp>
      <p:pic>
        <p:nvPicPr>
          <p:cNvPr id="7170" name="Picture 2" descr="C:\Users\Stefaan\git\thesis\presentaties\leadingusecas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112961"/>
            <a:ext cx="6835251" cy="3297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67200" y="2286000"/>
            <a:ext cx="4114800" cy="8382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8" name="Rectangle 7"/>
          <p:cNvSpPr/>
          <p:nvPr/>
        </p:nvSpPr>
        <p:spPr>
          <a:xfrm>
            <a:off x="4724400" y="2705100"/>
            <a:ext cx="3124200" cy="28575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9" name="Rectangle 8"/>
          <p:cNvSpPr/>
          <p:nvPr/>
        </p:nvSpPr>
        <p:spPr>
          <a:xfrm>
            <a:off x="3703374" y="4952998"/>
            <a:ext cx="1935425" cy="9144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smtClean="0">
              <a:solidFill>
                <a:schemeClr val="accent3"/>
              </a:solidFill>
              <a:latin typeface="Avenir Book" panose="02000503020000020003" pitchFamily="2" charset="0"/>
            </a:endParaRPr>
          </a:p>
        </p:txBody>
      </p:sp>
    </p:spTree>
    <p:extLst>
      <p:ext uri="{BB962C8B-B14F-4D97-AF65-F5344CB8AC3E}">
        <p14:creationId xmlns:p14="http://schemas.microsoft.com/office/powerpoint/2010/main" val="755358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Points of vulnerability in typical web browser use cases</a:t>
            </a:r>
            <a:endParaRPr lang="nl-BE" dirty="0"/>
          </a:p>
        </p:txBody>
      </p:sp>
      <p:sp>
        <p:nvSpPr>
          <p:cNvPr id="4" name="Text Placeholder 3"/>
          <p:cNvSpPr>
            <a:spLocks noGrp="1"/>
          </p:cNvSpPr>
          <p:nvPr>
            <p:ph type="body" sz="quarter" idx="15"/>
          </p:nvPr>
        </p:nvSpPr>
        <p:spPr/>
        <p:txBody>
          <a:bodyPr/>
          <a:lstStyle/>
          <a:p>
            <a:pPr marL="0" indent="0">
              <a:buNone/>
            </a:pPr>
            <a:r>
              <a:rPr lang="en-US" sz="2800" dirty="0"/>
              <a:t>Automatic completion of user credentials</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22</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7170" name="Picture 2" descr="C:\Users\Stefaan\git\thesis\presentaties\leadingusecas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112961"/>
            <a:ext cx="6835251" cy="329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28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Testing the waters</a:t>
            </a:r>
            <a:endParaRPr lang="nl-BE" dirty="0"/>
          </a:p>
        </p:txBody>
      </p:sp>
      <p:sp>
        <p:nvSpPr>
          <p:cNvPr id="3" name="Text Placeholder 2"/>
          <p:cNvSpPr>
            <a:spLocks noGrp="1"/>
          </p:cNvSpPr>
          <p:nvPr>
            <p:ph type="body" sz="quarter" idx="14"/>
          </p:nvPr>
        </p:nvSpPr>
        <p:spPr/>
        <p:txBody>
          <a:bodyPr/>
          <a:lstStyle/>
          <a:p>
            <a:r>
              <a:rPr lang="en-US" dirty="0"/>
              <a:t>Initial approach</a:t>
            </a:r>
            <a:endParaRPr lang="nl-BE" dirty="0"/>
          </a:p>
        </p:txBody>
      </p:sp>
      <p:sp>
        <p:nvSpPr>
          <p:cNvPr id="4" name="Text Placeholder 3"/>
          <p:cNvSpPr>
            <a:spLocks noGrp="1"/>
          </p:cNvSpPr>
          <p:nvPr>
            <p:ph type="body" sz="quarter" idx="15"/>
          </p:nvPr>
        </p:nvSpPr>
        <p:spPr>
          <a:xfrm>
            <a:off x="137161" y="1295400"/>
            <a:ext cx="6595532" cy="2895600"/>
          </a:xfrm>
        </p:spPr>
        <p:txBody>
          <a:bodyPr/>
          <a:lstStyle/>
          <a:p>
            <a:pPr marL="0" indent="0">
              <a:buNone/>
            </a:pPr>
            <a:r>
              <a:rPr lang="en-US" sz="2800" dirty="0"/>
              <a:t>On a clean VM:</a:t>
            </a:r>
          </a:p>
          <a:p>
            <a:pPr marL="457200" indent="-457200">
              <a:buFont typeface="+mj-lt"/>
              <a:buAutoNum type="arabicPeriod"/>
            </a:pPr>
            <a:r>
              <a:rPr lang="en-US" sz="2800" dirty="0"/>
              <a:t>Attach Immunity Debugger to browser</a:t>
            </a:r>
          </a:p>
          <a:p>
            <a:pPr marL="457200" indent="-457200">
              <a:buFont typeface="+mj-lt"/>
              <a:buAutoNum type="arabicPeriod"/>
            </a:pPr>
            <a:r>
              <a:rPr lang="en-US" sz="2800" dirty="0"/>
              <a:t>Interact with websites; perform login</a:t>
            </a:r>
          </a:p>
          <a:p>
            <a:pPr marL="457200" indent="-457200">
              <a:buFont typeface="+mj-lt"/>
              <a:buAutoNum type="arabicPeriod"/>
            </a:pPr>
            <a:r>
              <a:rPr lang="en-US" sz="2800" dirty="0"/>
              <a:t>Pause browser</a:t>
            </a:r>
          </a:p>
          <a:p>
            <a:pPr marL="457200" indent="-457200">
              <a:buFont typeface="+mj-lt"/>
              <a:buAutoNum type="arabicPeriod"/>
            </a:pPr>
            <a:r>
              <a:rPr lang="en-US" sz="2800" dirty="0"/>
              <a:t>Search memory</a:t>
            </a:r>
          </a:p>
        </p:txBody>
      </p:sp>
      <p:sp>
        <p:nvSpPr>
          <p:cNvPr id="5" name="Slide Number Placeholder 4"/>
          <p:cNvSpPr>
            <a:spLocks noGrp="1"/>
          </p:cNvSpPr>
          <p:nvPr>
            <p:ph type="sldNum" sz="quarter" idx="17"/>
          </p:nvPr>
        </p:nvSpPr>
        <p:spPr/>
        <p:txBody>
          <a:bodyPr/>
          <a:lstStyle/>
          <a:p>
            <a:fld id="{49ECBA19-095F-4230-92C2-CF682804462C}" type="slidenum">
              <a:rPr lang="en-US" smtClean="0"/>
              <a:pPr/>
              <a:t>23</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0242" name="Picture 2" descr="https://lh5.googleusercontent.com/-bZ2pLmGFkME/TYNKvVZElDI/AAAAAAAABYA/_fw5vc-RIoM/s1600/Immunity+Debugger+v1.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22002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reeiconspng.com/uploads/firefox-logo-icon-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570488"/>
            <a:ext cx="1715256" cy="1715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logobird.com/wp-content/uploads/2011/03/new-google-chrome-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479830"/>
            <a:ext cx="2971800" cy="1830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core0.staticworld.net/images/article/2015/04/internet-explorer-logo-100582338-lar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19" y="4572000"/>
            <a:ext cx="2561781" cy="17137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pixabay.com/static/uploads/photo/2016/03/31/14/37/check-mark-1292787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875" y="4669575"/>
            <a:ext cx="1546013" cy="15185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pixabay.com/static/uploads/photo/2016/03/31/14/37/check-mark-1292787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0893" y="4669575"/>
            <a:ext cx="1546013" cy="15185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pixabay.com/static/uploads/photo/2016/03/31/14/37/check-mark-1292787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693" y="4600197"/>
            <a:ext cx="1546013" cy="151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0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err="1"/>
              <a:t>Going</a:t>
            </a:r>
            <a:r>
              <a:rPr lang="fr-BE" dirty="0"/>
              <a:t> all out</a:t>
            </a:r>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24</a:t>
            </a:fld>
            <a:endParaRPr lang="en-US" dirty="0"/>
          </a:p>
        </p:txBody>
      </p:sp>
    </p:spTree>
    <p:extLst>
      <p:ext uri="{BB962C8B-B14F-4D97-AF65-F5344CB8AC3E}">
        <p14:creationId xmlns:p14="http://schemas.microsoft.com/office/powerpoint/2010/main" val="351620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Going all out</a:t>
            </a:r>
            <a:endParaRPr lang="nl-BE" dirty="0"/>
          </a:p>
        </p:txBody>
      </p:sp>
      <p:sp>
        <p:nvSpPr>
          <p:cNvPr id="3" name="Text Placeholder 2"/>
          <p:cNvSpPr>
            <a:spLocks noGrp="1"/>
          </p:cNvSpPr>
          <p:nvPr>
            <p:ph type="body" sz="quarter" idx="14"/>
          </p:nvPr>
        </p:nvSpPr>
        <p:spPr/>
        <p:txBody>
          <a:bodyPr/>
          <a:lstStyle/>
          <a:p>
            <a:r>
              <a:rPr lang="en-US" dirty="0"/>
              <a:t>Automated attack requirements</a:t>
            </a:r>
            <a:endParaRPr lang="nl-BE" dirty="0"/>
          </a:p>
        </p:txBody>
      </p:sp>
      <p:sp>
        <p:nvSpPr>
          <p:cNvPr id="4" name="Text Placeholder 3"/>
          <p:cNvSpPr>
            <a:spLocks noGrp="1"/>
          </p:cNvSpPr>
          <p:nvPr>
            <p:ph type="body" sz="quarter" idx="15"/>
          </p:nvPr>
        </p:nvSpPr>
        <p:spPr/>
        <p:txBody>
          <a:bodyPr/>
          <a:lstStyle/>
          <a:p>
            <a:r>
              <a:rPr lang="en-US" sz="2800" dirty="0"/>
              <a:t>Dump RAM </a:t>
            </a:r>
            <a:r>
              <a:rPr lang="en-US" sz="2800" b="1" u="sng" dirty="0"/>
              <a:t>fast</a:t>
            </a:r>
            <a:endParaRPr lang="en-US" sz="2800" dirty="0"/>
          </a:p>
          <a:p>
            <a:r>
              <a:rPr lang="en-US" sz="2800" dirty="0"/>
              <a:t>Parallel execution</a:t>
            </a:r>
          </a:p>
          <a:p>
            <a:r>
              <a:rPr lang="en-US" sz="2800" dirty="0"/>
              <a:t>Reproducible</a:t>
            </a:r>
          </a:p>
          <a:p>
            <a:r>
              <a:rPr lang="en-US" sz="2800" dirty="0"/>
              <a:t>Cover realistic situations</a:t>
            </a:r>
            <a:endParaRPr lang="nl-BE" sz="28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25</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spTree>
    <p:extLst>
      <p:ext uri="{BB962C8B-B14F-4D97-AF65-F5344CB8AC3E}">
        <p14:creationId xmlns:p14="http://schemas.microsoft.com/office/powerpoint/2010/main" val="1090031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Going all out</a:t>
            </a:r>
            <a:endParaRPr lang="nl-BE" dirty="0"/>
          </a:p>
        </p:txBody>
      </p:sp>
      <p:sp>
        <p:nvSpPr>
          <p:cNvPr id="3" name="Text Placeholder 2"/>
          <p:cNvSpPr>
            <a:spLocks noGrp="1"/>
          </p:cNvSpPr>
          <p:nvPr>
            <p:ph type="body" sz="quarter" idx="14"/>
          </p:nvPr>
        </p:nvSpPr>
        <p:spPr/>
        <p:txBody>
          <a:bodyPr/>
          <a:lstStyle/>
          <a:p>
            <a:r>
              <a:rPr lang="en-US" dirty="0"/>
              <a:t>Automated attack requirements</a:t>
            </a:r>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26</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5122" name="Picture 2" descr="C:\Users\Stefaan\git\thesis\presentaties\setupde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822281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16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Going all out</a:t>
            </a:r>
            <a:endParaRPr lang="nl-BE" dirty="0"/>
          </a:p>
        </p:txBody>
      </p:sp>
      <p:sp>
        <p:nvSpPr>
          <p:cNvPr id="3" name="Text Placeholder 2"/>
          <p:cNvSpPr>
            <a:spLocks noGrp="1"/>
          </p:cNvSpPr>
          <p:nvPr>
            <p:ph type="body" sz="quarter" idx="14"/>
          </p:nvPr>
        </p:nvSpPr>
        <p:spPr/>
        <p:txBody>
          <a:bodyPr/>
          <a:lstStyle/>
          <a:p>
            <a:r>
              <a:rPr lang="en-US" dirty="0"/>
              <a:t>Automating browser attacks</a:t>
            </a:r>
            <a:endParaRPr lang="nl-BE" dirty="0"/>
          </a:p>
        </p:txBody>
      </p:sp>
      <p:sp>
        <p:nvSpPr>
          <p:cNvPr id="4" name="Text Placeholder 3"/>
          <p:cNvSpPr>
            <a:spLocks noGrp="1"/>
          </p:cNvSpPr>
          <p:nvPr>
            <p:ph type="body" sz="quarter" idx="15"/>
          </p:nvPr>
        </p:nvSpPr>
        <p:spPr/>
        <p:txBody>
          <a:bodyPr/>
          <a:lstStyle/>
          <a:p>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27</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026" name="Picture 2" descr="C:\Users\Stefaan\git\thesis\presentaties\implem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1752600"/>
            <a:ext cx="848125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55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28</a:t>
            </a:fld>
            <a:endParaRPr lang="en-US" dirty="0"/>
          </a:p>
        </p:txBody>
      </p:sp>
      <p:pic>
        <p:nvPicPr>
          <p:cNvPr id="1028" name="Picture 4" descr="Résultat de recherche d'images pour &quot;jackp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524000"/>
            <a:ext cx="52673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tefaan\AppData\Local\Microsoft\Windows\Temporary Internet Files\Content.IE5\K1QT74DX\Treas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8194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65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Jackpot</a:t>
            </a:r>
            <a:endParaRPr lang="nl-BE" dirty="0"/>
          </a:p>
        </p:txBody>
      </p:sp>
      <p:sp>
        <p:nvSpPr>
          <p:cNvPr id="3" name="Text Placeholder 2"/>
          <p:cNvSpPr>
            <a:spLocks noGrp="1"/>
          </p:cNvSpPr>
          <p:nvPr>
            <p:ph type="body" sz="quarter" idx="14"/>
          </p:nvPr>
        </p:nvSpPr>
        <p:spPr/>
        <p:txBody>
          <a:bodyPr/>
          <a:lstStyle/>
          <a:p>
            <a:r>
              <a:rPr lang="en-US" dirty="0"/>
              <a:t>Measuring browser’s susceptibility to RAM scraping</a:t>
            </a:r>
            <a:endParaRPr lang="nl-BE" dirty="0"/>
          </a:p>
        </p:txBody>
      </p:sp>
      <p:sp>
        <p:nvSpPr>
          <p:cNvPr id="4" name="Text Placeholder 3"/>
          <p:cNvSpPr>
            <a:spLocks noGrp="1"/>
          </p:cNvSpPr>
          <p:nvPr>
            <p:ph type="body" sz="quarter" idx="15"/>
          </p:nvPr>
        </p:nvSpPr>
        <p:spPr>
          <a:xfrm>
            <a:off x="137160" y="1295400"/>
            <a:ext cx="8832885" cy="609600"/>
          </a:xfrm>
        </p:spPr>
        <p:txBody>
          <a:bodyPr/>
          <a:lstStyle/>
          <a:p>
            <a:pPr marL="0" indent="0">
              <a:buNone/>
            </a:pPr>
            <a:r>
              <a:rPr lang="en-US" sz="2800" dirty="0" smtClean="0"/>
              <a:t>Protection </a:t>
            </a:r>
            <a:r>
              <a:rPr lang="en-US" sz="2800" dirty="0"/>
              <a:t>ratio</a:t>
            </a:r>
          </a:p>
        </p:txBody>
      </p:sp>
      <p:sp>
        <p:nvSpPr>
          <p:cNvPr id="5" name="Slide Number Placeholder 4"/>
          <p:cNvSpPr>
            <a:spLocks noGrp="1"/>
          </p:cNvSpPr>
          <p:nvPr>
            <p:ph type="sldNum" sz="quarter" idx="17"/>
          </p:nvPr>
        </p:nvSpPr>
        <p:spPr/>
        <p:txBody>
          <a:bodyPr/>
          <a:lstStyle/>
          <a:p>
            <a:fld id="{49ECBA19-095F-4230-92C2-CF682804462C}" type="slidenum">
              <a:rPr lang="en-US" smtClean="0"/>
              <a:pPr/>
              <a:t>29</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01100" cy="226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070750230"/>
                  </p:ext>
                </p:extLst>
              </p:nvPr>
            </p:nvGraphicFramePr>
            <p:xfrm>
              <a:off x="304800" y="4876800"/>
              <a:ext cx="8648699" cy="13817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20000"/>
                        </a:ext>
                      </a:extLst>
                    </a:gridCol>
                    <a:gridCol w="4876800">
                      <a:extLst>
                        <a:ext uri="{9D8B030D-6E8A-4147-A177-3AD203B41FA5}">
                          <a16:colId xmlns:a16="http://schemas.microsoft.com/office/drawing/2014/main" xmlns="" val="20001"/>
                        </a:ext>
                      </a:extLst>
                    </a:gridCol>
                    <a:gridCol w="1866899">
                      <a:extLst>
                        <a:ext uri="{9D8B030D-6E8A-4147-A177-3AD203B41FA5}">
                          <a16:colId xmlns:a16="http://schemas.microsoft.com/office/drawing/2014/main" xmlns="" val="20002"/>
                        </a:ext>
                      </a:extLst>
                    </a:gridCol>
                  </a:tblGrid>
                  <a:tr h="370840">
                    <a:tc>
                      <a:txBody>
                        <a:bodyPr/>
                        <a:lstStyle/>
                        <a:p>
                          <a:r>
                            <a:rPr lang="en-US" dirty="0"/>
                            <a:t>Amount of</a:t>
                          </a:r>
                          <a:r>
                            <a:rPr lang="en-US" baseline="0" dirty="0"/>
                            <a:t> tests</a:t>
                          </a:r>
                          <a:endParaRPr lang="nl-BE" dirty="0"/>
                        </a:p>
                      </a:txBody>
                      <a:tcPr/>
                    </a:tc>
                    <a:tc>
                      <a:txBody>
                        <a:bodyPr/>
                        <a:lstStyle/>
                        <a:p>
                          <a:r>
                            <a:rPr lang="en-US" dirty="0"/>
                            <a:t>Amount</a:t>
                          </a:r>
                          <a:r>
                            <a:rPr lang="en-US" baseline="0" dirty="0"/>
                            <a:t> of</a:t>
                          </a:r>
                          <a:r>
                            <a:rPr lang="en-US" dirty="0"/>
                            <a:t> tests</a:t>
                          </a:r>
                          <a:r>
                            <a:rPr lang="en-US" baseline="0" dirty="0"/>
                            <a:t> without credentials in memory</a:t>
                          </a:r>
                          <a:endParaRPr lang="nl-BE" dirty="0"/>
                        </a:p>
                      </a:txBody>
                      <a:tcPr/>
                    </a:tc>
                    <a:tc>
                      <a:txBody>
                        <a:bodyPr/>
                        <a:lstStyle/>
                        <a:p>
                          <a:pPr/>
                          <a14:m>
                            <m:oMathPara xmlns:m="http://schemas.openxmlformats.org/officeDocument/2006/math">
                              <m:oMathParaPr>
                                <m:jc m:val="centerGroup"/>
                              </m:oMathParaPr>
                              <m:oMath xmlns:m="http://schemas.openxmlformats.org/officeDocument/2006/math">
                                <m:r>
                                  <a:rPr lang="nl-BE" i="1" smtClean="0">
                                    <a:latin typeface="Cambria Math"/>
                                    <a:ea typeface="Cambria Math"/>
                                  </a:rPr>
                                  <m:t>𝝆</m:t>
                                </m:r>
                              </m:oMath>
                            </m:oMathPara>
                          </a14:m>
                          <a:endParaRPr lang="nl-BE" dirty="0"/>
                        </a:p>
                      </a:txBody>
                      <a:tcPr/>
                    </a:tc>
                    <a:extLst>
                      <a:ext uri="{0D108BD9-81ED-4DB2-BD59-A6C34878D82A}">
                        <a16:rowId xmlns:a16="http://schemas.microsoft.com/office/drawing/2014/main" xmlns="" val="10000"/>
                      </a:ext>
                    </a:extLst>
                  </a:tr>
                  <a:tr h="370840">
                    <a:tc>
                      <a:txBody>
                        <a:bodyPr/>
                        <a:lstStyle/>
                        <a:p>
                          <a:r>
                            <a:rPr lang="en-US" dirty="0"/>
                            <a:t>100</a:t>
                          </a:r>
                          <a:endParaRPr lang="nl-BE" dirty="0"/>
                        </a:p>
                      </a:txBody>
                      <a:tcPr/>
                    </a:tc>
                    <a:tc>
                      <a:txBody>
                        <a:bodyPr/>
                        <a:lstStyle/>
                        <a:p>
                          <a:r>
                            <a:rPr lang="en-US" dirty="0"/>
                            <a:t>75</a:t>
                          </a:r>
                          <a:endParaRPr lang="nl-BE" dirty="0"/>
                        </a:p>
                      </a:txBody>
                      <a:tcPr/>
                    </a:tc>
                    <a:tc>
                      <a:txBody>
                        <a:bodyPr/>
                        <a:lstStyle/>
                        <a:p>
                          <a:r>
                            <a:rPr lang="en-US" dirty="0"/>
                            <a:t>= 75/100 = 0.75</a:t>
                          </a:r>
                          <a:endParaRPr lang="nl-BE" dirty="0"/>
                        </a:p>
                      </a:txBody>
                      <a:tcPr/>
                    </a:tc>
                    <a:extLst>
                      <a:ext uri="{0D108BD9-81ED-4DB2-BD59-A6C34878D82A}">
                        <a16:rowId xmlns:a16="http://schemas.microsoft.com/office/drawing/2014/main" xmlns="" val="10001"/>
                      </a:ext>
                    </a:extLst>
                  </a:tr>
                  <a:tr h="370840">
                    <a:tc>
                      <a:txBody>
                        <a:bodyPr/>
                        <a:lstStyle/>
                        <a:p>
                          <a:r>
                            <a:rPr lang="en-US" dirty="0"/>
                            <a:t>50000</a:t>
                          </a:r>
                          <a:endParaRPr lang="nl-BE" dirty="0"/>
                        </a:p>
                      </a:txBody>
                      <a:tcPr/>
                    </a:tc>
                    <a:tc>
                      <a:txBody>
                        <a:bodyPr/>
                        <a:lstStyle/>
                        <a:p>
                          <a:r>
                            <a:rPr lang="en-US" dirty="0"/>
                            <a:t>31337</a:t>
                          </a:r>
                          <a:endParaRPr lang="nl-BE" dirty="0"/>
                        </a:p>
                      </a:txBody>
                      <a:tcPr/>
                    </a:tc>
                    <a:tc>
                      <a:txBody>
                        <a:bodyPr/>
                        <a:lstStyle/>
                        <a:p>
                          <a:r>
                            <a:rPr lang="en-US" dirty="0"/>
                            <a:t>= 31337/50000</a:t>
                          </a:r>
                        </a:p>
                        <a:p>
                          <a:r>
                            <a:rPr lang="en-US" dirty="0"/>
                            <a:t>= 0.63</a:t>
                          </a:r>
                          <a:endParaRPr lang="nl-BE"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070750230"/>
                  </p:ext>
                </p:extLst>
              </p:nvPr>
            </p:nvGraphicFramePr>
            <p:xfrm>
              <a:off x="304800" y="4876800"/>
              <a:ext cx="8648699" cy="1381760"/>
            </p:xfrm>
            <a:graphic>
              <a:graphicData uri="http://schemas.openxmlformats.org/drawingml/2006/table">
                <a:tbl>
                  <a:tblPr firstRow="1" bandRow="1">
                    <a:tableStyleId>{5C22544A-7EE6-4342-B048-85BDC9FD1C3A}</a:tableStyleId>
                  </a:tblPr>
                  <a:tblGrid>
                    <a:gridCol w="1905000"/>
                    <a:gridCol w="4876800"/>
                    <a:gridCol w="1866899"/>
                  </a:tblGrid>
                  <a:tr h="370840">
                    <a:tc>
                      <a:txBody>
                        <a:bodyPr/>
                        <a:lstStyle/>
                        <a:p>
                          <a:r>
                            <a:rPr lang="en-US" dirty="0" smtClean="0"/>
                            <a:t>Amount of</a:t>
                          </a:r>
                          <a:r>
                            <a:rPr lang="en-US" baseline="0" dirty="0" smtClean="0"/>
                            <a:t> tests</a:t>
                          </a:r>
                          <a:endParaRPr lang="nl-BE" dirty="0"/>
                        </a:p>
                      </a:txBody>
                      <a:tcPr/>
                    </a:tc>
                    <a:tc>
                      <a:txBody>
                        <a:bodyPr/>
                        <a:lstStyle/>
                        <a:p>
                          <a:r>
                            <a:rPr lang="en-US" dirty="0" smtClean="0"/>
                            <a:t>Amount</a:t>
                          </a:r>
                          <a:r>
                            <a:rPr lang="en-US" baseline="0" dirty="0" smtClean="0"/>
                            <a:t> of</a:t>
                          </a:r>
                          <a:r>
                            <a:rPr lang="en-US" dirty="0" smtClean="0"/>
                            <a:t> tests</a:t>
                          </a:r>
                          <a:r>
                            <a:rPr lang="en-US" baseline="0" dirty="0" smtClean="0"/>
                            <a:t> without credentials in memory</a:t>
                          </a:r>
                          <a:endParaRPr lang="nl-BE" dirty="0"/>
                        </a:p>
                      </a:txBody>
                      <a:tcPr/>
                    </a:tc>
                    <a:tc>
                      <a:txBody>
                        <a:bodyPr/>
                        <a:lstStyle/>
                        <a:p>
                          <a:endParaRPr lang="nl-BE"/>
                        </a:p>
                      </a:txBody>
                      <a:tcPr>
                        <a:blipFill rotWithShape="1">
                          <a:blip r:embed="rId3"/>
                          <a:stretch>
                            <a:fillRect l="-363725" t="-8197" b="-298361"/>
                          </a:stretch>
                        </a:blipFill>
                      </a:tcPr>
                    </a:tc>
                  </a:tr>
                  <a:tr h="370840">
                    <a:tc>
                      <a:txBody>
                        <a:bodyPr/>
                        <a:lstStyle/>
                        <a:p>
                          <a:r>
                            <a:rPr lang="en-US" dirty="0" smtClean="0"/>
                            <a:t>100</a:t>
                          </a:r>
                          <a:endParaRPr lang="nl-BE" dirty="0"/>
                        </a:p>
                      </a:txBody>
                      <a:tcPr/>
                    </a:tc>
                    <a:tc>
                      <a:txBody>
                        <a:bodyPr/>
                        <a:lstStyle/>
                        <a:p>
                          <a:r>
                            <a:rPr lang="en-US" dirty="0" smtClean="0"/>
                            <a:t>75</a:t>
                          </a:r>
                          <a:endParaRPr lang="nl-BE" dirty="0"/>
                        </a:p>
                      </a:txBody>
                      <a:tcPr/>
                    </a:tc>
                    <a:tc>
                      <a:txBody>
                        <a:bodyPr/>
                        <a:lstStyle/>
                        <a:p>
                          <a:r>
                            <a:rPr lang="en-US" dirty="0" smtClean="0"/>
                            <a:t>= 75/100 = 0.75</a:t>
                          </a:r>
                          <a:endParaRPr lang="nl-BE" dirty="0"/>
                        </a:p>
                      </a:txBody>
                      <a:tcPr/>
                    </a:tc>
                  </a:tr>
                  <a:tr h="640080">
                    <a:tc>
                      <a:txBody>
                        <a:bodyPr/>
                        <a:lstStyle/>
                        <a:p>
                          <a:r>
                            <a:rPr lang="en-US" dirty="0" smtClean="0"/>
                            <a:t>50000</a:t>
                          </a:r>
                          <a:endParaRPr lang="nl-BE" dirty="0"/>
                        </a:p>
                      </a:txBody>
                      <a:tcPr/>
                    </a:tc>
                    <a:tc>
                      <a:txBody>
                        <a:bodyPr/>
                        <a:lstStyle/>
                        <a:p>
                          <a:r>
                            <a:rPr lang="en-US" dirty="0" smtClean="0"/>
                            <a:t>31337</a:t>
                          </a:r>
                          <a:endParaRPr lang="nl-BE" dirty="0"/>
                        </a:p>
                      </a:txBody>
                      <a:tcPr/>
                    </a:tc>
                    <a:tc>
                      <a:txBody>
                        <a:bodyPr/>
                        <a:lstStyle/>
                        <a:p>
                          <a:r>
                            <a:rPr lang="en-US" dirty="0" smtClean="0"/>
                            <a:t>= 31337/50000</a:t>
                          </a:r>
                        </a:p>
                        <a:p>
                          <a:r>
                            <a:rPr lang="en-US" dirty="0" smtClean="0"/>
                            <a:t>= 0.63</a:t>
                          </a:r>
                          <a:endParaRPr lang="nl-BE" dirty="0"/>
                        </a:p>
                      </a:txBody>
                      <a:tcPr/>
                    </a:tc>
                  </a:tr>
                </a:tbl>
              </a:graphicData>
            </a:graphic>
          </p:graphicFrame>
        </mc:Fallback>
      </mc:AlternateContent>
      <p:sp>
        <p:nvSpPr>
          <p:cNvPr id="8" name="TextBox 7"/>
          <p:cNvSpPr txBox="1"/>
          <p:nvPr/>
        </p:nvSpPr>
        <p:spPr>
          <a:xfrm>
            <a:off x="295275" y="4343399"/>
            <a:ext cx="3429000" cy="461665"/>
          </a:xfrm>
          <a:prstGeom prst="rect">
            <a:avLst/>
          </a:prstGeom>
          <a:noFill/>
        </p:spPr>
        <p:txBody>
          <a:bodyPr wrap="square" rtlCol="0">
            <a:spAutoFit/>
          </a:bodyPr>
          <a:lstStyle/>
          <a:p>
            <a:r>
              <a:rPr lang="en-US" sz="2400" dirty="0"/>
              <a:t>Examples:</a:t>
            </a:r>
            <a:endParaRPr lang="nl-BE" sz="2400" dirty="0"/>
          </a:p>
        </p:txBody>
      </p:sp>
    </p:spTree>
    <p:extLst>
      <p:ext uri="{BB962C8B-B14F-4D97-AF65-F5344CB8AC3E}">
        <p14:creationId xmlns:p14="http://schemas.microsoft.com/office/powerpoint/2010/main" val="26208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410" r="5410"/>
          <a:stretch>
            <a:fillRect/>
          </a:stretch>
        </p:blipFill>
        <p:spPr/>
      </p:pic>
      <p:sp>
        <p:nvSpPr>
          <p:cNvPr id="3" name="Text Placeholder 2"/>
          <p:cNvSpPr>
            <a:spLocks noGrp="1"/>
          </p:cNvSpPr>
          <p:nvPr>
            <p:ph type="body" sz="quarter" idx="16"/>
          </p:nvPr>
        </p:nvSpPr>
        <p:spPr/>
        <p:txBody>
          <a:bodyPr/>
          <a:lstStyle/>
          <a:p>
            <a:r>
              <a:rPr lang="en-US" dirty="0" err="1"/>
              <a:t>Stefaan</a:t>
            </a:r>
            <a:r>
              <a:rPr lang="en-US" dirty="0"/>
              <a:t> </a:t>
            </a:r>
            <a:r>
              <a:rPr lang="en-US" dirty="0" err="1"/>
              <a:t>Truijen</a:t>
            </a:r>
            <a:endParaRPr lang="nl-BE" dirty="0"/>
          </a:p>
        </p:txBody>
      </p:sp>
      <p:sp>
        <p:nvSpPr>
          <p:cNvPr id="4" name="Text Placeholder 3"/>
          <p:cNvSpPr>
            <a:spLocks noGrp="1"/>
          </p:cNvSpPr>
          <p:nvPr>
            <p:ph type="body" sz="quarter" idx="17"/>
          </p:nvPr>
        </p:nvSpPr>
        <p:spPr/>
        <p:txBody>
          <a:bodyPr/>
          <a:lstStyle/>
          <a:p>
            <a:r>
              <a:rPr lang="en-US" dirty="0"/>
              <a:t>+32 (</a:t>
            </a:r>
            <a:r>
              <a:rPr lang="en-US" dirty="0" smtClean="0"/>
              <a:t>0)487 22 87 97</a:t>
            </a:r>
            <a:endParaRPr lang="nl-BE" dirty="0"/>
          </a:p>
        </p:txBody>
      </p:sp>
      <p:sp>
        <p:nvSpPr>
          <p:cNvPr id="5" name="Text Placeholder 4"/>
          <p:cNvSpPr>
            <a:spLocks noGrp="1"/>
          </p:cNvSpPr>
          <p:nvPr>
            <p:ph type="body" sz="quarter" idx="18"/>
          </p:nvPr>
        </p:nvSpPr>
        <p:spPr/>
        <p:txBody>
          <a:bodyPr/>
          <a:lstStyle/>
          <a:p>
            <a:r>
              <a:rPr lang="en-US" dirty="0"/>
              <a:t>stefaan_truijen@yahoo.com</a:t>
            </a:r>
            <a:endParaRPr lang="nl-BE" dirty="0"/>
          </a:p>
        </p:txBody>
      </p:sp>
      <p:sp>
        <p:nvSpPr>
          <p:cNvPr id="6" name="Text Placeholder 5"/>
          <p:cNvSpPr>
            <a:spLocks noGrp="1"/>
          </p:cNvSpPr>
          <p:nvPr>
            <p:ph type="body" sz="quarter" idx="19"/>
          </p:nvPr>
        </p:nvSpPr>
        <p:spPr/>
        <p:txBody>
          <a:bodyPr/>
          <a:lstStyle/>
          <a:p>
            <a:r>
              <a:rPr lang="nl-BE" dirty="0"/>
              <a:t>www.linkedin.com/in/stefaan-truijen-572ba2a4</a:t>
            </a:r>
          </a:p>
        </p:txBody>
      </p:sp>
      <p:sp>
        <p:nvSpPr>
          <p:cNvPr id="7" name="Text Placeholder 6"/>
          <p:cNvSpPr>
            <a:spLocks noGrp="1"/>
          </p:cNvSpPr>
          <p:nvPr>
            <p:ph type="body" sz="quarter" idx="20"/>
          </p:nvPr>
        </p:nvSpPr>
        <p:spPr/>
        <p:txBody>
          <a:bodyPr/>
          <a:lstStyle/>
          <a:p>
            <a:r>
              <a:rPr lang="en-US" dirty="0"/>
              <a:t>I got my master’s degree in computer science </a:t>
            </a:r>
            <a:r>
              <a:rPr lang="en-US" dirty="0" smtClean="0"/>
              <a:t>specializing </a:t>
            </a:r>
            <a:r>
              <a:rPr lang="en-US" dirty="0"/>
              <a:t>in secure software at KU Leuven. In collaboration with NVISO, I was able to produce a thesis on scraping the RAM of web browsers. </a:t>
            </a:r>
          </a:p>
          <a:p>
            <a:endParaRPr lang="en-US" dirty="0"/>
          </a:p>
          <a:p>
            <a:r>
              <a:rPr lang="en-US" dirty="0"/>
              <a:t>Currently, I </a:t>
            </a:r>
            <a:r>
              <a:rPr lang="en-US" dirty="0" smtClean="0"/>
              <a:t>am employed by Planet Talent.</a:t>
            </a:r>
          </a:p>
          <a:p>
            <a:r>
              <a:rPr lang="en-US" dirty="0" smtClean="0"/>
              <a:t>planet-talent.com</a:t>
            </a:r>
            <a:endParaRPr lang="en-US" dirty="0"/>
          </a:p>
          <a:p>
            <a:endParaRPr lang="en-US" dirty="0"/>
          </a:p>
        </p:txBody>
      </p:sp>
      <p:sp>
        <p:nvSpPr>
          <p:cNvPr id="8" name="Slide Number Placeholder 7"/>
          <p:cNvSpPr>
            <a:spLocks noGrp="1"/>
          </p:cNvSpPr>
          <p:nvPr>
            <p:ph type="sldNum" sz="quarter" idx="21"/>
          </p:nvPr>
        </p:nvSpPr>
        <p:spPr/>
        <p:txBody>
          <a:bodyPr/>
          <a:lstStyle/>
          <a:p>
            <a:fld id="{49ECBA19-095F-4230-92C2-CF682804462C}" type="slidenum">
              <a:rPr lang="en-US" smtClean="0"/>
              <a:pPr/>
              <a:t>3</a:t>
            </a:fld>
            <a:endParaRPr lang="en-US" dirty="0"/>
          </a:p>
        </p:txBody>
      </p:sp>
      <p:sp>
        <p:nvSpPr>
          <p:cNvPr id="9" name="Footer Placeholder 8"/>
          <p:cNvSpPr>
            <a:spLocks noGrp="1"/>
          </p:cNvSpPr>
          <p:nvPr>
            <p:ph type="ftr" sz="quarter" idx="22"/>
          </p:nvPr>
        </p:nvSpPr>
        <p:spPr/>
        <p:txBody>
          <a:bodyPr/>
          <a:lstStyle/>
          <a:p>
            <a:r>
              <a:rPr lang="en-US" dirty="0"/>
              <a:t>Scraping Leaky Browsers for Fun and </a:t>
            </a:r>
            <a:r>
              <a:rPr lang="en-US" dirty="0" smtClean="0"/>
              <a:t>Passwords</a:t>
            </a:r>
            <a:endParaRPr lang="en-US" dirty="0"/>
          </a:p>
        </p:txBody>
      </p:sp>
    </p:spTree>
    <p:extLst>
      <p:ext uri="{BB962C8B-B14F-4D97-AF65-F5344CB8AC3E}">
        <p14:creationId xmlns:p14="http://schemas.microsoft.com/office/powerpoint/2010/main" val="2302961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Jackpot</a:t>
            </a:r>
            <a:endParaRPr lang="nl-BE" dirty="0"/>
          </a:p>
        </p:txBody>
      </p:sp>
      <p:sp>
        <p:nvSpPr>
          <p:cNvPr id="3" name="Text Placeholder 2"/>
          <p:cNvSpPr>
            <a:spLocks noGrp="1"/>
          </p:cNvSpPr>
          <p:nvPr>
            <p:ph type="body" sz="quarter" idx="14"/>
          </p:nvPr>
        </p:nvSpPr>
        <p:spPr/>
        <p:txBody>
          <a:bodyPr/>
          <a:lstStyle/>
          <a:p>
            <a:r>
              <a:rPr lang="en-US" dirty="0"/>
              <a:t>Resulting protection ratios</a:t>
            </a:r>
            <a:endParaRPr lang="nl-BE" dirty="0"/>
          </a:p>
        </p:txBody>
      </p:sp>
      <p:sp>
        <p:nvSpPr>
          <p:cNvPr id="4" name="Text Placeholder 3"/>
          <p:cNvSpPr>
            <a:spLocks noGrp="1"/>
          </p:cNvSpPr>
          <p:nvPr>
            <p:ph type="body" sz="quarter" idx="15"/>
          </p:nvPr>
        </p:nvSpPr>
        <p:spPr/>
        <p:txBody>
          <a:bodyPr/>
          <a:lstStyle/>
          <a:p>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30</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graphicFrame>
        <p:nvGraphicFramePr>
          <p:cNvPr id="12" name="Chart 11"/>
          <p:cNvGraphicFramePr>
            <a:graphicFrameLocks noGrp="1"/>
          </p:cNvGraphicFramePr>
          <p:nvPr>
            <p:extLst>
              <p:ext uri="{D42A27DB-BD31-4B8C-83A1-F6EECF244321}">
                <p14:modId xmlns:p14="http://schemas.microsoft.com/office/powerpoint/2010/main" val="3162895468"/>
              </p:ext>
            </p:extLst>
          </p:nvPr>
        </p:nvGraphicFramePr>
        <p:xfrm>
          <a:off x="381000" y="1219200"/>
          <a:ext cx="8458200" cy="5177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1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Jackpot</a:t>
            </a:r>
            <a:endParaRPr lang="nl-BE" dirty="0"/>
          </a:p>
        </p:txBody>
      </p:sp>
      <p:sp>
        <p:nvSpPr>
          <p:cNvPr id="3" name="Text Placeholder 2"/>
          <p:cNvSpPr>
            <a:spLocks noGrp="1"/>
          </p:cNvSpPr>
          <p:nvPr>
            <p:ph type="body" sz="quarter" idx="14"/>
          </p:nvPr>
        </p:nvSpPr>
        <p:spPr/>
        <p:txBody>
          <a:bodyPr/>
          <a:lstStyle/>
          <a:p>
            <a:r>
              <a:rPr lang="en-US" dirty="0"/>
              <a:t>Impact of using Incognito/Private/InPrivate mode</a:t>
            </a:r>
            <a:endParaRPr lang="nl-BE" dirty="0"/>
          </a:p>
        </p:txBody>
      </p:sp>
      <p:sp>
        <p:nvSpPr>
          <p:cNvPr id="4" name="Text Placeholder 3"/>
          <p:cNvSpPr>
            <a:spLocks noGrp="1"/>
          </p:cNvSpPr>
          <p:nvPr>
            <p:ph type="body" sz="quarter" idx="15"/>
          </p:nvPr>
        </p:nvSpPr>
        <p:spPr/>
        <p:txBody>
          <a:bodyPr/>
          <a:lstStyle/>
          <a:p>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31</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graphicFrame>
        <p:nvGraphicFramePr>
          <p:cNvPr id="8" name="Chart 7"/>
          <p:cNvGraphicFramePr>
            <a:graphicFrameLocks noGrp="1"/>
          </p:cNvGraphicFramePr>
          <p:nvPr>
            <p:extLst>
              <p:ext uri="{D42A27DB-BD31-4B8C-83A1-F6EECF244321}">
                <p14:modId xmlns:p14="http://schemas.microsoft.com/office/powerpoint/2010/main" val="3311332250"/>
              </p:ext>
            </p:extLst>
          </p:nvPr>
        </p:nvGraphicFramePr>
        <p:xfrm>
          <a:off x="381000" y="1219200"/>
          <a:ext cx="8160636" cy="517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315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52400" y="3886200"/>
            <a:ext cx="8869362" cy="762000"/>
          </a:xfrm>
        </p:spPr>
        <p:txBody>
          <a:bodyPr/>
          <a:lstStyle/>
          <a:p>
            <a:r>
              <a:rPr lang="fr-BE" dirty="0" err="1"/>
              <a:t>Annihilating</a:t>
            </a:r>
            <a:r>
              <a:rPr lang="fr-BE" dirty="0"/>
              <a:t> the </a:t>
            </a:r>
            <a:r>
              <a:rPr lang="fr-BE" dirty="0" err="1"/>
              <a:t>threat</a:t>
            </a:r>
            <a:endParaRPr lang="fr-BE" dirty="0"/>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32</a:t>
            </a:fld>
            <a:endParaRPr lang="en-US" dirty="0"/>
          </a:p>
        </p:txBody>
      </p:sp>
      <p:pic>
        <p:nvPicPr>
          <p:cNvPr id="5122" name="Picture 2" descr="C:\Users\Stefaan\AppData\Local\Microsoft\Windows\Temporary Internet Files\Content.IE5\K1QT74DX\8764978611_dd7572121b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893" y="381001"/>
            <a:ext cx="5272215"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017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Annihilating the threat</a:t>
            </a:r>
            <a:endParaRPr lang="nl-BE" dirty="0"/>
          </a:p>
        </p:txBody>
      </p:sp>
      <p:sp>
        <p:nvSpPr>
          <p:cNvPr id="3" name="Text Placeholder 2"/>
          <p:cNvSpPr>
            <a:spLocks noGrp="1"/>
          </p:cNvSpPr>
          <p:nvPr>
            <p:ph type="body" sz="quarter" idx="14"/>
          </p:nvPr>
        </p:nvSpPr>
        <p:spPr/>
        <p:txBody>
          <a:bodyPr/>
          <a:lstStyle/>
          <a:p>
            <a:r>
              <a:rPr lang="en-US" dirty="0"/>
              <a:t>Root cause analysis</a:t>
            </a:r>
            <a:endParaRPr lang="nl-BE" dirty="0"/>
          </a:p>
        </p:txBody>
      </p:sp>
      <p:sp>
        <p:nvSpPr>
          <p:cNvPr id="4" name="Text Placeholder 3"/>
          <p:cNvSpPr>
            <a:spLocks noGrp="1"/>
          </p:cNvSpPr>
          <p:nvPr>
            <p:ph type="body" sz="quarter" idx="15"/>
          </p:nvPr>
        </p:nvSpPr>
        <p:spPr>
          <a:xfrm>
            <a:off x="137160" y="1295400"/>
            <a:ext cx="8832885" cy="5105400"/>
          </a:xfrm>
        </p:spPr>
        <p:txBody>
          <a:bodyPr/>
          <a:lstStyle/>
          <a:p>
            <a:pPr marL="0" indent="0">
              <a:buNone/>
            </a:pPr>
            <a:r>
              <a:rPr lang="en-US" sz="3200" b="1" dirty="0" smtClean="0"/>
              <a:t>Problem</a:t>
            </a:r>
            <a:r>
              <a:rPr lang="en-US" sz="3200" b="1" dirty="0"/>
              <a:t>:</a:t>
            </a:r>
            <a:r>
              <a:rPr lang="en-US" sz="3200" dirty="0"/>
              <a:t> UN/PW linger in memory longer than they should</a:t>
            </a:r>
          </a:p>
        </p:txBody>
      </p:sp>
      <p:sp>
        <p:nvSpPr>
          <p:cNvPr id="5" name="Slide Number Placeholder 4"/>
          <p:cNvSpPr>
            <a:spLocks noGrp="1"/>
          </p:cNvSpPr>
          <p:nvPr>
            <p:ph type="sldNum" sz="quarter" idx="17"/>
          </p:nvPr>
        </p:nvSpPr>
        <p:spPr/>
        <p:txBody>
          <a:bodyPr/>
          <a:lstStyle/>
          <a:p>
            <a:fld id="{49ECBA19-095F-4230-92C2-CF682804462C}" type="slidenum">
              <a:rPr lang="en-US" smtClean="0"/>
              <a:pPr/>
              <a:t>33</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spTree>
    <p:extLst>
      <p:ext uri="{BB962C8B-B14F-4D97-AF65-F5344CB8AC3E}">
        <p14:creationId xmlns:p14="http://schemas.microsoft.com/office/powerpoint/2010/main" val="1170071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Annihilating the threat</a:t>
            </a:r>
            <a:endParaRPr lang="nl-BE" dirty="0"/>
          </a:p>
        </p:txBody>
      </p:sp>
      <p:sp>
        <p:nvSpPr>
          <p:cNvPr id="3" name="Text Placeholder 2"/>
          <p:cNvSpPr>
            <a:spLocks noGrp="1"/>
          </p:cNvSpPr>
          <p:nvPr>
            <p:ph type="body" sz="quarter" idx="14"/>
          </p:nvPr>
        </p:nvSpPr>
        <p:spPr/>
        <p:txBody>
          <a:bodyPr/>
          <a:lstStyle/>
          <a:p>
            <a:r>
              <a:rPr lang="en-US" dirty="0"/>
              <a:t>Root cause analysis</a:t>
            </a:r>
            <a:endParaRPr lang="nl-BE" dirty="0"/>
          </a:p>
        </p:txBody>
      </p:sp>
      <p:sp>
        <p:nvSpPr>
          <p:cNvPr id="4" name="Text Placeholder 3"/>
          <p:cNvSpPr>
            <a:spLocks noGrp="1"/>
          </p:cNvSpPr>
          <p:nvPr>
            <p:ph type="body" sz="quarter" idx="15"/>
          </p:nvPr>
        </p:nvSpPr>
        <p:spPr>
          <a:xfrm>
            <a:off x="137160" y="1295400"/>
            <a:ext cx="8832885" cy="5029200"/>
          </a:xfrm>
        </p:spPr>
        <p:txBody>
          <a:bodyPr/>
          <a:lstStyle/>
          <a:p>
            <a:pPr marL="0" indent="0">
              <a:buNone/>
            </a:pPr>
            <a:r>
              <a:rPr lang="en-US" sz="3200" b="1" dirty="0"/>
              <a:t>Problem:</a:t>
            </a:r>
            <a:r>
              <a:rPr lang="en-US" sz="3200" dirty="0"/>
              <a:t> UN/PW linger in memory longer than they should</a:t>
            </a:r>
          </a:p>
          <a:p>
            <a:endParaRPr lang="nl-BE" dirty="0"/>
          </a:p>
          <a:p>
            <a:pPr marL="0" indent="0">
              <a:buNone/>
            </a:pPr>
            <a:r>
              <a:rPr lang="en-US" sz="3600" b="1" dirty="0" smtClean="0"/>
              <a:t>Causes and solutions:</a:t>
            </a:r>
            <a:endParaRPr lang="en-US" sz="3600" b="1" dirty="0"/>
          </a:p>
          <a:p>
            <a:pPr lvl="1"/>
            <a:r>
              <a:rPr lang="en-US" sz="2400" dirty="0"/>
              <a:t>Bad </a:t>
            </a:r>
            <a:r>
              <a:rPr lang="en-US" sz="2400" dirty="0" err="1">
                <a:latin typeface="Courier New" panose="02070309020205020404" pitchFamily="49" charset="0"/>
                <a:cs typeface="Courier New" panose="02070309020205020404" pitchFamily="49" charset="0"/>
              </a:rPr>
              <a:t>malloc</a:t>
            </a:r>
            <a:r>
              <a:rPr lang="en-US" sz="2400" dirty="0"/>
              <a:t>/</a:t>
            </a:r>
            <a:r>
              <a:rPr lang="en-US" sz="2400" dirty="0">
                <a:latin typeface="Courier New" panose="02070309020205020404" pitchFamily="49" charset="0"/>
                <a:cs typeface="Courier New" panose="02070309020205020404" pitchFamily="49" charset="0"/>
              </a:rPr>
              <a:t>free</a:t>
            </a:r>
            <a:r>
              <a:rPr lang="en-US" sz="2400" dirty="0"/>
              <a:t> implementation</a:t>
            </a:r>
          </a:p>
          <a:p>
            <a:pPr lvl="2"/>
            <a:r>
              <a:rPr lang="en-US" sz="2200" dirty="0"/>
              <a:t>Zero out before freeing</a:t>
            </a:r>
          </a:p>
          <a:p>
            <a:pPr lvl="1"/>
            <a:r>
              <a:rPr lang="en-US" sz="2400" dirty="0"/>
              <a:t>Bad browser code</a:t>
            </a:r>
          </a:p>
          <a:p>
            <a:pPr lvl="2"/>
            <a:r>
              <a:rPr lang="en-US" sz="2200" dirty="0"/>
              <a:t>Audit code (</a:t>
            </a:r>
            <a:r>
              <a:rPr lang="en-US" sz="2200" dirty="0" err="1"/>
              <a:t>Verifast</a:t>
            </a:r>
            <a:r>
              <a:rPr lang="en-US" sz="2200" dirty="0"/>
              <a:t>)</a:t>
            </a:r>
          </a:p>
          <a:p>
            <a:pPr lvl="1"/>
            <a:r>
              <a:rPr lang="en-US" sz="2400" dirty="0"/>
              <a:t>OS does not separate process address space</a:t>
            </a:r>
          </a:p>
          <a:p>
            <a:pPr lvl="2"/>
            <a:r>
              <a:rPr lang="en-US" sz="2200" dirty="0"/>
              <a:t>… tough break</a:t>
            </a:r>
          </a:p>
          <a:p>
            <a:pPr lvl="2"/>
            <a:r>
              <a:rPr lang="en-US" sz="2200" dirty="0"/>
              <a:t>Protected Module Architectures (PMA)</a:t>
            </a:r>
          </a:p>
          <a:p>
            <a:endParaRPr lang="en-US" sz="3200" b="1"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34</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spTree>
    <p:extLst>
      <p:ext uri="{BB962C8B-B14F-4D97-AF65-F5344CB8AC3E}">
        <p14:creationId xmlns:p14="http://schemas.microsoft.com/office/powerpoint/2010/main" val="28288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Annihilating the threat</a:t>
            </a:r>
            <a:endParaRPr lang="nl-BE" dirty="0"/>
          </a:p>
        </p:txBody>
      </p:sp>
      <p:sp>
        <p:nvSpPr>
          <p:cNvPr id="3" name="Text Placeholder 2"/>
          <p:cNvSpPr>
            <a:spLocks noGrp="1"/>
          </p:cNvSpPr>
          <p:nvPr>
            <p:ph type="body" sz="quarter" idx="14"/>
          </p:nvPr>
        </p:nvSpPr>
        <p:spPr/>
        <p:txBody>
          <a:bodyPr/>
          <a:lstStyle/>
          <a:p>
            <a:r>
              <a:rPr lang="en-US" dirty="0"/>
              <a:t>Root cause analysis</a:t>
            </a:r>
            <a:endParaRPr lang="nl-BE" dirty="0"/>
          </a:p>
        </p:txBody>
      </p:sp>
      <p:sp>
        <p:nvSpPr>
          <p:cNvPr id="4" name="Text Placeholder 3"/>
          <p:cNvSpPr>
            <a:spLocks noGrp="1"/>
          </p:cNvSpPr>
          <p:nvPr>
            <p:ph type="body" sz="quarter" idx="15"/>
          </p:nvPr>
        </p:nvSpPr>
        <p:spPr>
          <a:xfrm>
            <a:off x="137160" y="1295400"/>
            <a:ext cx="8832885" cy="5029200"/>
          </a:xfrm>
        </p:spPr>
        <p:txBody>
          <a:bodyPr/>
          <a:lstStyle/>
          <a:p>
            <a:pPr marL="0" indent="0">
              <a:buNone/>
            </a:pPr>
            <a:r>
              <a:rPr lang="en-US" sz="3200" b="1" dirty="0"/>
              <a:t>Problem:</a:t>
            </a:r>
            <a:r>
              <a:rPr lang="en-US" sz="3200" dirty="0"/>
              <a:t> UN/PW linger in memory longer than they should</a:t>
            </a:r>
          </a:p>
          <a:p>
            <a:endParaRPr lang="nl-BE" dirty="0"/>
          </a:p>
          <a:p>
            <a:pPr marL="0" indent="0">
              <a:buNone/>
            </a:pPr>
            <a:r>
              <a:rPr lang="en-US" sz="3600" b="1" dirty="0" smtClean="0"/>
              <a:t>Causes and solutions:</a:t>
            </a:r>
            <a:endParaRPr lang="en-US" sz="3600" b="1" dirty="0"/>
          </a:p>
          <a:p>
            <a:pPr lvl="1"/>
            <a:r>
              <a:rPr lang="en-US" sz="2400" dirty="0"/>
              <a:t>Intended behavior</a:t>
            </a:r>
          </a:p>
          <a:p>
            <a:pPr lvl="2"/>
            <a:r>
              <a:rPr lang="en-US" sz="2200" dirty="0"/>
              <a:t>Competitive browser market</a:t>
            </a:r>
          </a:p>
          <a:p>
            <a:pPr lvl="1"/>
            <a:r>
              <a:rPr lang="en-US" sz="2400" dirty="0"/>
              <a:t>Browser architecture</a:t>
            </a:r>
          </a:p>
          <a:p>
            <a:pPr lvl="2"/>
            <a:r>
              <a:rPr lang="en-US" sz="2200" dirty="0"/>
              <a:t>Multi process </a:t>
            </a:r>
            <a:r>
              <a:rPr lang="en-US" sz="2200" dirty="0" smtClean="0"/>
              <a:t>vs </a:t>
            </a:r>
            <a:r>
              <a:rPr lang="en-US" sz="2200" dirty="0"/>
              <a:t>single </a:t>
            </a:r>
            <a:r>
              <a:rPr lang="en-US" sz="2200" dirty="0" smtClean="0"/>
              <a:t>process</a:t>
            </a:r>
          </a:p>
          <a:p>
            <a:pPr lvl="1"/>
            <a:r>
              <a:rPr lang="en-US" sz="2400" dirty="0"/>
              <a:t>Remember password prompt</a:t>
            </a:r>
          </a:p>
          <a:p>
            <a:pPr lvl="2"/>
            <a:r>
              <a:rPr lang="en-US" sz="2000" dirty="0"/>
              <a:t>Reenter </a:t>
            </a:r>
            <a:r>
              <a:rPr lang="en-US" sz="2000" dirty="0" smtClean="0"/>
              <a:t>UN/PW</a:t>
            </a:r>
            <a:endParaRPr lang="en-US" sz="20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35</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spTree>
    <p:extLst>
      <p:ext uri="{BB962C8B-B14F-4D97-AF65-F5344CB8AC3E}">
        <p14:creationId xmlns:p14="http://schemas.microsoft.com/office/powerpoint/2010/main" val="1522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err="1" smtClean="0"/>
              <a:t>Vendor</a:t>
            </a:r>
            <a:r>
              <a:rPr lang="fr-BE" dirty="0" smtClean="0"/>
              <a:t> </a:t>
            </a:r>
            <a:r>
              <a:rPr lang="fr-BE" dirty="0" err="1" smtClean="0"/>
              <a:t>response</a:t>
            </a:r>
            <a:endParaRPr lang="fr-BE" dirty="0"/>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36</a:t>
            </a:fld>
            <a:endParaRPr lang="en-US" dirty="0"/>
          </a:p>
        </p:txBody>
      </p:sp>
    </p:spTree>
    <p:extLst>
      <p:ext uri="{BB962C8B-B14F-4D97-AF65-F5344CB8AC3E}">
        <p14:creationId xmlns:p14="http://schemas.microsoft.com/office/powerpoint/2010/main" val="2296758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Vendor response</a:t>
            </a:r>
            <a:endParaRPr lang="nl-BE" dirty="0"/>
          </a:p>
        </p:txBody>
      </p:sp>
      <p:sp>
        <p:nvSpPr>
          <p:cNvPr id="3" name="Text Placeholder 2"/>
          <p:cNvSpPr>
            <a:spLocks noGrp="1"/>
          </p:cNvSpPr>
          <p:nvPr>
            <p:ph type="body" sz="quarter" idx="14"/>
          </p:nvPr>
        </p:nvSpPr>
        <p:spPr/>
        <p:txBody>
          <a:bodyPr/>
          <a:lstStyle/>
          <a:p>
            <a:r>
              <a:rPr lang="en-US" dirty="0" smtClean="0"/>
              <a:t>Microsoft</a:t>
            </a:r>
            <a:endParaRPr lang="nl-BE" dirty="0"/>
          </a:p>
        </p:txBody>
      </p:sp>
      <p:pic>
        <p:nvPicPr>
          <p:cNvPr id="6146" name="Picture 2" descr="C:\Users\Stefaan\AppData\Local\Microsoft\Windows\Temporary Internet Files\Content.IE5\M9DSKF1V\bill-ga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6000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2066924" y="1219200"/>
            <a:ext cx="6696075" cy="917448"/>
          </a:xfrm>
          <a:prstGeom prst="wedgeRoundRectCallout">
            <a:avLst>
              <a:gd name="adj1" fmla="val -31216"/>
              <a:gd name="adj2" fmla="val 14555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nl-BE" noProof="0" dirty="0" smtClean="0">
              <a:solidFill>
                <a:schemeClr val="accent3"/>
              </a:solidFill>
              <a:latin typeface="Avenir Book" panose="02000503020000020003" pitchFamily="2" charset="0"/>
            </a:endParaRPr>
          </a:p>
        </p:txBody>
      </p:sp>
      <p:sp>
        <p:nvSpPr>
          <p:cNvPr id="4" name="Text Placeholder 3"/>
          <p:cNvSpPr>
            <a:spLocks noGrp="1"/>
          </p:cNvSpPr>
          <p:nvPr>
            <p:ph type="body" sz="quarter" idx="15"/>
          </p:nvPr>
        </p:nvSpPr>
        <p:spPr>
          <a:xfrm>
            <a:off x="2286000" y="1323715"/>
            <a:ext cx="6568440" cy="685800"/>
          </a:xfrm>
        </p:spPr>
        <p:txBody>
          <a:bodyPr/>
          <a:lstStyle/>
          <a:p>
            <a:pPr marL="57150" indent="0">
              <a:buNone/>
            </a:pPr>
            <a:r>
              <a:rPr lang="en-US" dirty="0"/>
              <a:t>This issue is being serviced and it looks like it </a:t>
            </a:r>
            <a:r>
              <a:rPr lang="en-US" b="1" dirty="0"/>
              <a:t>will be fixed </a:t>
            </a:r>
            <a:r>
              <a:rPr lang="en-US" dirty="0"/>
              <a:t>in either the October or November update.</a:t>
            </a:r>
          </a:p>
        </p:txBody>
      </p:sp>
      <p:sp>
        <p:nvSpPr>
          <p:cNvPr id="5" name="Slide Number Placeholder 4"/>
          <p:cNvSpPr>
            <a:spLocks noGrp="1"/>
          </p:cNvSpPr>
          <p:nvPr>
            <p:ph type="sldNum" sz="quarter" idx="17"/>
          </p:nvPr>
        </p:nvSpPr>
        <p:spPr/>
        <p:txBody>
          <a:bodyPr/>
          <a:lstStyle/>
          <a:p>
            <a:fld id="{49ECBA19-095F-4230-92C2-CF682804462C}" type="slidenum">
              <a:rPr lang="en-US" smtClean="0"/>
              <a:pPr/>
              <a:t>37</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0" name="Picture 4"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333240"/>
            <a:ext cx="4267200" cy="419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0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Vendor response</a:t>
            </a:r>
            <a:endParaRPr lang="nl-BE" dirty="0"/>
          </a:p>
        </p:txBody>
      </p:sp>
      <p:sp>
        <p:nvSpPr>
          <p:cNvPr id="3" name="Text Placeholder 2"/>
          <p:cNvSpPr>
            <a:spLocks noGrp="1"/>
          </p:cNvSpPr>
          <p:nvPr>
            <p:ph type="body" sz="quarter" idx="14"/>
          </p:nvPr>
        </p:nvSpPr>
        <p:spPr/>
        <p:txBody>
          <a:bodyPr/>
          <a:lstStyle/>
          <a:p>
            <a:r>
              <a:rPr lang="en-US" dirty="0" smtClean="0"/>
              <a:t>Microsoft</a:t>
            </a:r>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38</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sp>
        <p:nvSpPr>
          <p:cNvPr id="7" name="Text Placeholder 6"/>
          <p:cNvSpPr>
            <a:spLocks noGrp="1"/>
          </p:cNvSpPr>
          <p:nvPr>
            <p:ph type="body" sz="quarter" idx="15"/>
          </p:nvPr>
        </p:nvSpPr>
        <p:spPr>
          <a:xfrm>
            <a:off x="137160" y="1295400"/>
            <a:ext cx="8832885" cy="5410200"/>
          </a:xfrm>
        </p:spPr>
        <p:txBody>
          <a:bodyPr/>
          <a:lstStyle/>
          <a:p>
            <a:pPr marL="0" indent="0" algn="ctr">
              <a:buNone/>
            </a:pPr>
            <a:r>
              <a:rPr lang="en-US" sz="2800" dirty="0" smtClean="0"/>
              <a:t>CVE-2016-3391</a:t>
            </a:r>
            <a:endParaRPr lang="en-US" sz="4000" dirty="0" smtClean="0"/>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r>
              <a:rPr lang="en-US" dirty="0" smtClean="0">
                <a:hlinkClick r:id="rId3"/>
              </a:rPr>
              <a:t>https</a:t>
            </a:r>
            <a:r>
              <a:rPr lang="en-US" dirty="0">
                <a:hlinkClick r:id="rId3"/>
              </a:rPr>
              <a:t>://</a:t>
            </a:r>
            <a:r>
              <a:rPr lang="en-US" dirty="0" smtClean="0">
                <a:hlinkClick r:id="rId3"/>
              </a:rPr>
              <a:t>technet.microsoft.com/library/security/MS16-119</a:t>
            </a:r>
            <a:endParaRPr lang="en-US" dirty="0" smtClean="0"/>
          </a:p>
          <a:p>
            <a:pPr marL="0" indent="0">
              <a:buNone/>
            </a:pPr>
            <a:endParaRPr lang="nl-BE"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50" y="1744200"/>
            <a:ext cx="7288550" cy="44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480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faan\AppData\Local\Microsoft\Windows\Temporary Internet Files\Content.IE5\ANQY0O80\460px-Sergey_Brin_cropp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4810"/>
            <a:ext cx="2362200" cy="3081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smtClean="0"/>
              <a:t>Vendor response</a:t>
            </a:r>
            <a:endParaRPr lang="nl-BE" dirty="0"/>
          </a:p>
        </p:txBody>
      </p:sp>
      <p:sp>
        <p:nvSpPr>
          <p:cNvPr id="3" name="Text Placeholder 2"/>
          <p:cNvSpPr>
            <a:spLocks noGrp="1"/>
          </p:cNvSpPr>
          <p:nvPr>
            <p:ph type="body" sz="quarter" idx="14"/>
          </p:nvPr>
        </p:nvSpPr>
        <p:spPr/>
        <p:txBody>
          <a:bodyPr/>
          <a:lstStyle/>
          <a:p>
            <a:r>
              <a:rPr lang="en-US" dirty="0" smtClean="0"/>
              <a:t>Google</a:t>
            </a:r>
            <a:endParaRPr lang="nl-BE" dirty="0"/>
          </a:p>
        </p:txBody>
      </p:sp>
      <p:sp>
        <p:nvSpPr>
          <p:cNvPr id="7" name="Rounded Rectangular Callout 6"/>
          <p:cNvSpPr/>
          <p:nvPr/>
        </p:nvSpPr>
        <p:spPr>
          <a:xfrm>
            <a:off x="457200" y="1295400"/>
            <a:ext cx="8153400" cy="914400"/>
          </a:xfrm>
          <a:prstGeom prst="wedgeRoundRectCallout">
            <a:avLst>
              <a:gd name="adj1" fmla="val -37539"/>
              <a:gd name="adj2" fmla="val 15833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4" name="Text Placeholder 3"/>
          <p:cNvSpPr>
            <a:spLocks noGrp="1"/>
          </p:cNvSpPr>
          <p:nvPr>
            <p:ph type="body" sz="quarter" idx="15"/>
          </p:nvPr>
        </p:nvSpPr>
        <p:spPr/>
        <p:txBody>
          <a:bodyPr/>
          <a:lstStyle/>
          <a:p>
            <a:pPr marL="457200" lvl="1" indent="0">
              <a:buNone/>
            </a:pPr>
            <a:r>
              <a:rPr lang="en-US" dirty="0" smtClean="0"/>
              <a:t>Sorry</a:t>
            </a:r>
            <a:r>
              <a:rPr lang="en-US" dirty="0"/>
              <a:t>, </a:t>
            </a:r>
            <a:r>
              <a:rPr lang="en-US" b="1" dirty="0"/>
              <a:t>we don't consider this a vulnerability</a:t>
            </a:r>
            <a:r>
              <a:rPr lang="en-US" dirty="0"/>
              <a:t>, see </a:t>
            </a:r>
            <a:r>
              <a:rPr lang="en-US" dirty="0">
                <a:hlinkClick r:id="rId4"/>
              </a:rPr>
              <a:t>https://www.chromium.org/Home/chromium-security/security-faq#TOC-Why-aren-t-physically-local-attacks-in-Chrome-s-threat-model-</a:t>
            </a:r>
            <a:r>
              <a:rPr lang="en-US" dirty="0"/>
              <a:t> </a:t>
            </a:r>
          </a:p>
        </p:txBody>
      </p:sp>
      <p:sp>
        <p:nvSpPr>
          <p:cNvPr id="5" name="Slide Number Placeholder 4"/>
          <p:cNvSpPr>
            <a:spLocks noGrp="1"/>
          </p:cNvSpPr>
          <p:nvPr>
            <p:ph type="sldNum" sz="quarter" idx="17"/>
          </p:nvPr>
        </p:nvSpPr>
        <p:spPr/>
        <p:txBody>
          <a:bodyPr/>
          <a:lstStyle/>
          <a:p>
            <a:fld id="{49ECBA19-095F-4230-92C2-CF682804462C}" type="slidenum">
              <a:rPr lang="en-US" smtClean="0"/>
              <a:pPr/>
              <a:t>39</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7174" name="Picture 6" descr="C:\Users\Stefaan\AppData\Local\Microsoft\Windows\Temporary Internet Files\Content.IE5\0HM6I9D6\Larry-P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943" y="2238375"/>
            <a:ext cx="3074657" cy="308113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2590799" y="5319505"/>
            <a:ext cx="6315075" cy="975925"/>
          </a:xfrm>
          <a:prstGeom prst="wedgeRoundRectCallout">
            <a:avLst>
              <a:gd name="adj1" fmla="val -1080"/>
              <a:gd name="adj2" fmla="val -19028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8" name="Rectangle 7"/>
          <p:cNvSpPr/>
          <p:nvPr/>
        </p:nvSpPr>
        <p:spPr>
          <a:xfrm>
            <a:off x="2590800" y="5372100"/>
            <a:ext cx="6315075" cy="923330"/>
          </a:xfrm>
          <a:prstGeom prst="rect">
            <a:avLst/>
          </a:prstGeom>
        </p:spPr>
        <p:txBody>
          <a:bodyPr wrap="square">
            <a:spAutoFit/>
          </a:bodyPr>
          <a:lstStyle/>
          <a:p>
            <a:r>
              <a:rPr lang="en-US" dirty="0"/>
              <a:t>In particular, once you've added the malicious plugin, it can grab the data at the moment it is sent to the server, being able to do so after the fact doesn't change the equation.</a:t>
            </a:r>
          </a:p>
        </p:txBody>
      </p:sp>
    </p:spTree>
    <p:extLst>
      <p:ext uri="{BB962C8B-B14F-4D97-AF65-F5344CB8AC3E}">
        <p14:creationId xmlns:p14="http://schemas.microsoft.com/office/powerpoint/2010/main" val="308415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nl-BE" dirty="0"/>
              <a:t>Adrian Toma</a:t>
            </a:r>
          </a:p>
        </p:txBody>
      </p:sp>
      <p:sp>
        <p:nvSpPr>
          <p:cNvPr id="4" name="Text Placeholder 3"/>
          <p:cNvSpPr>
            <a:spLocks noGrp="1"/>
          </p:cNvSpPr>
          <p:nvPr>
            <p:ph type="body" sz="quarter" idx="17"/>
          </p:nvPr>
        </p:nvSpPr>
        <p:spPr/>
        <p:txBody>
          <a:bodyPr/>
          <a:lstStyle/>
          <a:p>
            <a:r>
              <a:rPr lang="nl-BE" dirty="0"/>
              <a:t>+32 (0)485 27 23 79</a:t>
            </a:r>
          </a:p>
        </p:txBody>
      </p:sp>
      <p:sp>
        <p:nvSpPr>
          <p:cNvPr id="5" name="Text Placeholder 4"/>
          <p:cNvSpPr>
            <a:spLocks noGrp="1"/>
          </p:cNvSpPr>
          <p:nvPr>
            <p:ph type="body" sz="quarter" idx="18"/>
          </p:nvPr>
        </p:nvSpPr>
        <p:spPr/>
        <p:txBody>
          <a:bodyPr/>
          <a:lstStyle/>
          <a:p>
            <a:r>
              <a:rPr lang="nl-BE" dirty="0"/>
              <a:t>adrian.toma@outlook.be</a:t>
            </a:r>
          </a:p>
        </p:txBody>
      </p:sp>
      <p:sp>
        <p:nvSpPr>
          <p:cNvPr id="6" name="Text Placeholder 5"/>
          <p:cNvSpPr>
            <a:spLocks noGrp="1"/>
          </p:cNvSpPr>
          <p:nvPr>
            <p:ph type="body" sz="quarter" idx="19"/>
          </p:nvPr>
        </p:nvSpPr>
        <p:spPr/>
        <p:txBody>
          <a:bodyPr/>
          <a:lstStyle/>
          <a:p>
            <a:r>
              <a:rPr lang="nl-BE" dirty="0"/>
              <a:t>www.linkedin.com/in/alinadriantoma</a:t>
            </a:r>
          </a:p>
        </p:txBody>
      </p:sp>
      <p:sp>
        <p:nvSpPr>
          <p:cNvPr id="7" name="Text Placeholder 6"/>
          <p:cNvSpPr>
            <a:spLocks noGrp="1"/>
          </p:cNvSpPr>
          <p:nvPr>
            <p:ph type="body" sz="quarter" idx="20"/>
          </p:nvPr>
        </p:nvSpPr>
        <p:spPr/>
        <p:txBody>
          <a:bodyPr/>
          <a:lstStyle/>
          <a:p>
            <a:r>
              <a:rPr lang="nl-BE" dirty="0"/>
              <a:t>Bachelor in </a:t>
            </a:r>
            <a:r>
              <a:rPr lang="nl-BE" dirty="0" err="1"/>
              <a:t>specialization</a:t>
            </a:r>
            <a:r>
              <a:rPr lang="nl-BE" dirty="0"/>
              <a:t> of </a:t>
            </a:r>
            <a:r>
              <a:rPr lang="nl-BE" dirty="0" err="1"/>
              <a:t>networks</a:t>
            </a:r>
            <a:r>
              <a:rPr lang="nl-BE" dirty="0"/>
              <a:t> </a:t>
            </a:r>
            <a:r>
              <a:rPr lang="nl-BE" dirty="0" err="1"/>
              <a:t>and</a:t>
            </a:r>
            <a:r>
              <a:rPr lang="nl-BE" dirty="0"/>
              <a:t> computer systems at ESI (HEB)</a:t>
            </a:r>
          </a:p>
          <a:p>
            <a:endParaRPr lang="nl-BE" dirty="0"/>
          </a:p>
          <a:p>
            <a:r>
              <a:rPr lang="nl-BE" dirty="0"/>
              <a:t>Internship at </a:t>
            </a:r>
            <a:r>
              <a:rPr lang="nl-BE" dirty="0" smtClean="0"/>
              <a:t>NVISO, </a:t>
            </a:r>
            <a:r>
              <a:rPr lang="nl-BE" dirty="0"/>
              <a:t>developing a volatility framework plugin able to parse credentials patterns from web browsers.</a:t>
            </a:r>
          </a:p>
          <a:p>
            <a:endParaRPr lang="nl-BE" dirty="0"/>
          </a:p>
          <a:p>
            <a:r>
              <a:rPr lang="nl-BE" dirty="0" err="1"/>
              <a:t>Working</a:t>
            </a:r>
            <a:r>
              <a:rPr lang="nl-BE" dirty="0"/>
              <a:t> as .NET Developer consultant at </a:t>
            </a:r>
            <a:r>
              <a:rPr lang="nl-BE" dirty="0" err="1"/>
              <a:t>OnePoint</a:t>
            </a:r>
            <a:endParaRPr lang="nl-BE" dirty="0"/>
          </a:p>
          <a:p>
            <a:r>
              <a:rPr lang="nl-BE" dirty="0"/>
              <a:t>(groupeonepoint.com)</a:t>
            </a:r>
          </a:p>
        </p:txBody>
      </p:sp>
      <p:sp>
        <p:nvSpPr>
          <p:cNvPr id="8" name="Slide Number Placeholder 7"/>
          <p:cNvSpPr>
            <a:spLocks noGrp="1"/>
          </p:cNvSpPr>
          <p:nvPr>
            <p:ph type="sldNum" sz="quarter" idx="21"/>
          </p:nvPr>
        </p:nvSpPr>
        <p:spPr/>
        <p:txBody>
          <a:bodyPr/>
          <a:lstStyle/>
          <a:p>
            <a:fld id="{49ECBA19-095F-4230-92C2-CF682804462C}" type="slidenum">
              <a:rPr lang="en-US" smtClean="0"/>
              <a:pPr/>
              <a:t>4</a:t>
            </a:fld>
            <a:endParaRPr lang="en-US" dirty="0"/>
          </a:p>
        </p:txBody>
      </p:sp>
      <p:sp>
        <p:nvSpPr>
          <p:cNvPr id="9" name="Footer Placeholder 8"/>
          <p:cNvSpPr>
            <a:spLocks noGrp="1"/>
          </p:cNvSpPr>
          <p:nvPr>
            <p:ph type="ftr" sz="quarter" idx="22"/>
          </p:nvPr>
        </p:nvSpPr>
        <p:spPr/>
        <p:txBody>
          <a:bodyPr/>
          <a:lstStyle/>
          <a:p>
            <a:r>
              <a:rPr lang="en-US" smtClean="0"/>
              <a:t>Scraping Leaky Browsers for Fun and Passwords</a:t>
            </a:r>
            <a:endParaRPr lang="en-US" dirty="0"/>
          </a:p>
        </p:txBody>
      </p:sp>
      <p:pic>
        <p:nvPicPr>
          <p:cNvPr id="3074" name="Picture 2" descr="Adrian Toma"/>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328" r="143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54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Jackpot</a:t>
            </a:r>
            <a:endParaRPr lang="nl-BE" dirty="0"/>
          </a:p>
        </p:txBody>
      </p:sp>
      <p:sp>
        <p:nvSpPr>
          <p:cNvPr id="3" name="Text Placeholder 2"/>
          <p:cNvSpPr>
            <a:spLocks noGrp="1"/>
          </p:cNvSpPr>
          <p:nvPr>
            <p:ph type="body" sz="quarter" idx="14"/>
          </p:nvPr>
        </p:nvSpPr>
        <p:spPr/>
        <p:txBody>
          <a:bodyPr/>
          <a:lstStyle/>
          <a:p>
            <a:r>
              <a:rPr lang="en-US" dirty="0"/>
              <a:t>Resulting protection ratios</a:t>
            </a:r>
            <a:endParaRPr lang="nl-BE" dirty="0"/>
          </a:p>
        </p:txBody>
      </p:sp>
      <p:sp>
        <p:nvSpPr>
          <p:cNvPr id="4" name="Text Placeholder 3"/>
          <p:cNvSpPr>
            <a:spLocks noGrp="1"/>
          </p:cNvSpPr>
          <p:nvPr>
            <p:ph type="body" sz="quarter" idx="15"/>
          </p:nvPr>
        </p:nvSpPr>
        <p:spPr/>
        <p:txBody>
          <a:bodyPr/>
          <a:lstStyle/>
          <a:p>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40</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graphicFrame>
        <p:nvGraphicFramePr>
          <p:cNvPr id="12" name="Chart 11"/>
          <p:cNvGraphicFramePr>
            <a:graphicFrameLocks noGrp="1"/>
          </p:cNvGraphicFramePr>
          <p:nvPr>
            <p:extLst>
              <p:ext uri="{D42A27DB-BD31-4B8C-83A1-F6EECF244321}">
                <p14:modId xmlns:p14="http://schemas.microsoft.com/office/powerpoint/2010/main" val="2332894396"/>
              </p:ext>
            </p:extLst>
          </p:nvPr>
        </p:nvGraphicFramePr>
        <p:xfrm>
          <a:off x="381000" y="1219200"/>
          <a:ext cx="8458200" cy="5177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3930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faan\AppData\Local\Microsoft\Windows\Temporary Internet Files\Content.IE5\ANQY0O80\460px-Sergey_Brin_cropp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4810"/>
            <a:ext cx="2362200" cy="3081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smtClean="0"/>
              <a:t>Vendor response</a:t>
            </a:r>
            <a:endParaRPr lang="nl-BE" dirty="0"/>
          </a:p>
        </p:txBody>
      </p:sp>
      <p:sp>
        <p:nvSpPr>
          <p:cNvPr id="3" name="Text Placeholder 2"/>
          <p:cNvSpPr>
            <a:spLocks noGrp="1"/>
          </p:cNvSpPr>
          <p:nvPr>
            <p:ph type="body" sz="quarter" idx="14"/>
          </p:nvPr>
        </p:nvSpPr>
        <p:spPr/>
        <p:txBody>
          <a:bodyPr/>
          <a:lstStyle/>
          <a:p>
            <a:r>
              <a:rPr lang="en-US" dirty="0" smtClean="0"/>
              <a:t>Google</a:t>
            </a:r>
            <a:endParaRPr lang="nl-BE" dirty="0"/>
          </a:p>
        </p:txBody>
      </p:sp>
      <p:sp>
        <p:nvSpPr>
          <p:cNvPr id="7" name="Rounded Rectangular Callout 6"/>
          <p:cNvSpPr/>
          <p:nvPr/>
        </p:nvSpPr>
        <p:spPr>
          <a:xfrm>
            <a:off x="457200" y="1295400"/>
            <a:ext cx="8153400" cy="914400"/>
          </a:xfrm>
          <a:prstGeom prst="wedgeRoundRectCallout">
            <a:avLst>
              <a:gd name="adj1" fmla="val -37539"/>
              <a:gd name="adj2" fmla="val 15833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4" name="Text Placeholder 3"/>
          <p:cNvSpPr>
            <a:spLocks noGrp="1"/>
          </p:cNvSpPr>
          <p:nvPr>
            <p:ph type="body" sz="quarter" idx="15"/>
          </p:nvPr>
        </p:nvSpPr>
        <p:spPr/>
        <p:txBody>
          <a:bodyPr/>
          <a:lstStyle/>
          <a:p>
            <a:pPr marL="457200" lvl="1" indent="0">
              <a:buNone/>
            </a:pPr>
            <a:r>
              <a:rPr lang="en-US" dirty="0" smtClean="0"/>
              <a:t>Sorry</a:t>
            </a:r>
            <a:r>
              <a:rPr lang="en-US" dirty="0"/>
              <a:t>, </a:t>
            </a:r>
            <a:r>
              <a:rPr lang="en-US" b="1" dirty="0"/>
              <a:t>we don't consider this a vulnerability</a:t>
            </a:r>
            <a:r>
              <a:rPr lang="en-US" dirty="0"/>
              <a:t>, see </a:t>
            </a:r>
            <a:r>
              <a:rPr lang="en-US" dirty="0">
                <a:hlinkClick r:id="rId4"/>
              </a:rPr>
              <a:t>https://www.chromium.org/Home/chromium-security/security-faq#TOC-Why-aren-t-physically-local-attacks-in-Chrome-s-threat-model-</a:t>
            </a:r>
            <a:r>
              <a:rPr lang="en-US" dirty="0"/>
              <a:t> </a:t>
            </a:r>
          </a:p>
        </p:txBody>
      </p:sp>
      <p:sp>
        <p:nvSpPr>
          <p:cNvPr id="5" name="Slide Number Placeholder 4"/>
          <p:cNvSpPr>
            <a:spLocks noGrp="1"/>
          </p:cNvSpPr>
          <p:nvPr>
            <p:ph type="sldNum" sz="quarter" idx="17"/>
          </p:nvPr>
        </p:nvSpPr>
        <p:spPr/>
        <p:txBody>
          <a:bodyPr/>
          <a:lstStyle/>
          <a:p>
            <a:fld id="{49ECBA19-095F-4230-92C2-CF682804462C}" type="slidenum">
              <a:rPr lang="en-US" smtClean="0"/>
              <a:pPr/>
              <a:t>41</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7174" name="Picture 6" descr="C:\Users\Stefaan\AppData\Local\Microsoft\Windows\Temporary Internet Files\Content.IE5\0HM6I9D6\Larry-P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943" y="2238375"/>
            <a:ext cx="3074657" cy="308113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2590799" y="5319505"/>
            <a:ext cx="6315075" cy="975925"/>
          </a:xfrm>
          <a:prstGeom prst="wedgeRoundRectCallout">
            <a:avLst>
              <a:gd name="adj1" fmla="val -1080"/>
              <a:gd name="adj2" fmla="val -19028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8" name="Rectangle 7"/>
          <p:cNvSpPr/>
          <p:nvPr/>
        </p:nvSpPr>
        <p:spPr>
          <a:xfrm>
            <a:off x="2590800" y="5372100"/>
            <a:ext cx="6315075" cy="923330"/>
          </a:xfrm>
          <a:prstGeom prst="rect">
            <a:avLst/>
          </a:prstGeom>
        </p:spPr>
        <p:txBody>
          <a:bodyPr wrap="square">
            <a:spAutoFit/>
          </a:bodyPr>
          <a:lstStyle/>
          <a:p>
            <a:r>
              <a:rPr lang="en-US" dirty="0"/>
              <a:t>In particular, once you've added the malicious plugin, it can grab the data at the moment it is sent to the server, being able to do so after the fact doesn't change the equation.</a:t>
            </a:r>
          </a:p>
        </p:txBody>
      </p:sp>
      <p:pic>
        <p:nvPicPr>
          <p:cNvPr id="7177" name="Picture 9" descr="C:\Users\Stefaan\AppData\Local\Microsoft\Windows\Temporary Internet Files\Content.IE5\IJIX2HO2\fai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838199"/>
            <a:ext cx="5638801"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177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faan\AppData\Local\Microsoft\Windows\Temporary Internet Files\Content.IE5\552R6M1N\14210561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962400"/>
            <a:ext cx="2057400" cy="224647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smtClean="0"/>
              <a:t>Vendor response</a:t>
            </a:r>
            <a:endParaRPr lang="nl-BE" dirty="0"/>
          </a:p>
        </p:txBody>
      </p:sp>
      <p:sp>
        <p:nvSpPr>
          <p:cNvPr id="3" name="Text Placeholder 2"/>
          <p:cNvSpPr>
            <a:spLocks noGrp="1"/>
          </p:cNvSpPr>
          <p:nvPr>
            <p:ph type="body" sz="quarter" idx="14"/>
          </p:nvPr>
        </p:nvSpPr>
        <p:spPr/>
        <p:txBody>
          <a:bodyPr/>
          <a:lstStyle/>
          <a:p>
            <a:r>
              <a:rPr lang="en-US" dirty="0" smtClean="0"/>
              <a:t>Mozilla</a:t>
            </a:r>
          </a:p>
        </p:txBody>
      </p:sp>
      <p:sp>
        <p:nvSpPr>
          <p:cNvPr id="7" name="Rounded Rectangular Callout 6"/>
          <p:cNvSpPr/>
          <p:nvPr/>
        </p:nvSpPr>
        <p:spPr>
          <a:xfrm>
            <a:off x="152400" y="1219200"/>
            <a:ext cx="8763000" cy="2286000"/>
          </a:xfrm>
          <a:prstGeom prst="wedgeRoundRectCallout">
            <a:avLst>
              <a:gd name="adj1" fmla="val -30290"/>
              <a:gd name="adj2" fmla="val 62500"/>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noProof="0" dirty="0" smtClean="0">
              <a:solidFill>
                <a:schemeClr val="accent3"/>
              </a:solidFill>
              <a:latin typeface="Avenir Book" panose="02000503020000020003" pitchFamily="2" charset="0"/>
            </a:endParaRPr>
          </a:p>
        </p:txBody>
      </p:sp>
      <p:sp>
        <p:nvSpPr>
          <p:cNvPr id="4" name="Text Placeholder 3"/>
          <p:cNvSpPr>
            <a:spLocks noGrp="1"/>
          </p:cNvSpPr>
          <p:nvPr>
            <p:ph type="body" sz="quarter" idx="15"/>
          </p:nvPr>
        </p:nvSpPr>
        <p:spPr>
          <a:xfrm>
            <a:off x="137160" y="1295400"/>
            <a:ext cx="8832885" cy="2133600"/>
          </a:xfrm>
        </p:spPr>
        <p:txBody>
          <a:bodyPr/>
          <a:lstStyle/>
          <a:p>
            <a:pPr marL="57150" indent="0">
              <a:buNone/>
            </a:pPr>
            <a:r>
              <a:rPr lang="en-US" dirty="0" smtClean="0"/>
              <a:t>If someone has the rights to see your process memory, can't they probably also install a </a:t>
            </a:r>
            <a:r>
              <a:rPr lang="en-US" dirty="0" err="1" smtClean="0"/>
              <a:t>keylogger</a:t>
            </a:r>
            <a:r>
              <a:rPr lang="en-US" dirty="0" smtClean="0"/>
              <a:t> on the machine?</a:t>
            </a:r>
          </a:p>
          <a:p>
            <a:pPr marL="57150" indent="0">
              <a:buNone/>
            </a:pPr>
            <a:r>
              <a:rPr lang="en-US" dirty="0"/>
              <a:t>And if you encrypt the data, isn't the person also able to access the in-memory copy of the decryption key? If the OS doesn't enforce proper separation, we can't fix the problem at the application level. Anything we tried would be snake oil</a:t>
            </a:r>
            <a:r>
              <a:rPr lang="en-US" dirty="0" smtClean="0"/>
              <a:t>.</a:t>
            </a:r>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42</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8" name="Picture 9" descr="C:\Users\Stefaan\AppData\Local\Microsoft\Windows\Temporary Internet Files\Content.IE5\IJIX2HO2\fail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838199"/>
            <a:ext cx="5638801"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err="1" smtClean="0"/>
              <a:t>Leveraging</a:t>
            </a:r>
            <a:r>
              <a:rPr lang="fr-BE" dirty="0" smtClean="0"/>
              <a:t> the </a:t>
            </a:r>
            <a:r>
              <a:rPr lang="fr-BE" dirty="0" err="1" smtClean="0"/>
              <a:t>Volatility</a:t>
            </a:r>
            <a:r>
              <a:rPr lang="fr-BE" dirty="0" smtClean="0"/>
              <a:t> </a:t>
            </a:r>
            <a:r>
              <a:rPr lang="fr-BE" dirty="0" err="1" smtClean="0"/>
              <a:t>framework</a:t>
            </a:r>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43</a:t>
            </a:fld>
            <a:endParaRPr lang="en-US" dirty="0"/>
          </a:p>
        </p:txBody>
      </p:sp>
    </p:spTree>
    <p:extLst>
      <p:ext uri="{BB962C8B-B14F-4D97-AF65-F5344CB8AC3E}">
        <p14:creationId xmlns:p14="http://schemas.microsoft.com/office/powerpoint/2010/main" val="1020132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Volatility Framework</a:t>
            </a:r>
            <a:endParaRPr lang="nl-BE" dirty="0"/>
          </a:p>
        </p:txBody>
      </p:sp>
      <p:sp>
        <p:nvSpPr>
          <p:cNvPr id="3" name="Text Placeholder 2"/>
          <p:cNvSpPr>
            <a:spLocks noGrp="1"/>
          </p:cNvSpPr>
          <p:nvPr>
            <p:ph type="body" sz="quarter" idx="14"/>
          </p:nvPr>
        </p:nvSpPr>
        <p:spPr/>
        <p:txBody>
          <a:bodyPr/>
          <a:lstStyle/>
          <a:p>
            <a:r>
              <a:rPr lang="nl-BE" dirty="0"/>
              <a:t>Tools</a:t>
            </a:r>
          </a:p>
        </p:txBody>
      </p:sp>
      <p:sp>
        <p:nvSpPr>
          <p:cNvPr id="4" name="Text Placeholder 3"/>
          <p:cNvSpPr>
            <a:spLocks noGrp="1"/>
          </p:cNvSpPr>
          <p:nvPr>
            <p:ph type="body" sz="quarter" idx="15"/>
          </p:nvPr>
        </p:nvSpPr>
        <p:spPr>
          <a:xfrm>
            <a:off x="137160" y="1371600"/>
            <a:ext cx="8832885" cy="5029200"/>
          </a:xfrm>
        </p:spPr>
        <p:txBody>
          <a:bodyPr/>
          <a:lstStyle/>
          <a:p>
            <a:pPr marL="538163" indent="-538163"/>
            <a:r>
              <a:rPr lang="en-US" sz="3200" dirty="0"/>
              <a:t>Open Source Framework (2007)</a:t>
            </a:r>
          </a:p>
          <a:p>
            <a:pPr marL="900113" lvl="1" indent="-361950"/>
            <a:r>
              <a:rPr lang="en-US" sz="1800" dirty="0"/>
              <a:t>GitHub community</a:t>
            </a:r>
          </a:p>
          <a:p>
            <a:pPr marL="900113" lvl="1" indent="-361950"/>
            <a:r>
              <a:rPr lang="en-US" sz="1800" dirty="0"/>
              <a:t>Python 2.7</a:t>
            </a:r>
          </a:p>
          <a:p>
            <a:pPr marL="900113" lvl="1" indent="-361950"/>
            <a:r>
              <a:rPr lang="en-US" sz="1800" dirty="0"/>
              <a:t>Multi-platform</a:t>
            </a:r>
          </a:p>
          <a:p>
            <a:endParaRPr lang="nl-BE" dirty="0"/>
          </a:p>
          <a:p>
            <a:pPr marL="538163" indent="-538163"/>
            <a:r>
              <a:rPr lang="en-US" sz="3200" dirty="0"/>
              <a:t>Extraction of digital artifacts from RAM</a:t>
            </a:r>
          </a:p>
          <a:p>
            <a:pPr marL="538163" indent="-538163"/>
            <a:endParaRPr lang="en-US" sz="3200" dirty="0"/>
          </a:p>
          <a:p>
            <a:pPr marL="538163" indent="-538163"/>
            <a:r>
              <a:rPr lang="en-US" sz="3200" dirty="0"/>
              <a:t>Target</a:t>
            </a:r>
          </a:p>
          <a:p>
            <a:pPr marL="900113" lvl="1" indent="-361950"/>
            <a:r>
              <a:rPr lang="en-US" sz="1800" dirty="0"/>
              <a:t>Windows 7, v 32bits</a:t>
            </a:r>
          </a:p>
          <a:p>
            <a:pPr marL="0" indent="0">
              <a:buNone/>
            </a:pPr>
            <a:endParaRPr lang="en-US" dirty="0"/>
          </a:p>
          <a:p>
            <a:pPr marL="457200" lvl="1" indent="0">
              <a:buNone/>
            </a:pPr>
            <a:endParaRPr lang="en-US" sz="3200" dirty="0"/>
          </a:p>
          <a:p>
            <a:pPr marL="0" indent="0">
              <a:buNone/>
            </a:pPr>
            <a:endParaRPr lang="en-US" sz="36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44</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322294"/>
            <a:ext cx="1780032" cy="1780032"/>
          </a:xfrm>
          <a:prstGeom prst="rect">
            <a:avLst/>
          </a:prstGeom>
        </p:spPr>
      </p:pic>
    </p:spTree>
    <p:extLst>
      <p:ext uri="{BB962C8B-B14F-4D97-AF65-F5344CB8AC3E}">
        <p14:creationId xmlns:p14="http://schemas.microsoft.com/office/powerpoint/2010/main" val="3300163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Volatility Framework</a:t>
            </a:r>
            <a:endParaRPr lang="nl-BE" dirty="0"/>
          </a:p>
        </p:txBody>
      </p:sp>
      <p:sp>
        <p:nvSpPr>
          <p:cNvPr id="3" name="Text Placeholder 2"/>
          <p:cNvSpPr>
            <a:spLocks noGrp="1"/>
          </p:cNvSpPr>
          <p:nvPr>
            <p:ph type="body" sz="quarter" idx="14"/>
          </p:nvPr>
        </p:nvSpPr>
        <p:spPr/>
        <p:txBody>
          <a:bodyPr/>
          <a:lstStyle/>
          <a:p>
            <a:r>
              <a:rPr lang="en-US" dirty="0"/>
              <a:t>Scenarios of credentials leaks</a:t>
            </a:r>
            <a:endParaRPr lang="nl-BE" dirty="0"/>
          </a:p>
        </p:txBody>
      </p:sp>
      <p:sp>
        <p:nvSpPr>
          <p:cNvPr id="4" name="Text Placeholder 3"/>
          <p:cNvSpPr>
            <a:spLocks noGrp="1"/>
          </p:cNvSpPr>
          <p:nvPr>
            <p:ph type="body" sz="quarter" idx="15"/>
          </p:nvPr>
        </p:nvSpPr>
        <p:spPr>
          <a:xfrm>
            <a:off x="137160" y="1295400"/>
            <a:ext cx="8832885" cy="5029200"/>
          </a:xfrm>
        </p:spPr>
        <p:txBody>
          <a:bodyPr/>
          <a:lstStyle/>
          <a:p>
            <a:r>
              <a:rPr lang="en-US" sz="3200" dirty="0"/>
              <a:t>Scenarios</a:t>
            </a:r>
          </a:p>
          <a:p>
            <a:pPr marL="0" indent="0" algn="ctr">
              <a:buNone/>
            </a:pPr>
            <a:r>
              <a:rPr lang="en-US" dirty="0"/>
              <a:t>Closing tabs</a:t>
            </a:r>
          </a:p>
          <a:p>
            <a:endParaRPr lang="en-US" dirty="0"/>
          </a:p>
          <a:p>
            <a:endParaRPr lang="en-US" dirty="0"/>
          </a:p>
          <a:p>
            <a:pPr marL="0" indent="0" algn="ctr">
              <a:buNone/>
            </a:pPr>
            <a:r>
              <a:rPr lang="en-US" dirty="0"/>
              <a:t>Login / Logout</a:t>
            </a:r>
          </a:p>
          <a:p>
            <a:pPr lvl="1"/>
            <a:endParaRPr lang="en-US" sz="2800" dirty="0"/>
          </a:p>
          <a:p>
            <a:pPr marL="0" indent="0">
              <a:buNone/>
            </a:pPr>
            <a:endParaRPr lang="en-US" sz="3200" dirty="0"/>
          </a:p>
          <a:p>
            <a:pPr marL="0" indent="0">
              <a:buNone/>
            </a:pPr>
            <a:endParaRPr lang="en-US" sz="3200" dirty="0"/>
          </a:p>
          <a:p>
            <a:r>
              <a:rPr lang="en-US" sz="3200" dirty="0"/>
              <a:t>Capture Live RAM (</a:t>
            </a:r>
            <a:r>
              <a:rPr lang="en-US" sz="3200" dirty="0" err="1" smtClean="0"/>
              <a:t>Belkasoft</a:t>
            </a:r>
            <a:r>
              <a:rPr lang="en-US" sz="3200" dirty="0" smtClean="0"/>
              <a:t>)</a:t>
            </a:r>
          </a:p>
          <a:p>
            <a:pPr marL="400050" lvl="1" indent="0">
              <a:buNone/>
            </a:pPr>
            <a:r>
              <a:rPr lang="en-US" sz="2000" dirty="0" smtClean="0"/>
              <a:t>Scripting </a:t>
            </a:r>
            <a:r>
              <a:rPr lang="en-US" sz="2000" dirty="0"/>
              <a:t>to collect memory </a:t>
            </a:r>
            <a:r>
              <a:rPr lang="en-US" sz="2000" dirty="0" smtClean="0"/>
              <a:t>dumps</a:t>
            </a:r>
            <a:endParaRPr lang="en-US" sz="2000"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45</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86000"/>
            <a:ext cx="4876800" cy="5815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945" y="3421748"/>
            <a:ext cx="887734" cy="8877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77" y="3421748"/>
            <a:ext cx="872823" cy="872823"/>
          </a:xfrm>
          <a:prstGeom prst="rect">
            <a:avLst/>
          </a:prstGeom>
        </p:spPr>
      </p:pic>
    </p:spTree>
    <p:extLst>
      <p:ext uri="{BB962C8B-B14F-4D97-AF65-F5344CB8AC3E}">
        <p14:creationId xmlns:p14="http://schemas.microsoft.com/office/powerpoint/2010/main" val="2306301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Volatility Framework</a:t>
            </a:r>
            <a:endParaRPr lang="nl-BE" dirty="0"/>
          </a:p>
        </p:txBody>
      </p:sp>
      <p:sp>
        <p:nvSpPr>
          <p:cNvPr id="3" name="Text Placeholder 2"/>
          <p:cNvSpPr>
            <a:spLocks noGrp="1"/>
          </p:cNvSpPr>
          <p:nvPr>
            <p:ph type="body" sz="quarter" idx="14"/>
          </p:nvPr>
        </p:nvSpPr>
        <p:spPr/>
        <p:txBody>
          <a:bodyPr/>
          <a:lstStyle/>
          <a:p>
            <a:r>
              <a:rPr lang="en-US" dirty="0"/>
              <a:t>Approach to develop the plugin</a:t>
            </a:r>
            <a:endParaRPr lang="nl-BE" dirty="0"/>
          </a:p>
        </p:txBody>
      </p:sp>
      <p:sp>
        <p:nvSpPr>
          <p:cNvPr id="4" name="Text Placeholder 3"/>
          <p:cNvSpPr>
            <a:spLocks noGrp="1"/>
          </p:cNvSpPr>
          <p:nvPr>
            <p:ph type="body" sz="quarter" idx="15"/>
          </p:nvPr>
        </p:nvSpPr>
        <p:spPr>
          <a:xfrm>
            <a:off x="137160" y="1295400"/>
            <a:ext cx="8832885" cy="5029200"/>
          </a:xfrm>
        </p:spPr>
        <p:txBody>
          <a:bodyPr/>
          <a:lstStyle/>
          <a:p>
            <a:r>
              <a:rPr lang="en-US" sz="3200" dirty="0"/>
              <a:t>Detecting </a:t>
            </a:r>
            <a:r>
              <a:rPr lang="en-US" sz="3200" dirty="0" smtClean="0"/>
              <a:t>patterns</a:t>
            </a:r>
            <a:r>
              <a:rPr lang="en-US" sz="4400" dirty="0"/>
              <a:t/>
            </a:r>
            <a:br>
              <a:rPr lang="en-US" sz="4400" dirty="0"/>
            </a:br>
            <a:r>
              <a:rPr lang="en-US" dirty="0" smtClean="0"/>
              <a:t>Partial </a:t>
            </a:r>
            <a:r>
              <a:rPr lang="en-US" dirty="0"/>
              <a:t>post methods</a:t>
            </a:r>
          </a:p>
          <a:p>
            <a:endParaRPr lang="en-US" dirty="0"/>
          </a:p>
          <a:p>
            <a:pPr lvl="1"/>
            <a:r>
              <a:rPr lang="en-US" dirty="0"/>
              <a:t>Gmail</a:t>
            </a:r>
          </a:p>
          <a:p>
            <a:pPr lvl="2"/>
            <a:r>
              <a:rPr lang="en-US" dirty="0"/>
              <a:t>&amp;email=</a:t>
            </a:r>
          </a:p>
          <a:p>
            <a:pPr lvl="2"/>
            <a:r>
              <a:rPr lang="en-US" dirty="0"/>
              <a:t>&amp;</a:t>
            </a:r>
            <a:r>
              <a:rPr lang="en-US" dirty="0" err="1"/>
              <a:t>Passwd</a:t>
            </a:r>
            <a:r>
              <a:rPr lang="en-US" dirty="0"/>
              <a:t>=</a:t>
            </a:r>
          </a:p>
          <a:p>
            <a:pPr lvl="2"/>
            <a:endParaRPr lang="en-US" dirty="0"/>
          </a:p>
          <a:p>
            <a:pPr lvl="2"/>
            <a:endParaRPr lang="en-US" dirty="0"/>
          </a:p>
          <a:p>
            <a:pPr lvl="2"/>
            <a:endParaRPr lang="en-US" dirty="0"/>
          </a:p>
          <a:p>
            <a:pPr marL="0" indent="0">
              <a:buNone/>
            </a:pPr>
            <a:endParaRPr lang="en-US" dirty="0"/>
          </a:p>
          <a:p>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46</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518" y="1658469"/>
            <a:ext cx="3523085" cy="4666131"/>
          </a:xfrm>
          <a:prstGeom prst="rect">
            <a:avLst/>
          </a:prstGeom>
        </p:spPr>
      </p:pic>
      <p:pic>
        <p:nvPicPr>
          <p:cNvPr id="9" name="Picture 8"/>
          <p:cNvPicPr>
            <a:picLocks noChangeAspect="1"/>
          </p:cNvPicPr>
          <p:nvPr/>
        </p:nvPicPr>
        <p:blipFill>
          <a:blip r:embed="rId3"/>
          <a:stretch>
            <a:fillRect/>
          </a:stretch>
        </p:blipFill>
        <p:spPr>
          <a:xfrm>
            <a:off x="369318" y="4850199"/>
            <a:ext cx="4786313" cy="1421733"/>
          </a:xfrm>
          <a:prstGeom prst="rect">
            <a:avLst/>
          </a:prstGeom>
          <a:ln>
            <a:noFill/>
          </a:ln>
          <a:effectLst>
            <a:softEdge rad="112500"/>
          </a:effectLst>
        </p:spPr>
      </p:pic>
      <p:pic>
        <p:nvPicPr>
          <p:cNvPr id="10" name="Picture 9"/>
          <p:cNvPicPr>
            <a:picLocks noChangeAspect="1"/>
          </p:cNvPicPr>
          <p:nvPr/>
        </p:nvPicPr>
        <p:blipFill>
          <a:blip r:embed="rId4"/>
          <a:stretch>
            <a:fillRect/>
          </a:stretch>
        </p:blipFill>
        <p:spPr>
          <a:xfrm>
            <a:off x="815025" y="3700277"/>
            <a:ext cx="3894897" cy="1149922"/>
          </a:xfrm>
          <a:prstGeom prst="rect">
            <a:avLst/>
          </a:prstGeom>
          <a:ln>
            <a:noFill/>
          </a:ln>
          <a:effectLst>
            <a:softEdge rad="112500"/>
          </a:effectLst>
        </p:spPr>
      </p:pic>
    </p:spTree>
    <p:extLst>
      <p:ext uri="{BB962C8B-B14F-4D97-AF65-F5344CB8AC3E}">
        <p14:creationId xmlns:p14="http://schemas.microsoft.com/office/powerpoint/2010/main" val="89598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Volatility Framework</a:t>
            </a:r>
            <a:endParaRPr lang="nl-BE" dirty="0"/>
          </a:p>
        </p:txBody>
      </p:sp>
      <p:sp>
        <p:nvSpPr>
          <p:cNvPr id="3" name="Text Placeholder 2"/>
          <p:cNvSpPr>
            <a:spLocks noGrp="1"/>
          </p:cNvSpPr>
          <p:nvPr>
            <p:ph type="body" sz="quarter" idx="14"/>
          </p:nvPr>
        </p:nvSpPr>
        <p:spPr/>
        <p:txBody>
          <a:bodyPr/>
          <a:lstStyle/>
          <a:p>
            <a:r>
              <a:rPr lang="en-US" dirty="0"/>
              <a:t>Approach to develop the plugin</a:t>
            </a:r>
            <a:endParaRPr lang="nl-BE" dirty="0"/>
          </a:p>
        </p:txBody>
      </p:sp>
      <p:sp>
        <p:nvSpPr>
          <p:cNvPr id="4" name="Text Placeholder 3"/>
          <p:cNvSpPr>
            <a:spLocks noGrp="1"/>
          </p:cNvSpPr>
          <p:nvPr>
            <p:ph type="body" sz="quarter" idx="15"/>
          </p:nvPr>
        </p:nvSpPr>
        <p:spPr>
          <a:xfrm>
            <a:off x="137160" y="1295400"/>
            <a:ext cx="8832885" cy="5029200"/>
          </a:xfrm>
        </p:spPr>
        <p:txBody>
          <a:bodyPr/>
          <a:lstStyle/>
          <a:p>
            <a:r>
              <a:rPr lang="en-US" sz="3200" dirty="0"/>
              <a:t>Plugin </a:t>
            </a:r>
            <a:r>
              <a:rPr lang="en-US" sz="3200" dirty="0" smtClean="0"/>
              <a:t>structure</a:t>
            </a:r>
            <a:br>
              <a:rPr lang="en-US" sz="3200" dirty="0" smtClean="0"/>
            </a:br>
            <a:r>
              <a:rPr lang="en-US" dirty="0" err="1" smtClean="0"/>
              <a:t>Analyse</a:t>
            </a:r>
            <a:r>
              <a:rPr lang="en-US" sz="3200" dirty="0" smtClean="0"/>
              <a:t> </a:t>
            </a:r>
            <a:r>
              <a:rPr lang="en-US" dirty="0"/>
              <a:t>based on existing plugins</a:t>
            </a:r>
          </a:p>
          <a:p>
            <a:pPr marL="0" indent="0">
              <a:buNone/>
            </a:pPr>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47</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49" y="5219739"/>
            <a:ext cx="1113826" cy="1113826"/>
          </a:xfrm>
          <a:prstGeom prst="rect">
            <a:avLst/>
          </a:prstGeom>
        </p:spPr>
      </p:pic>
      <p:pic>
        <p:nvPicPr>
          <p:cNvPr id="7" name="Picture 6"/>
          <p:cNvPicPr>
            <a:picLocks noChangeAspect="1"/>
          </p:cNvPicPr>
          <p:nvPr/>
        </p:nvPicPr>
        <p:blipFill>
          <a:blip r:embed="rId3"/>
          <a:stretch>
            <a:fillRect/>
          </a:stretch>
        </p:blipFill>
        <p:spPr>
          <a:xfrm>
            <a:off x="609599" y="2590800"/>
            <a:ext cx="6904625" cy="3124200"/>
          </a:xfrm>
          <a:prstGeom prst="rect">
            <a:avLst/>
          </a:prstGeom>
        </p:spPr>
      </p:pic>
    </p:spTree>
    <p:extLst>
      <p:ext uri="{BB962C8B-B14F-4D97-AF65-F5344CB8AC3E}">
        <p14:creationId xmlns:p14="http://schemas.microsoft.com/office/powerpoint/2010/main" val="1281521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Volatility Framework</a:t>
            </a:r>
            <a:endParaRPr lang="nl-BE" dirty="0"/>
          </a:p>
        </p:txBody>
      </p:sp>
      <p:sp>
        <p:nvSpPr>
          <p:cNvPr id="3" name="Text Placeholder 2"/>
          <p:cNvSpPr>
            <a:spLocks noGrp="1"/>
          </p:cNvSpPr>
          <p:nvPr>
            <p:ph type="body" sz="quarter" idx="14"/>
          </p:nvPr>
        </p:nvSpPr>
        <p:spPr/>
        <p:txBody>
          <a:bodyPr/>
          <a:lstStyle/>
          <a:p>
            <a:r>
              <a:rPr lang="en-US" dirty="0"/>
              <a:t>Approach to develop the plugin</a:t>
            </a:r>
            <a:endParaRPr lang="nl-BE" dirty="0"/>
          </a:p>
        </p:txBody>
      </p:sp>
      <p:sp>
        <p:nvSpPr>
          <p:cNvPr id="4" name="Text Placeholder 3"/>
          <p:cNvSpPr>
            <a:spLocks noGrp="1"/>
          </p:cNvSpPr>
          <p:nvPr>
            <p:ph type="body" sz="quarter" idx="15"/>
          </p:nvPr>
        </p:nvSpPr>
        <p:spPr>
          <a:xfrm>
            <a:off x="137160" y="1295400"/>
            <a:ext cx="8832885" cy="5029200"/>
          </a:xfrm>
        </p:spPr>
        <p:txBody>
          <a:bodyPr/>
          <a:lstStyle/>
          <a:p>
            <a:r>
              <a:rPr lang="en-US" sz="3200" dirty="0"/>
              <a:t>Arguments </a:t>
            </a:r>
            <a:endParaRPr lang="en-US" sz="5400" dirty="0"/>
          </a:p>
          <a:p>
            <a:pPr marL="0" indent="0">
              <a:buNone/>
            </a:pPr>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48</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8" name="Picture 7"/>
          <p:cNvPicPr>
            <a:picLocks noChangeAspect="1"/>
          </p:cNvPicPr>
          <p:nvPr/>
        </p:nvPicPr>
        <p:blipFill>
          <a:blip r:embed="rId2"/>
          <a:stretch>
            <a:fillRect/>
          </a:stretch>
        </p:blipFill>
        <p:spPr>
          <a:xfrm>
            <a:off x="887893" y="1954784"/>
            <a:ext cx="7315200" cy="436844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2800">
            <a:off x="7028107" y="4264840"/>
            <a:ext cx="932688" cy="70104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2684">
            <a:off x="6875711" y="4728609"/>
            <a:ext cx="341376" cy="34137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155" y="5326064"/>
            <a:ext cx="397784" cy="310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03118">
            <a:off x="5674159" y="4821996"/>
            <a:ext cx="957072" cy="31699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1041" y="5349657"/>
            <a:ext cx="335280" cy="33528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8398" y="4347461"/>
            <a:ext cx="1292352" cy="40233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3539" y="5289294"/>
            <a:ext cx="1200912" cy="402336"/>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7039" y="4820791"/>
            <a:ext cx="809144" cy="50389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2987" y="3262655"/>
            <a:ext cx="1331945" cy="514407"/>
          </a:xfrm>
          <a:prstGeom prst="rect">
            <a:avLst/>
          </a:prstGeom>
          <a:ln>
            <a:noFill/>
          </a:ln>
          <a:effectLst>
            <a:softEdge rad="112500"/>
          </a:effectLst>
        </p:spPr>
      </p:pic>
    </p:spTree>
    <p:extLst>
      <p:ext uri="{BB962C8B-B14F-4D97-AF65-F5344CB8AC3E}">
        <p14:creationId xmlns:p14="http://schemas.microsoft.com/office/powerpoint/2010/main" val="572852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74805"/>
            <a:ext cx="8915400" cy="4568839"/>
          </a:xfrm>
          <a:prstGeom prst="rect">
            <a:avLst/>
          </a:prstGeom>
        </p:spPr>
      </p:pic>
      <p:sp>
        <p:nvSpPr>
          <p:cNvPr id="2" name="Text Placeholder 1"/>
          <p:cNvSpPr>
            <a:spLocks noGrp="1"/>
          </p:cNvSpPr>
          <p:nvPr>
            <p:ph type="body" sz="quarter" idx="13"/>
          </p:nvPr>
        </p:nvSpPr>
        <p:spPr/>
        <p:txBody>
          <a:bodyPr/>
          <a:lstStyle/>
          <a:p>
            <a:r>
              <a:rPr lang="en-US" dirty="0"/>
              <a:t>Volatility Framework</a:t>
            </a:r>
            <a:endParaRPr lang="nl-BE" dirty="0"/>
          </a:p>
        </p:txBody>
      </p:sp>
      <p:sp>
        <p:nvSpPr>
          <p:cNvPr id="3" name="Text Placeholder 2"/>
          <p:cNvSpPr>
            <a:spLocks noGrp="1"/>
          </p:cNvSpPr>
          <p:nvPr>
            <p:ph type="body" sz="quarter" idx="14"/>
          </p:nvPr>
        </p:nvSpPr>
        <p:spPr/>
        <p:txBody>
          <a:bodyPr/>
          <a:lstStyle/>
          <a:p>
            <a:r>
              <a:rPr lang="en-US" dirty="0"/>
              <a:t>Approach to develop the plugin</a:t>
            </a:r>
            <a:endParaRPr lang="nl-BE" dirty="0"/>
          </a:p>
        </p:txBody>
      </p:sp>
      <p:sp>
        <p:nvSpPr>
          <p:cNvPr id="4" name="Text Placeholder 3"/>
          <p:cNvSpPr>
            <a:spLocks noGrp="1"/>
          </p:cNvSpPr>
          <p:nvPr>
            <p:ph type="body" sz="quarter" idx="15"/>
          </p:nvPr>
        </p:nvSpPr>
        <p:spPr>
          <a:xfrm>
            <a:off x="137160" y="1295400"/>
            <a:ext cx="8832885" cy="5029200"/>
          </a:xfrm>
        </p:spPr>
        <p:txBody>
          <a:bodyPr/>
          <a:lstStyle/>
          <a:p>
            <a:r>
              <a:rPr lang="en-US" sz="3200" dirty="0"/>
              <a:t>Algorithm</a:t>
            </a:r>
            <a:endParaRPr lang="en-US" sz="4400" dirty="0"/>
          </a:p>
          <a:p>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49</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49" y="5219739"/>
            <a:ext cx="1113826" cy="1113826"/>
          </a:xfrm>
          <a:prstGeom prst="rect">
            <a:avLst/>
          </a:prstGeom>
        </p:spPr>
      </p:pic>
    </p:spTree>
    <p:extLst>
      <p:ext uri="{BB962C8B-B14F-4D97-AF65-F5344CB8AC3E}">
        <p14:creationId xmlns:p14="http://schemas.microsoft.com/office/powerpoint/2010/main" val="200864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Table of Contents</a:t>
            </a:r>
            <a:endParaRPr lang="nl-BE" dirty="0"/>
          </a:p>
        </p:txBody>
      </p:sp>
      <p:sp>
        <p:nvSpPr>
          <p:cNvPr id="8" name="Text Placeholder 7"/>
          <p:cNvSpPr>
            <a:spLocks noGrp="1"/>
          </p:cNvSpPr>
          <p:nvPr>
            <p:ph type="body" sz="quarter" idx="14"/>
          </p:nvPr>
        </p:nvSpPr>
        <p:spPr>
          <a:xfrm>
            <a:off x="152400" y="609600"/>
            <a:ext cx="7269480" cy="519953"/>
          </a:xfrm>
        </p:spPr>
        <p:txBody>
          <a:bodyPr/>
          <a:lstStyle/>
          <a:p>
            <a:endParaRPr lang="nl-BE"/>
          </a:p>
        </p:txBody>
      </p:sp>
      <p:sp>
        <p:nvSpPr>
          <p:cNvPr id="5" name="Slide Number Placeholder 4"/>
          <p:cNvSpPr>
            <a:spLocks noGrp="1"/>
          </p:cNvSpPr>
          <p:nvPr>
            <p:ph type="sldNum" sz="quarter" idx="17"/>
          </p:nvPr>
        </p:nvSpPr>
        <p:spPr/>
        <p:txBody>
          <a:bodyPr/>
          <a:lstStyle/>
          <a:p>
            <a:fld id="{49ECBA19-095F-4230-92C2-CF682804462C}" type="slidenum">
              <a:rPr lang="en-US" smtClean="0"/>
              <a:pPr/>
              <a:t>5</a:t>
            </a:fld>
            <a:endParaRPr lang="en-US" dirty="0"/>
          </a:p>
        </p:txBody>
      </p:sp>
      <p:sp>
        <p:nvSpPr>
          <p:cNvPr id="6" name="Footer Placeholder 5"/>
          <p:cNvSpPr>
            <a:spLocks noGrp="1"/>
          </p:cNvSpPr>
          <p:nvPr>
            <p:ph type="ftr" sz="quarter" idx="16"/>
          </p:nvPr>
        </p:nvSpPr>
        <p:spPr/>
        <p:txBody>
          <a:bodyPr/>
          <a:lstStyle/>
          <a:p>
            <a:r>
              <a:rPr lang="en-US" dirty="0" smtClean="0"/>
              <a:t>Scraping Leaky Browsers for Fun and Passwords</a:t>
            </a:r>
            <a:endParaRPr lang="en-US" dirty="0"/>
          </a:p>
        </p:txBody>
      </p:sp>
      <p:sp>
        <p:nvSpPr>
          <p:cNvPr id="2" name="Oval 1"/>
          <p:cNvSpPr/>
          <p:nvPr/>
        </p:nvSpPr>
        <p:spPr>
          <a:xfrm>
            <a:off x="152400" y="1238250"/>
            <a:ext cx="1752600" cy="1295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3"/>
                </a:solidFill>
                <a:latin typeface="Avenir Book" panose="02000503020000020003" pitchFamily="2" charset="0"/>
              </a:rPr>
              <a:t>RAM scraping?</a:t>
            </a:r>
            <a:endParaRPr lang="nl-BE" noProof="0" dirty="0" smtClean="0">
              <a:solidFill>
                <a:schemeClr val="accent3"/>
              </a:solidFill>
              <a:latin typeface="Avenir Book" panose="02000503020000020003" pitchFamily="2" charset="0"/>
            </a:endParaRPr>
          </a:p>
        </p:txBody>
      </p:sp>
      <p:sp>
        <p:nvSpPr>
          <p:cNvPr id="3" name="Oval 2"/>
          <p:cNvSpPr/>
          <p:nvPr/>
        </p:nvSpPr>
        <p:spPr>
          <a:xfrm>
            <a:off x="3581400" y="1352550"/>
            <a:ext cx="2362200" cy="10668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noProof="0" dirty="0" smtClean="0">
                <a:solidFill>
                  <a:schemeClr val="accent3"/>
                </a:solidFill>
                <a:latin typeface="Avenir Book" panose="02000503020000020003" pitchFamily="2" charset="0"/>
              </a:rPr>
              <a:t>Test the waters</a:t>
            </a:r>
            <a:endParaRPr lang="nl-BE" noProof="0" dirty="0" smtClean="0">
              <a:solidFill>
                <a:schemeClr val="accent3"/>
              </a:solidFill>
              <a:latin typeface="Avenir Book" panose="02000503020000020003" pitchFamily="2" charset="0"/>
            </a:endParaRPr>
          </a:p>
        </p:txBody>
      </p:sp>
      <p:cxnSp>
        <p:nvCxnSpPr>
          <p:cNvPr id="10" name="Straight Arrow Connector 9"/>
          <p:cNvCxnSpPr>
            <a:stCxn id="2" idx="6"/>
            <a:endCxn id="3" idx="2"/>
          </p:cNvCxnSpPr>
          <p:nvPr/>
        </p:nvCxnSpPr>
        <p:spPr>
          <a:xfrm>
            <a:off x="1905000" y="1885950"/>
            <a:ext cx="1676400"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1" name="Oval 10"/>
          <p:cNvSpPr/>
          <p:nvPr/>
        </p:nvSpPr>
        <p:spPr>
          <a:xfrm>
            <a:off x="7086600" y="1314450"/>
            <a:ext cx="1447800" cy="11430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noProof="0" dirty="0" smtClean="0">
                <a:solidFill>
                  <a:schemeClr val="accent3"/>
                </a:solidFill>
                <a:latin typeface="Avenir Book" panose="02000503020000020003" pitchFamily="2" charset="0"/>
              </a:rPr>
              <a:t>Going all out</a:t>
            </a:r>
            <a:endParaRPr lang="nl-BE" noProof="0" dirty="0" smtClean="0">
              <a:solidFill>
                <a:schemeClr val="accent3"/>
              </a:solidFill>
              <a:latin typeface="Avenir Book" panose="02000503020000020003" pitchFamily="2" charset="0"/>
            </a:endParaRPr>
          </a:p>
        </p:txBody>
      </p:sp>
      <p:cxnSp>
        <p:nvCxnSpPr>
          <p:cNvPr id="13" name="Straight Arrow Connector 12"/>
          <p:cNvCxnSpPr>
            <a:stCxn id="3" idx="6"/>
            <a:endCxn id="11" idx="2"/>
          </p:cNvCxnSpPr>
          <p:nvPr/>
        </p:nvCxnSpPr>
        <p:spPr>
          <a:xfrm>
            <a:off x="5943600" y="1885950"/>
            <a:ext cx="1143000"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4" name="Oval 13"/>
          <p:cNvSpPr/>
          <p:nvPr/>
        </p:nvSpPr>
        <p:spPr>
          <a:xfrm>
            <a:off x="247650" y="3381375"/>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3"/>
                </a:solidFill>
                <a:latin typeface="Avenir Book" panose="02000503020000020003" pitchFamily="2" charset="0"/>
              </a:rPr>
              <a:t>$$$</a:t>
            </a:r>
            <a:endParaRPr lang="nl-BE" noProof="0" dirty="0" smtClean="0">
              <a:solidFill>
                <a:schemeClr val="accent3"/>
              </a:solidFill>
              <a:latin typeface="Avenir Book" panose="02000503020000020003" pitchFamily="2" charset="0"/>
            </a:endParaRPr>
          </a:p>
        </p:txBody>
      </p:sp>
      <p:sp>
        <p:nvSpPr>
          <p:cNvPr id="15" name="Oval 14"/>
          <p:cNvSpPr/>
          <p:nvPr/>
        </p:nvSpPr>
        <p:spPr>
          <a:xfrm>
            <a:off x="3429000" y="3381375"/>
            <a:ext cx="22098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noProof="0" dirty="0" smtClean="0">
                <a:solidFill>
                  <a:schemeClr val="accent3"/>
                </a:solidFill>
                <a:latin typeface="Avenir Book" panose="02000503020000020003" pitchFamily="2" charset="0"/>
              </a:rPr>
              <a:t>Annihilating the threat</a:t>
            </a:r>
            <a:endParaRPr lang="nl-BE" noProof="0" dirty="0" smtClean="0">
              <a:solidFill>
                <a:schemeClr val="accent3"/>
              </a:solidFill>
              <a:latin typeface="Avenir Book" panose="02000503020000020003" pitchFamily="2" charset="0"/>
            </a:endParaRPr>
          </a:p>
        </p:txBody>
      </p:sp>
      <p:sp>
        <p:nvSpPr>
          <p:cNvPr id="16" name="Oval 15"/>
          <p:cNvSpPr/>
          <p:nvPr/>
        </p:nvSpPr>
        <p:spPr>
          <a:xfrm>
            <a:off x="6858000" y="3381375"/>
            <a:ext cx="19812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noProof="0" dirty="0" smtClean="0">
                <a:solidFill>
                  <a:schemeClr val="accent3"/>
                </a:solidFill>
                <a:latin typeface="Avenir Book" panose="02000503020000020003" pitchFamily="2" charset="0"/>
              </a:rPr>
              <a:t>Vendor response</a:t>
            </a:r>
            <a:endParaRPr lang="nl-BE" noProof="0" dirty="0" smtClean="0">
              <a:solidFill>
                <a:schemeClr val="accent3"/>
              </a:solidFill>
              <a:latin typeface="Avenir Book" panose="02000503020000020003" pitchFamily="2" charset="0"/>
            </a:endParaRPr>
          </a:p>
        </p:txBody>
      </p:sp>
      <p:sp>
        <p:nvSpPr>
          <p:cNvPr id="17" name="Oval 16"/>
          <p:cNvSpPr/>
          <p:nvPr/>
        </p:nvSpPr>
        <p:spPr>
          <a:xfrm>
            <a:off x="381000" y="5334000"/>
            <a:ext cx="16002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noProof="0" dirty="0" smtClean="0">
                <a:solidFill>
                  <a:schemeClr val="accent3"/>
                </a:solidFill>
                <a:latin typeface="Avenir Book" panose="02000503020000020003" pitchFamily="2" charset="0"/>
              </a:rPr>
              <a:t>Volatility</a:t>
            </a:r>
            <a:endParaRPr lang="nl-BE" noProof="0" dirty="0" smtClean="0">
              <a:solidFill>
                <a:schemeClr val="accent3"/>
              </a:solidFill>
              <a:latin typeface="Avenir Book" panose="02000503020000020003" pitchFamily="2" charset="0"/>
            </a:endParaRPr>
          </a:p>
        </p:txBody>
      </p:sp>
      <p:sp>
        <p:nvSpPr>
          <p:cNvPr id="18" name="Oval 17"/>
          <p:cNvSpPr/>
          <p:nvPr/>
        </p:nvSpPr>
        <p:spPr>
          <a:xfrm>
            <a:off x="6648450" y="5305425"/>
            <a:ext cx="12192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noProof="0" dirty="0" smtClean="0">
                <a:solidFill>
                  <a:schemeClr val="accent3"/>
                </a:solidFill>
                <a:latin typeface="Avenir Book" panose="02000503020000020003" pitchFamily="2" charset="0"/>
              </a:rPr>
              <a:t>Demo</a:t>
            </a:r>
            <a:endParaRPr lang="nl-BE" noProof="0" dirty="0" smtClean="0">
              <a:solidFill>
                <a:schemeClr val="accent3"/>
              </a:solidFill>
              <a:latin typeface="Avenir Book" panose="02000503020000020003" pitchFamily="2" charset="0"/>
            </a:endParaRPr>
          </a:p>
        </p:txBody>
      </p:sp>
      <p:cxnSp>
        <p:nvCxnSpPr>
          <p:cNvPr id="26" name="Straight Arrow Connector 25"/>
          <p:cNvCxnSpPr>
            <a:stCxn id="11" idx="3"/>
            <a:endCxn id="14" idx="7"/>
          </p:cNvCxnSpPr>
          <p:nvPr/>
        </p:nvCxnSpPr>
        <p:spPr>
          <a:xfrm flipH="1">
            <a:off x="1028139" y="2290062"/>
            <a:ext cx="6270486" cy="122522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28" name="Straight Arrow Connector 27"/>
          <p:cNvCxnSpPr>
            <a:stCxn id="14" idx="6"/>
            <a:endCxn id="15" idx="2"/>
          </p:cNvCxnSpPr>
          <p:nvPr/>
        </p:nvCxnSpPr>
        <p:spPr>
          <a:xfrm>
            <a:off x="1162050" y="3838575"/>
            <a:ext cx="2266950"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2" name="Straight Arrow Connector 31"/>
          <p:cNvCxnSpPr>
            <a:stCxn id="15" idx="6"/>
            <a:endCxn id="16" idx="2"/>
          </p:cNvCxnSpPr>
          <p:nvPr/>
        </p:nvCxnSpPr>
        <p:spPr>
          <a:xfrm>
            <a:off x="5638800" y="3838575"/>
            <a:ext cx="1219200"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4" name="Straight Arrow Connector 33"/>
          <p:cNvCxnSpPr>
            <a:stCxn id="16" idx="3"/>
            <a:endCxn id="17" idx="7"/>
          </p:cNvCxnSpPr>
          <p:nvPr/>
        </p:nvCxnSpPr>
        <p:spPr>
          <a:xfrm flipH="1">
            <a:off x="1746856" y="4161864"/>
            <a:ext cx="5401284" cy="1306047"/>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6" name="Straight Arrow Connector 35"/>
          <p:cNvCxnSpPr>
            <a:stCxn id="17" idx="6"/>
            <a:endCxn id="18" idx="2"/>
          </p:cNvCxnSpPr>
          <p:nvPr/>
        </p:nvCxnSpPr>
        <p:spPr>
          <a:xfrm flipV="1">
            <a:off x="1981200" y="5762625"/>
            <a:ext cx="4667250" cy="28575"/>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16562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a:t>DEMO</a:t>
            </a:r>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50</a:t>
            </a:fld>
            <a:endParaRPr lang="en-US" dirty="0"/>
          </a:p>
        </p:txBody>
      </p:sp>
    </p:spTree>
    <p:extLst>
      <p:ext uri="{BB962C8B-B14F-4D97-AF65-F5344CB8AC3E}">
        <p14:creationId xmlns:p14="http://schemas.microsoft.com/office/powerpoint/2010/main" val="4216320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Discussion</a:t>
            </a:r>
            <a:endParaRPr lang="nl-BE" dirty="0"/>
          </a:p>
        </p:txBody>
      </p:sp>
      <p:sp>
        <p:nvSpPr>
          <p:cNvPr id="3" name="Text Placeholder 2"/>
          <p:cNvSpPr>
            <a:spLocks noGrp="1"/>
          </p:cNvSpPr>
          <p:nvPr>
            <p:ph type="body" sz="quarter" idx="14"/>
          </p:nvPr>
        </p:nvSpPr>
        <p:spPr/>
        <p:txBody>
          <a:bodyPr/>
          <a:lstStyle/>
          <a:p>
            <a:r>
              <a:rPr lang="en-US" dirty="0" err="1" smtClean="0"/>
              <a:t>LastPass</a:t>
            </a:r>
            <a:endParaRPr lang="nl-BE"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51</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2050" name="Picture 2" descr="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4" y="2057400"/>
            <a:ext cx="863917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35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a:t>Q&amp;A</a:t>
            </a:r>
          </a:p>
        </p:txBody>
      </p:sp>
      <p:sp>
        <p:nvSpPr>
          <p:cNvPr id="8" name="Text Placeholder 7"/>
          <p:cNvSpPr>
            <a:spLocks noGrp="1"/>
          </p:cNvSpPr>
          <p:nvPr>
            <p:ph type="body" sz="quarter" idx="14"/>
          </p:nvPr>
        </p:nvSpPr>
        <p:spPr/>
        <p:txBody>
          <a:bodyPr/>
          <a:lstStyle/>
          <a:p>
            <a:r>
              <a:rPr lang="fr-BE" dirty="0"/>
              <a:t>Questions?</a:t>
            </a:r>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52</a:t>
            </a:fld>
            <a:endParaRPr lang="en-US" dirty="0"/>
          </a:p>
        </p:txBody>
      </p:sp>
    </p:spTree>
    <p:extLst>
      <p:ext uri="{BB962C8B-B14F-4D97-AF65-F5344CB8AC3E}">
        <p14:creationId xmlns:p14="http://schemas.microsoft.com/office/powerpoint/2010/main" val="2604344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Volatility Plugin source code</a:t>
            </a:r>
            <a:endParaRPr lang="nl-BE" dirty="0"/>
          </a:p>
        </p:txBody>
      </p:sp>
      <p:sp>
        <p:nvSpPr>
          <p:cNvPr id="3" name="Text Placeholder 2"/>
          <p:cNvSpPr>
            <a:spLocks noGrp="1"/>
          </p:cNvSpPr>
          <p:nvPr>
            <p:ph type="body" sz="quarter" idx="14"/>
          </p:nvPr>
        </p:nvSpPr>
        <p:spPr/>
        <p:txBody>
          <a:bodyPr/>
          <a:lstStyle/>
          <a:p>
            <a:endParaRPr lang="nl-BE"/>
          </a:p>
        </p:txBody>
      </p:sp>
      <p:sp>
        <p:nvSpPr>
          <p:cNvPr id="4" name="Text Placeholder 3"/>
          <p:cNvSpPr>
            <a:spLocks noGrp="1"/>
          </p:cNvSpPr>
          <p:nvPr>
            <p:ph type="body" sz="quarter" idx="15"/>
          </p:nvPr>
        </p:nvSpPr>
        <p:spPr/>
        <p:txBody>
          <a:bodyPr/>
          <a:lstStyle/>
          <a:p>
            <a:pPr marL="0" indent="0">
              <a:buNone/>
            </a:pPr>
            <a:r>
              <a:rPr lang="en-US" dirty="0" smtClean="0">
                <a:hlinkClick r:id="rId2"/>
              </a:rPr>
              <a:t>https</a:t>
            </a:r>
            <a:r>
              <a:rPr lang="en-US" smtClean="0">
                <a:hlinkClick r:id="rId2"/>
              </a:rPr>
              <a:t>://</a:t>
            </a:r>
            <a:r>
              <a:rPr lang="en-US" smtClean="0">
                <a:hlinkClick r:id="rId2"/>
              </a:rPr>
              <a:t>github.com/adriyian/volatility_browser_memory_scraping</a:t>
            </a:r>
            <a:endParaRPr lang="en-US" smtClean="0"/>
          </a:p>
          <a:p>
            <a:pPr marL="0" indent="0">
              <a:buNone/>
            </a:pPr>
            <a:endParaRPr lang="en-US" dirty="0"/>
          </a:p>
          <a:p>
            <a:pPr marL="0" indent="0">
              <a:buNone/>
            </a:pPr>
            <a:r>
              <a:rPr lang="en-US" dirty="0" smtClean="0"/>
              <a:t>Pushing in 3…</a:t>
            </a:r>
            <a:r>
              <a:rPr lang="nl-BE" dirty="0" smtClean="0"/>
              <a:t> 2... 1...</a:t>
            </a:r>
            <a:endParaRPr lang="en-US" dirty="0" smtClean="0"/>
          </a:p>
        </p:txBody>
      </p:sp>
      <p:sp>
        <p:nvSpPr>
          <p:cNvPr id="5" name="Slide Number Placeholder 4"/>
          <p:cNvSpPr>
            <a:spLocks noGrp="1"/>
          </p:cNvSpPr>
          <p:nvPr>
            <p:ph type="sldNum" sz="quarter" idx="17"/>
          </p:nvPr>
        </p:nvSpPr>
        <p:spPr/>
        <p:txBody>
          <a:bodyPr/>
          <a:lstStyle/>
          <a:p>
            <a:fld id="{49ECBA19-095F-4230-92C2-CF682804462C}" type="slidenum">
              <a:rPr lang="en-US" smtClean="0"/>
              <a:pPr/>
              <a:t>53</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spTree>
    <p:extLst>
      <p:ext uri="{BB962C8B-B14F-4D97-AF65-F5344CB8AC3E}">
        <p14:creationId xmlns:p14="http://schemas.microsoft.com/office/powerpoint/2010/main" val="178643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fr-BE" dirty="0"/>
              <a:t>About RAM </a:t>
            </a:r>
            <a:r>
              <a:rPr lang="fr-BE" dirty="0" err="1"/>
              <a:t>scraping</a:t>
            </a:r>
            <a:endParaRPr lang="fr-BE" dirty="0"/>
          </a:p>
        </p:txBody>
      </p:sp>
      <p:sp>
        <p:nvSpPr>
          <p:cNvPr id="8" name="Text Placeholder 7"/>
          <p:cNvSpPr>
            <a:spLocks noGrp="1"/>
          </p:cNvSpPr>
          <p:nvPr>
            <p:ph type="body" sz="quarter" idx="14"/>
          </p:nvPr>
        </p:nvSpPr>
        <p:spPr/>
        <p:txBody>
          <a:bodyPr/>
          <a:lstStyle/>
          <a:p>
            <a:endParaRPr lang="fr-BE" dirty="0"/>
          </a:p>
        </p:txBody>
      </p:sp>
      <p:sp>
        <p:nvSpPr>
          <p:cNvPr id="5" name="Slide Number Placeholder 4"/>
          <p:cNvSpPr>
            <a:spLocks noGrp="1"/>
          </p:cNvSpPr>
          <p:nvPr>
            <p:ph type="sldNum" sz="quarter" idx="4294967295"/>
          </p:nvPr>
        </p:nvSpPr>
        <p:spPr>
          <a:xfrm>
            <a:off x="8358188" y="6477000"/>
            <a:ext cx="785812" cy="252413"/>
          </a:xfrm>
        </p:spPr>
        <p:txBody>
          <a:bodyPr/>
          <a:lstStyle/>
          <a:p>
            <a:fld id="{49ECBA19-095F-4230-92C2-CF682804462C}" type="slidenum">
              <a:rPr lang="en-US" smtClean="0"/>
              <a:pPr/>
              <a:t>6</a:t>
            </a:fld>
            <a:endParaRPr lang="en-US" dirty="0"/>
          </a:p>
        </p:txBody>
      </p:sp>
    </p:spTree>
    <p:extLst>
      <p:ext uri="{BB962C8B-B14F-4D97-AF65-F5344CB8AC3E}">
        <p14:creationId xmlns:p14="http://schemas.microsoft.com/office/powerpoint/2010/main" val="239255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endParaRPr lang="en-US" dirty="0"/>
          </a:p>
        </p:txBody>
      </p:sp>
      <p:sp>
        <p:nvSpPr>
          <p:cNvPr id="7" name="Text Placeholder 1"/>
          <p:cNvSpPr>
            <a:spLocks noGrp="1"/>
          </p:cNvSpPr>
          <p:nvPr>
            <p:ph type="body" sz="quarter" idx="13"/>
          </p:nvPr>
        </p:nvSpPr>
        <p:spPr>
          <a:xfrm>
            <a:off x="137160" y="228600"/>
            <a:ext cx="7269480" cy="420966"/>
          </a:xfrm>
        </p:spPr>
        <p:txBody>
          <a:bodyPr/>
          <a:lstStyle/>
          <a:p>
            <a:r>
              <a:rPr lang="en-US" dirty="0"/>
              <a:t>About RAM scraping</a:t>
            </a:r>
            <a:endParaRPr lang="nl-BE" dirty="0"/>
          </a:p>
        </p:txBody>
      </p:sp>
      <p:sp>
        <p:nvSpPr>
          <p:cNvPr id="8" name="Text Placeholder 2"/>
          <p:cNvSpPr>
            <a:spLocks noGrp="1"/>
          </p:cNvSpPr>
          <p:nvPr>
            <p:ph type="body" sz="quarter" idx="14"/>
          </p:nvPr>
        </p:nvSpPr>
        <p:spPr>
          <a:xfrm>
            <a:off x="137160" y="609599"/>
            <a:ext cx="7269480" cy="519953"/>
          </a:xfrm>
        </p:spPr>
        <p:txBody>
          <a:bodyPr/>
          <a:lstStyle/>
          <a:p>
            <a:r>
              <a:rPr lang="en-US" dirty="0"/>
              <a:t>What is RAM scraping?</a:t>
            </a:r>
            <a:endParaRPr lang="nl-BE" dirty="0"/>
          </a:p>
        </p:txBody>
      </p:sp>
      <p:pic>
        <p:nvPicPr>
          <p:cNvPr id="4098" name="Picture 2" descr="Résultat de recherche d'images pour &quot;target point of sa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1715"/>
            <a:ext cx="7134225" cy="4010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Footer Placeholder 5"/>
          <p:cNvSpPr>
            <a:spLocks noGrp="1"/>
          </p:cNvSpPr>
          <p:nvPr>
            <p:ph type="ftr" sz="quarter" idx="16"/>
          </p:nvPr>
        </p:nvSpPr>
        <p:spPr>
          <a:xfrm>
            <a:off x="1395319" y="6476999"/>
            <a:ext cx="6353362" cy="252000"/>
          </a:xfrm>
        </p:spPr>
        <p:txBody>
          <a:bodyPr/>
          <a:lstStyle/>
          <a:p>
            <a:r>
              <a:rPr lang="en-US" dirty="0" smtClean="0"/>
              <a:t>Scraping Leaky Browsers for Fun and Passwords</a:t>
            </a:r>
            <a:endParaRPr lang="en-US" dirty="0"/>
          </a:p>
        </p:txBody>
      </p:sp>
      <p:sp>
        <p:nvSpPr>
          <p:cNvPr id="10" name="Slide Number Placeholder 4"/>
          <p:cNvSpPr>
            <a:spLocks noGrp="1"/>
          </p:cNvSpPr>
          <p:nvPr>
            <p:ph type="sldNum" sz="quarter" idx="17"/>
          </p:nvPr>
        </p:nvSpPr>
        <p:spPr>
          <a:xfrm>
            <a:off x="8221022" y="6476999"/>
            <a:ext cx="785818" cy="252000"/>
          </a:xfrm>
        </p:spPr>
        <p:txBody>
          <a:bodyPr/>
          <a:lstStyle/>
          <a:p>
            <a:fld id="{49ECBA19-095F-4230-92C2-CF682804462C}" type="slidenum">
              <a:rPr lang="en-US" smtClean="0"/>
              <a:pPr/>
              <a:t>7</a:t>
            </a:fld>
            <a:endParaRPr lang="en-US" dirty="0"/>
          </a:p>
        </p:txBody>
      </p:sp>
    </p:spTree>
    <p:extLst>
      <p:ext uri="{BB962C8B-B14F-4D97-AF65-F5344CB8AC3E}">
        <p14:creationId xmlns:p14="http://schemas.microsoft.com/office/powerpoint/2010/main" val="115322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About RAM scraping</a:t>
            </a:r>
            <a:endParaRPr lang="nl-BE" dirty="0"/>
          </a:p>
        </p:txBody>
      </p:sp>
      <p:sp>
        <p:nvSpPr>
          <p:cNvPr id="3" name="Text Placeholder 2"/>
          <p:cNvSpPr>
            <a:spLocks noGrp="1"/>
          </p:cNvSpPr>
          <p:nvPr>
            <p:ph type="body" sz="quarter" idx="14"/>
          </p:nvPr>
        </p:nvSpPr>
        <p:spPr/>
        <p:txBody>
          <a:bodyPr/>
          <a:lstStyle/>
          <a:p>
            <a:r>
              <a:rPr lang="en-US" dirty="0"/>
              <a:t>What is RAM scraping?</a:t>
            </a:r>
            <a:endParaRPr lang="nl-BE" dirty="0"/>
          </a:p>
        </p:txBody>
      </p:sp>
      <p:sp>
        <p:nvSpPr>
          <p:cNvPr id="4" name="Text Placeholder 3"/>
          <p:cNvSpPr>
            <a:spLocks noGrp="1"/>
          </p:cNvSpPr>
          <p:nvPr>
            <p:ph type="body" sz="quarter" idx="15"/>
          </p:nvPr>
        </p:nvSpPr>
        <p:spPr/>
        <p:txBody>
          <a:bodyPr/>
          <a:lstStyle/>
          <a:p>
            <a:pPr marL="0" indent="0">
              <a:buNone/>
            </a:pPr>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8</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3075" name="Picture 3" descr="C:\Users\Stefaan\git\thesis\presentaties\con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13" y="2620963"/>
            <a:ext cx="7126287" cy="2179637"/>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4648200" y="1676400"/>
            <a:ext cx="381000" cy="838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sp>
        <p:nvSpPr>
          <p:cNvPr id="11" name="Down Arrow 10"/>
          <p:cNvSpPr/>
          <p:nvPr/>
        </p:nvSpPr>
        <p:spPr>
          <a:xfrm>
            <a:off x="6629400" y="1676400"/>
            <a:ext cx="381000" cy="838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sp>
        <p:nvSpPr>
          <p:cNvPr id="12" name="Down Arrow 11"/>
          <p:cNvSpPr/>
          <p:nvPr/>
        </p:nvSpPr>
        <p:spPr>
          <a:xfrm>
            <a:off x="5638800" y="1676400"/>
            <a:ext cx="381000" cy="838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spTree>
    <p:extLst>
      <p:ext uri="{BB962C8B-B14F-4D97-AF65-F5344CB8AC3E}">
        <p14:creationId xmlns:p14="http://schemas.microsoft.com/office/powerpoint/2010/main" val="120397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About RAM scraping</a:t>
            </a:r>
            <a:endParaRPr lang="nl-BE" dirty="0"/>
          </a:p>
        </p:txBody>
      </p:sp>
      <p:sp>
        <p:nvSpPr>
          <p:cNvPr id="3" name="Text Placeholder 2"/>
          <p:cNvSpPr>
            <a:spLocks noGrp="1"/>
          </p:cNvSpPr>
          <p:nvPr>
            <p:ph type="body" sz="quarter" idx="14"/>
          </p:nvPr>
        </p:nvSpPr>
        <p:spPr/>
        <p:txBody>
          <a:bodyPr/>
          <a:lstStyle/>
          <a:p>
            <a:r>
              <a:rPr lang="en-US" dirty="0"/>
              <a:t>What is RAM scraping?</a:t>
            </a:r>
            <a:endParaRPr lang="nl-BE" dirty="0"/>
          </a:p>
        </p:txBody>
      </p:sp>
      <p:sp>
        <p:nvSpPr>
          <p:cNvPr id="4" name="Text Placeholder 3"/>
          <p:cNvSpPr>
            <a:spLocks noGrp="1"/>
          </p:cNvSpPr>
          <p:nvPr>
            <p:ph type="body" sz="quarter" idx="15"/>
          </p:nvPr>
        </p:nvSpPr>
        <p:spPr/>
        <p:txBody>
          <a:bodyPr/>
          <a:lstStyle/>
          <a:p>
            <a:pPr marL="0" indent="0">
              <a:buNone/>
            </a:pPr>
            <a:endParaRPr lang="en-US" dirty="0"/>
          </a:p>
        </p:txBody>
      </p:sp>
      <p:sp>
        <p:nvSpPr>
          <p:cNvPr id="5" name="Slide Number Placeholder 4"/>
          <p:cNvSpPr>
            <a:spLocks noGrp="1"/>
          </p:cNvSpPr>
          <p:nvPr>
            <p:ph type="sldNum" sz="quarter" idx="17"/>
          </p:nvPr>
        </p:nvSpPr>
        <p:spPr/>
        <p:txBody>
          <a:bodyPr/>
          <a:lstStyle/>
          <a:p>
            <a:fld id="{49ECBA19-095F-4230-92C2-CF682804462C}" type="slidenum">
              <a:rPr lang="en-US" smtClean="0"/>
              <a:pPr/>
              <a:t>9</a:t>
            </a:fld>
            <a:endParaRPr lang="en-US" dirty="0"/>
          </a:p>
        </p:txBody>
      </p:sp>
      <p:sp>
        <p:nvSpPr>
          <p:cNvPr id="6" name="Footer Placeholder 5"/>
          <p:cNvSpPr>
            <a:spLocks noGrp="1"/>
          </p:cNvSpPr>
          <p:nvPr>
            <p:ph type="ftr" sz="quarter" idx="16"/>
          </p:nvPr>
        </p:nvSpPr>
        <p:spPr/>
        <p:txBody>
          <a:bodyPr/>
          <a:lstStyle/>
          <a:p>
            <a:r>
              <a:rPr lang="en-US" smtClean="0"/>
              <a:t>Scraping Leaky Browsers for Fun and Passwords</a:t>
            </a:r>
            <a:endParaRPr lang="en-US" dirty="0"/>
          </a:p>
        </p:txBody>
      </p:sp>
      <p:pic>
        <p:nvPicPr>
          <p:cNvPr id="3075" name="Picture 3" descr="C:\Users\Stefaan\git\thesis\presentaties\con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13" y="2620963"/>
            <a:ext cx="7126287" cy="2179637"/>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2590800" y="1752600"/>
            <a:ext cx="381000" cy="838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sp>
        <p:nvSpPr>
          <p:cNvPr id="11" name="Down Arrow 10"/>
          <p:cNvSpPr/>
          <p:nvPr/>
        </p:nvSpPr>
        <p:spPr>
          <a:xfrm>
            <a:off x="2438400" y="3124200"/>
            <a:ext cx="381000" cy="838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sp>
        <p:nvSpPr>
          <p:cNvPr id="12" name="Down Arrow 11"/>
          <p:cNvSpPr/>
          <p:nvPr/>
        </p:nvSpPr>
        <p:spPr>
          <a:xfrm>
            <a:off x="4419600" y="3124200"/>
            <a:ext cx="381000" cy="8382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noProof="0" dirty="0">
              <a:solidFill>
                <a:schemeClr val="accent3"/>
              </a:solidFill>
              <a:latin typeface="Avenir Book" panose="02000503020000020003" pitchFamily="2" charset="0"/>
            </a:endParaRPr>
          </a:p>
        </p:txBody>
      </p:sp>
    </p:spTree>
    <p:extLst>
      <p:ext uri="{BB962C8B-B14F-4D97-AF65-F5344CB8AC3E}">
        <p14:creationId xmlns:p14="http://schemas.microsoft.com/office/powerpoint/2010/main" val="2942721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NVISO House Styl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4A66AC"/>
      </a:accent3>
      <a:accent4>
        <a:srgbClr val="C8A200"/>
      </a:accent4>
      <a:accent5>
        <a:srgbClr val="5AA2AE"/>
      </a:accent5>
      <a:accent6>
        <a:srgbClr val="3EBBF0"/>
      </a:accent6>
      <a:hlink>
        <a:srgbClr val="9454C3"/>
      </a:hlink>
      <a:folHlink>
        <a:srgbClr val="3EBBF0"/>
      </a:folHlink>
    </a:clrScheme>
    <a:fontScheme name="NVISO">
      <a:majorFont>
        <a:latin typeface="Avenir Book"/>
        <a:ea typeface=""/>
        <a:cs typeface=""/>
      </a:majorFont>
      <a:minorFont>
        <a:latin typeface="Avenir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solidFill>
            <a:schemeClr val="accent2"/>
          </a:solidFill>
        </a:ln>
      </a:spPr>
      <a:bodyPr rtlCol="0" anchor="ctr"/>
      <a:lstStyle>
        <a:defPPr algn="ctr">
          <a:defRPr noProof="0" dirty="0" smtClean="0">
            <a:solidFill>
              <a:schemeClr val="accent3"/>
            </a:solidFill>
            <a:latin typeface="Avenir Book" panose="0200050302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a:latin typeface="Avenir Book" panose="02000503020000020003"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9426</TotalTime>
  <Words>1226</Words>
  <Application>Microsoft Office PowerPoint</Application>
  <PresentationFormat>On-screen Show (4:3)</PresentationFormat>
  <Paragraphs>346</Paragraphs>
  <Slides>53</Slides>
  <Notes>24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NVISO House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NVISO</dc:creator>
  <cp:lastModifiedBy>Stefaan</cp:lastModifiedBy>
  <cp:revision>258</cp:revision>
  <dcterms:created xsi:type="dcterms:W3CDTF">2013-02-04T13:54:51Z</dcterms:created>
  <dcterms:modified xsi:type="dcterms:W3CDTF">2016-10-27T19:16:37Z</dcterms:modified>
</cp:coreProperties>
</file>