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9.xml" ContentType="application/vnd.openxmlformats-officedocument.presentationml.tags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2.xml" ContentType="application/vnd.openxmlformats-officedocument.presentationml.notesSlide+xml"/>
  <Override PartName="/ppt/tags/tag10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622" r:id="rId2"/>
    <p:sldId id="638" r:id="rId3"/>
    <p:sldId id="768" r:id="rId4"/>
    <p:sldId id="637" r:id="rId5"/>
    <p:sldId id="653" r:id="rId6"/>
    <p:sldId id="739" r:id="rId7"/>
    <p:sldId id="642" r:id="rId8"/>
    <p:sldId id="740" r:id="rId9"/>
    <p:sldId id="770" r:id="rId10"/>
    <p:sldId id="671" r:id="rId11"/>
    <p:sldId id="749" r:id="rId12"/>
    <p:sldId id="754" r:id="rId13"/>
    <p:sldId id="765" r:id="rId14"/>
    <p:sldId id="672" r:id="rId15"/>
    <p:sldId id="775" r:id="rId16"/>
    <p:sldId id="769" r:id="rId17"/>
    <p:sldId id="644" r:id="rId18"/>
    <p:sldId id="645" r:id="rId19"/>
    <p:sldId id="648" r:id="rId20"/>
    <p:sldId id="649" r:id="rId21"/>
    <p:sldId id="741" r:id="rId22"/>
    <p:sldId id="756" r:id="rId23"/>
    <p:sldId id="746" r:id="rId24"/>
    <p:sldId id="745" r:id="rId25"/>
    <p:sldId id="771" r:id="rId26"/>
    <p:sldId id="734" r:id="rId27"/>
    <p:sldId id="675" r:id="rId28"/>
    <p:sldId id="650" r:id="rId29"/>
    <p:sldId id="744" r:id="rId30"/>
    <p:sldId id="753" r:id="rId31"/>
    <p:sldId id="751" r:id="rId32"/>
    <p:sldId id="752" r:id="rId33"/>
    <p:sldId id="755" r:id="rId34"/>
    <p:sldId id="652" r:id="rId35"/>
    <p:sldId id="639" r:id="rId36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CD74C379-2718-1E4E-A131-E40A09599F37}">
          <p14:sldIdLst>
            <p14:sldId id="622"/>
            <p14:sldId id="638"/>
            <p14:sldId id="768"/>
            <p14:sldId id="637"/>
            <p14:sldId id="653"/>
            <p14:sldId id="739"/>
            <p14:sldId id="642"/>
            <p14:sldId id="740"/>
            <p14:sldId id="770"/>
            <p14:sldId id="671"/>
            <p14:sldId id="749"/>
            <p14:sldId id="754"/>
            <p14:sldId id="765"/>
            <p14:sldId id="672"/>
            <p14:sldId id="775"/>
            <p14:sldId id="769"/>
            <p14:sldId id="644"/>
            <p14:sldId id="645"/>
            <p14:sldId id="648"/>
            <p14:sldId id="649"/>
            <p14:sldId id="741"/>
            <p14:sldId id="756"/>
            <p14:sldId id="746"/>
            <p14:sldId id="745"/>
            <p14:sldId id="771"/>
            <p14:sldId id="734"/>
            <p14:sldId id="675"/>
            <p14:sldId id="650"/>
            <p14:sldId id="744"/>
            <p14:sldId id="753"/>
            <p14:sldId id="751"/>
            <p14:sldId id="752"/>
            <p14:sldId id="755"/>
            <p14:sldId id="652"/>
            <p14:sldId id="639"/>
          </p14:sldIdLst>
        </p14:section>
      </p14:sectionLst>
    </p:ext>
    <p:ext uri="{EFAFB233-063F-42B5-8137-9DF3F51BA10A}">
      <p15:sldGuideLst xmlns:p15="http://schemas.microsoft.com/office/powerpoint/2012/main">
        <p15:guide id="1" pos="6743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83FF"/>
    <a:srgbClr val="FF2600"/>
    <a:srgbClr val="76D6FF"/>
    <a:srgbClr val="FF7E79"/>
    <a:srgbClr val="73FB79"/>
    <a:srgbClr val="FFFD78"/>
    <a:srgbClr val="33FF00"/>
    <a:srgbClr val="FFC000"/>
    <a:srgbClr val="D24348"/>
    <a:srgbClr val="FF00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FD4443E-F989-4FC4-A0C8-D5A2AF1F390B}" styleName="Dark Style 1 –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–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–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89" autoAdjust="0"/>
    <p:restoredTop sz="82079"/>
  </p:normalViewPr>
  <p:slideViewPr>
    <p:cSldViewPr snapToGrid="0" snapToObjects="1">
      <p:cViewPr varScale="1">
        <p:scale>
          <a:sx n="127" d="100"/>
          <a:sy n="127" d="100"/>
        </p:scale>
        <p:origin x="1032" y="192"/>
      </p:cViewPr>
      <p:guideLst>
        <p:guide pos="6743"/>
        <p:guide orient="horz" pos="2160"/>
      </p:guideLst>
    </p:cSldViewPr>
  </p:slideViewPr>
  <p:outlineViewPr>
    <p:cViewPr>
      <p:scale>
        <a:sx n="33" d="100"/>
        <a:sy n="33" d="100"/>
      </p:scale>
      <p:origin x="0" y="-150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sine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Sheet1!$A$2:$A$112</c:f>
              <c:numCache>
                <c:formatCode>General</c:formatCode>
                <c:ptCount val="111"/>
                <c:pt idx="0">
                  <c:v>0</c:v>
                </c:pt>
                <c:pt idx="1">
                  <c:v>0.19634954084936207</c:v>
                </c:pt>
                <c:pt idx="2">
                  <c:v>0.39269908169872414</c:v>
                </c:pt>
                <c:pt idx="3">
                  <c:v>0.58904862254808621</c:v>
                </c:pt>
                <c:pt idx="4">
                  <c:v>0.78539816339744828</c:v>
                </c:pt>
                <c:pt idx="5">
                  <c:v>0.98174770424681035</c:v>
                </c:pt>
                <c:pt idx="6">
                  <c:v>1.1780972450961724</c:v>
                </c:pt>
                <c:pt idx="7">
                  <c:v>1.3744467859455345</c:v>
                </c:pt>
                <c:pt idx="8">
                  <c:v>1.5707963267948966</c:v>
                </c:pt>
                <c:pt idx="9">
                  <c:v>1.7671458676442586</c:v>
                </c:pt>
                <c:pt idx="10">
                  <c:v>1.9634954084936207</c:v>
                </c:pt>
                <c:pt idx="11">
                  <c:v>2.1598449493429825</c:v>
                </c:pt>
                <c:pt idx="12">
                  <c:v>2.3561944901923448</c:v>
                </c:pt>
                <c:pt idx="13">
                  <c:v>2.5525440310417071</c:v>
                </c:pt>
                <c:pt idx="14">
                  <c:v>2.7488935718910694</c:v>
                </c:pt>
                <c:pt idx="15">
                  <c:v>2.9452431127404317</c:v>
                </c:pt>
                <c:pt idx="16">
                  <c:v>3.141592653589794</c:v>
                </c:pt>
                <c:pt idx="17">
                  <c:v>3.3379421944391563</c:v>
                </c:pt>
                <c:pt idx="18">
                  <c:v>3.5342917352885186</c:v>
                </c:pt>
                <c:pt idx="19">
                  <c:v>3.7306412761378809</c:v>
                </c:pt>
                <c:pt idx="20">
                  <c:v>3.9269908169872432</c:v>
                </c:pt>
                <c:pt idx="21">
                  <c:v>4.1233403578366055</c:v>
                </c:pt>
                <c:pt idx="22">
                  <c:v>4.3196898986859678</c:v>
                </c:pt>
                <c:pt idx="23">
                  <c:v>4.51603943953533</c:v>
                </c:pt>
                <c:pt idx="24">
                  <c:v>4.7123889803846923</c:v>
                </c:pt>
                <c:pt idx="25">
                  <c:v>4.9087385212340546</c:v>
                </c:pt>
                <c:pt idx="26">
                  <c:v>5.1050880620834169</c:v>
                </c:pt>
                <c:pt idx="27">
                  <c:v>5.3014376029327792</c:v>
                </c:pt>
                <c:pt idx="28">
                  <c:v>5.4977871437821415</c:v>
                </c:pt>
                <c:pt idx="29">
                  <c:v>5.6941366846315038</c:v>
                </c:pt>
                <c:pt idx="30">
                  <c:v>5.8904862254808661</c:v>
                </c:pt>
                <c:pt idx="31">
                  <c:v>6.0868357663302284</c:v>
                </c:pt>
                <c:pt idx="32">
                  <c:v>6.2831853071795907</c:v>
                </c:pt>
                <c:pt idx="33">
                  <c:v>6.479534848028953</c:v>
                </c:pt>
                <c:pt idx="34">
                  <c:v>6.6758843888783153</c:v>
                </c:pt>
                <c:pt idx="35">
                  <c:v>6.8722339297276775</c:v>
                </c:pt>
                <c:pt idx="36">
                  <c:v>7.0685834705770398</c:v>
                </c:pt>
                <c:pt idx="37">
                  <c:v>7.2649330114264021</c:v>
                </c:pt>
                <c:pt idx="38">
                  <c:v>7.4612825522757644</c:v>
                </c:pt>
                <c:pt idx="39">
                  <c:v>7.6576320931251267</c:v>
                </c:pt>
                <c:pt idx="40">
                  <c:v>7.853981633974489</c:v>
                </c:pt>
                <c:pt idx="41">
                  <c:v>8.0503311748238513</c:v>
                </c:pt>
                <c:pt idx="42">
                  <c:v>8.2466807156732127</c:v>
                </c:pt>
                <c:pt idx="43">
                  <c:v>8.4430302565225741</c:v>
                </c:pt>
                <c:pt idx="44">
                  <c:v>8.6393797973719355</c:v>
                </c:pt>
                <c:pt idx="45">
                  <c:v>8.8357293382212969</c:v>
                </c:pt>
                <c:pt idx="46">
                  <c:v>9.0320788790706583</c:v>
                </c:pt>
                <c:pt idx="47">
                  <c:v>9.2284284199200197</c:v>
                </c:pt>
                <c:pt idx="48">
                  <c:v>9.4247779607693811</c:v>
                </c:pt>
                <c:pt idx="49">
                  <c:v>9.6211275016187425</c:v>
                </c:pt>
                <c:pt idx="50">
                  <c:v>9.8174770424681039</c:v>
                </c:pt>
                <c:pt idx="51">
                  <c:v>10.013826583317465</c:v>
                </c:pt>
                <c:pt idx="52">
                  <c:v>10.210176124166827</c:v>
                </c:pt>
                <c:pt idx="53">
                  <c:v>10.406525665016188</c:v>
                </c:pt>
                <c:pt idx="54">
                  <c:v>10.60287520586555</c:v>
                </c:pt>
                <c:pt idx="55">
                  <c:v>10.799224746714911</c:v>
                </c:pt>
                <c:pt idx="56">
                  <c:v>10.995574287564272</c:v>
                </c:pt>
                <c:pt idx="57">
                  <c:v>11.191923828413634</c:v>
                </c:pt>
                <c:pt idx="58">
                  <c:v>11.388273369262995</c:v>
                </c:pt>
                <c:pt idx="59">
                  <c:v>11.584622910112357</c:v>
                </c:pt>
                <c:pt idx="60">
                  <c:v>11.780972450961718</c:v>
                </c:pt>
                <c:pt idx="61">
                  <c:v>11.977321991811079</c:v>
                </c:pt>
                <c:pt idx="62">
                  <c:v>12.173671532660441</c:v>
                </c:pt>
                <c:pt idx="63">
                  <c:v>12.370021073509802</c:v>
                </c:pt>
                <c:pt idx="64">
                  <c:v>12.566370614359164</c:v>
                </c:pt>
                <c:pt idx="65">
                  <c:v>12.762720155208525</c:v>
                </c:pt>
                <c:pt idx="66">
                  <c:v>12.959069696057886</c:v>
                </c:pt>
                <c:pt idx="67">
                  <c:v>13.155419236907248</c:v>
                </c:pt>
                <c:pt idx="68">
                  <c:v>13.351768777756609</c:v>
                </c:pt>
                <c:pt idx="69">
                  <c:v>13.548118318605971</c:v>
                </c:pt>
                <c:pt idx="70">
                  <c:v>13.744467859455332</c:v>
                </c:pt>
                <c:pt idx="71">
                  <c:v>13.940817400304693</c:v>
                </c:pt>
                <c:pt idx="72">
                  <c:v>14.137166941154055</c:v>
                </c:pt>
                <c:pt idx="73">
                  <c:v>14.333516482003416</c:v>
                </c:pt>
                <c:pt idx="74">
                  <c:v>14.529866022852778</c:v>
                </c:pt>
                <c:pt idx="75">
                  <c:v>14.726215563702139</c:v>
                </c:pt>
                <c:pt idx="76">
                  <c:v>14.9225651045515</c:v>
                </c:pt>
                <c:pt idx="77">
                  <c:v>15.118914645400862</c:v>
                </c:pt>
                <c:pt idx="78">
                  <c:v>15.315264186250223</c:v>
                </c:pt>
                <c:pt idx="79">
                  <c:v>15.511613727099585</c:v>
                </c:pt>
                <c:pt idx="80">
                  <c:v>15.707963267948946</c:v>
                </c:pt>
                <c:pt idx="81">
                  <c:v>15.904312808798307</c:v>
                </c:pt>
                <c:pt idx="82">
                  <c:v>16.100662349647671</c:v>
                </c:pt>
                <c:pt idx="83">
                  <c:v>16.297011890497032</c:v>
                </c:pt>
                <c:pt idx="84">
                  <c:v>16.493361431346393</c:v>
                </c:pt>
                <c:pt idx="85">
                  <c:v>16.689710972195755</c:v>
                </c:pt>
                <c:pt idx="86">
                  <c:v>16.886060513045116</c:v>
                </c:pt>
                <c:pt idx="87">
                  <c:v>17.082410053894478</c:v>
                </c:pt>
                <c:pt idx="88">
                  <c:v>17.278759594743839</c:v>
                </c:pt>
                <c:pt idx="89">
                  <c:v>17.4751091355932</c:v>
                </c:pt>
                <c:pt idx="90">
                  <c:v>17.671458676442562</c:v>
                </c:pt>
                <c:pt idx="91">
                  <c:v>17.867808217291923</c:v>
                </c:pt>
                <c:pt idx="92">
                  <c:v>18.064157758141285</c:v>
                </c:pt>
                <c:pt idx="93">
                  <c:v>18.260507298990646</c:v>
                </c:pt>
                <c:pt idx="94">
                  <c:v>18.456856839840007</c:v>
                </c:pt>
                <c:pt idx="95">
                  <c:v>18.653206380689369</c:v>
                </c:pt>
                <c:pt idx="96">
                  <c:v>18.84955592153873</c:v>
                </c:pt>
                <c:pt idx="97">
                  <c:v>19.045905462388092</c:v>
                </c:pt>
                <c:pt idx="98">
                  <c:v>19.242255003237453</c:v>
                </c:pt>
                <c:pt idx="99">
                  <c:v>19.438604544086814</c:v>
                </c:pt>
                <c:pt idx="100">
                  <c:v>19.634954084936176</c:v>
                </c:pt>
                <c:pt idx="101">
                  <c:v>19.831303625785537</c:v>
                </c:pt>
                <c:pt idx="102">
                  <c:v>20.027653166634899</c:v>
                </c:pt>
                <c:pt idx="103">
                  <c:v>20.22400270748426</c:v>
                </c:pt>
                <c:pt idx="104">
                  <c:v>20.420352248333622</c:v>
                </c:pt>
                <c:pt idx="105">
                  <c:v>20.616701789182983</c:v>
                </c:pt>
                <c:pt idx="106">
                  <c:v>20.813051330032344</c:v>
                </c:pt>
                <c:pt idx="107">
                  <c:v>21.009400870881706</c:v>
                </c:pt>
                <c:pt idx="108">
                  <c:v>21.205750411731067</c:v>
                </c:pt>
                <c:pt idx="109">
                  <c:v>21.402099952580429</c:v>
                </c:pt>
                <c:pt idx="110">
                  <c:v>21.59844949342979</c:v>
                </c:pt>
              </c:numCache>
            </c:numRef>
          </c:cat>
          <c:val>
            <c:numRef>
              <c:f>Sheet1!$B$2:$B$112</c:f>
              <c:numCache>
                <c:formatCode>General</c:formatCode>
                <c:ptCount val="111"/>
                <c:pt idx="0">
                  <c:v>0</c:v>
                </c:pt>
                <c:pt idx="1">
                  <c:v>0.19509032201612825</c:v>
                </c:pt>
                <c:pt idx="2">
                  <c:v>0.38268343236508978</c:v>
                </c:pt>
                <c:pt idx="3">
                  <c:v>0.55557023301960218</c:v>
                </c:pt>
                <c:pt idx="4">
                  <c:v>0.70710678118654746</c:v>
                </c:pt>
                <c:pt idx="5">
                  <c:v>0.83146961230254524</c:v>
                </c:pt>
                <c:pt idx="6">
                  <c:v>0.92387953251128674</c:v>
                </c:pt>
                <c:pt idx="7">
                  <c:v>0.98078528040323043</c:v>
                </c:pt>
                <c:pt idx="8">
                  <c:v>1</c:v>
                </c:pt>
                <c:pt idx="9">
                  <c:v>0.98078528040323043</c:v>
                </c:pt>
                <c:pt idx="10">
                  <c:v>0.92387953251128674</c:v>
                </c:pt>
                <c:pt idx="11">
                  <c:v>0.83146961230254535</c:v>
                </c:pt>
                <c:pt idx="12">
                  <c:v>0.70710678118654757</c:v>
                </c:pt>
                <c:pt idx="13">
                  <c:v>0.55557023301960218</c:v>
                </c:pt>
                <c:pt idx="14">
                  <c:v>0.38268343236508945</c:v>
                </c:pt>
                <c:pt idx="15">
                  <c:v>0.19509032201612772</c:v>
                </c:pt>
                <c:pt idx="16">
                  <c:v>-7.6571373978538989E-16</c:v>
                </c:pt>
                <c:pt idx="17">
                  <c:v>-0.19509032201612922</c:v>
                </c:pt>
                <c:pt idx="18">
                  <c:v>-0.38268343236509089</c:v>
                </c:pt>
                <c:pt idx="19">
                  <c:v>-0.5555702330196034</c:v>
                </c:pt>
                <c:pt idx="20">
                  <c:v>-0.70710678118654868</c:v>
                </c:pt>
                <c:pt idx="21">
                  <c:v>-0.83146961230254623</c:v>
                </c:pt>
                <c:pt idx="22">
                  <c:v>-0.92387953251128752</c:v>
                </c:pt>
                <c:pt idx="23">
                  <c:v>-0.98078528040323087</c:v>
                </c:pt>
                <c:pt idx="24">
                  <c:v>-1</c:v>
                </c:pt>
                <c:pt idx="25">
                  <c:v>-0.98078528040322988</c:v>
                </c:pt>
                <c:pt idx="26">
                  <c:v>-0.92387953251128563</c:v>
                </c:pt>
                <c:pt idx="27">
                  <c:v>-0.83146961230254357</c:v>
                </c:pt>
                <c:pt idx="28">
                  <c:v>-0.70710678118654524</c:v>
                </c:pt>
                <c:pt idx="29">
                  <c:v>-0.55557023301959929</c:v>
                </c:pt>
                <c:pt idx="30">
                  <c:v>-0.38268343236508628</c:v>
                </c:pt>
                <c:pt idx="31">
                  <c:v>-0.19509032201612436</c:v>
                </c:pt>
                <c:pt idx="32">
                  <c:v>4.1959627386711559E-15</c:v>
                </c:pt>
                <c:pt idx="33">
                  <c:v>0.19509032201613261</c:v>
                </c:pt>
                <c:pt idx="34">
                  <c:v>0.38268343236509406</c:v>
                </c:pt>
                <c:pt idx="35">
                  <c:v>0.55557023301960629</c:v>
                </c:pt>
                <c:pt idx="36">
                  <c:v>0.70710678118655113</c:v>
                </c:pt>
                <c:pt idx="37">
                  <c:v>0.83146961230254823</c:v>
                </c:pt>
                <c:pt idx="38">
                  <c:v>0.92387953251128885</c:v>
                </c:pt>
                <c:pt idx="39">
                  <c:v>0.98078528040323154</c:v>
                </c:pt>
                <c:pt idx="40">
                  <c:v>1</c:v>
                </c:pt>
                <c:pt idx="41">
                  <c:v>0.98078528040322921</c:v>
                </c:pt>
                <c:pt idx="42">
                  <c:v>0.92387953251128463</c:v>
                </c:pt>
                <c:pt idx="43">
                  <c:v>0.83146961230254257</c:v>
                </c:pt>
                <c:pt idx="44">
                  <c:v>0.70710678118654469</c:v>
                </c:pt>
                <c:pt idx="45">
                  <c:v>0.5555702330195994</c:v>
                </c:pt>
                <c:pt idx="46">
                  <c:v>0.38268343236508723</c:v>
                </c:pt>
                <c:pt idx="47">
                  <c:v>0.19509032201612622</c:v>
                </c:pt>
                <c:pt idx="48">
                  <c:v>-1.4089627996560444E-15</c:v>
                </c:pt>
                <c:pt idx="49">
                  <c:v>-0.195090322016129</c:v>
                </c:pt>
                <c:pt idx="50">
                  <c:v>-0.38268343236508984</c:v>
                </c:pt>
                <c:pt idx="51">
                  <c:v>-0.55557023301960173</c:v>
                </c:pt>
                <c:pt idx="52">
                  <c:v>-0.70710678118654657</c:v>
                </c:pt>
                <c:pt idx="53">
                  <c:v>-0.83146961230254413</c:v>
                </c:pt>
                <c:pt idx="54">
                  <c:v>-0.92387953251128574</c:v>
                </c:pt>
                <c:pt idx="55">
                  <c:v>-0.98078528040322976</c:v>
                </c:pt>
                <c:pt idx="56">
                  <c:v>-1</c:v>
                </c:pt>
                <c:pt idx="57">
                  <c:v>-0.98078528040323132</c:v>
                </c:pt>
                <c:pt idx="58">
                  <c:v>-0.92387953251128874</c:v>
                </c:pt>
                <c:pt idx="59">
                  <c:v>-0.83146961230254857</c:v>
                </c:pt>
                <c:pt idx="60">
                  <c:v>-0.70710678118655224</c:v>
                </c:pt>
                <c:pt idx="61">
                  <c:v>-0.55557023301960839</c:v>
                </c:pt>
                <c:pt idx="62">
                  <c:v>-0.38268343236509716</c:v>
                </c:pt>
                <c:pt idx="63">
                  <c:v>-0.1950903220161368</c:v>
                </c:pt>
                <c:pt idx="64">
                  <c:v>-9.3716429166601929E-15</c:v>
                </c:pt>
                <c:pt idx="65">
                  <c:v>0.19509032201611842</c:v>
                </c:pt>
                <c:pt idx="66">
                  <c:v>0.38268343236507985</c:v>
                </c:pt>
                <c:pt idx="67">
                  <c:v>0.55557023301959274</c:v>
                </c:pt>
                <c:pt idx="68">
                  <c:v>0.70710678118653902</c:v>
                </c:pt>
                <c:pt idx="69">
                  <c:v>0.83146961230253813</c:v>
                </c:pt>
                <c:pt idx="70">
                  <c:v>0.92387953251128163</c:v>
                </c:pt>
                <c:pt idx="71">
                  <c:v>0.98078528040322766</c:v>
                </c:pt>
                <c:pt idx="72">
                  <c:v>1</c:v>
                </c:pt>
                <c:pt idx="73">
                  <c:v>0.98078528040323343</c:v>
                </c:pt>
                <c:pt idx="74">
                  <c:v>0.92387953251129296</c:v>
                </c:pt>
                <c:pt idx="75">
                  <c:v>0.83146961230255456</c:v>
                </c:pt>
                <c:pt idx="76">
                  <c:v>0.7071067811865599</c:v>
                </c:pt>
                <c:pt idx="77">
                  <c:v>0.55557023301961728</c:v>
                </c:pt>
                <c:pt idx="78">
                  <c:v>0.38268343236510716</c:v>
                </c:pt>
                <c:pt idx="79">
                  <c:v>0.19509032201614737</c:v>
                </c:pt>
                <c:pt idx="80">
                  <c:v>2.0152248632976431E-14</c:v>
                </c:pt>
                <c:pt idx="81">
                  <c:v>-0.19509032201610785</c:v>
                </c:pt>
                <c:pt idx="82">
                  <c:v>-0.38268343236507157</c:v>
                </c:pt>
                <c:pt idx="83">
                  <c:v>-0.5555702330195853</c:v>
                </c:pt>
                <c:pt idx="84">
                  <c:v>-0.70710678118653258</c:v>
                </c:pt>
                <c:pt idx="85">
                  <c:v>-0.83146961230253313</c:v>
                </c:pt>
                <c:pt idx="86">
                  <c:v>-0.92387953251127819</c:v>
                </c:pt>
                <c:pt idx="87">
                  <c:v>-0.98078528040322599</c:v>
                </c:pt>
                <c:pt idx="88">
                  <c:v>-1</c:v>
                </c:pt>
                <c:pt idx="89">
                  <c:v>-0.9807852804032352</c:v>
                </c:pt>
                <c:pt idx="90">
                  <c:v>-0.9238795325112964</c:v>
                </c:pt>
                <c:pt idx="91">
                  <c:v>-0.83146961230255956</c:v>
                </c:pt>
                <c:pt idx="92">
                  <c:v>-0.70710678118656622</c:v>
                </c:pt>
                <c:pt idx="93">
                  <c:v>-0.55557023301962483</c:v>
                </c:pt>
                <c:pt idx="94">
                  <c:v>-0.38268343236511548</c:v>
                </c:pt>
                <c:pt idx="95">
                  <c:v>-0.1950903220161562</c:v>
                </c:pt>
                <c:pt idx="96">
                  <c:v>-2.9156497509892418E-14</c:v>
                </c:pt>
                <c:pt idx="97">
                  <c:v>0.19509032201609902</c:v>
                </c:pt>
                <c:pt idx="98">
                  <c:v>0.38268343236506158</c:v>
                </c:pt>
                <c:pt idx="99">
                  <c:v>0.55557023301957631</c:v>
                </c:pt>
                <c:pt idx="100">
                  <c:v>0.70710678118652504</c:v>
                </c:pt>
                <c:pt idx="101">
                  <c:v>0.83146961230252714</c:v>
                </c:pt>
                <c:pt idx="102">
                  <c:v>0.92387953251127408</c:v>
                </c:pt>
                <c:pt idx="103">
                  <c:v>0.98078528040322388</c:v>
                </c:pt>
                <c:pt idx="104">
                  <c:v>1</c:v>
                </c:pt>
                <c:pt idx="105">
                  <c:v>0.98078528040323731</c:v>
                </c:pt>
                <c:pt idx="106">
                  <c:v>0.92387953251130051</c:v>
                </c:pt>
                <c:pt idx="107">
                  <c:v>0.83146961230256555</c:v>
                </c:pt>
                <c:pt idx="108">
                  <c:v>0.70710678118657389</c:v>
                </c:pt>
                <c:pt idx="109">
                  <c:v>0.55557023301963371</c:v>
                </c:pt>
                <c:pt idx="110">
                  <c:v>0.38268343236512542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F5E-5B47-AFD5-582AD32388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9127680"/>
        <c:axId val="69129408"/>
      </c:lineChart>
      <c:catAx>
        <c:axId val="691276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9129408"/>
        <c:crosses val="autoZero"/>
        <c:auto val="1"/>
        <c:lblAlgn val="ctr"/>
        <c:lblOffset val="100"/>
        <c:noMultiLvlLbl val="0"/>
      </c:catAx>
      <c:valAx>
        <c:axId val="691294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9127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12835D-9374-5143-BD05-CA806F1359A4}" type="datetimeFigureOut">
              <a:rPr lang="en-NO" smtClean="0"/>
              <a:t>16/09/2024</a:t>
            </a:fld>
            <a:endParaRPr lang="en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C7AB99-D2FF-4B41-A7C8-91CC04705C24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133245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7AB99-D2FF-4B41-A7C8-91CC04705C24}" type="slidenum">
              <a:rPr lang="en-NO" smtClean="0"/>
              <a:t>2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915168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7AB99-D2FF-4B41-A7C8-91CC04705C24}" type="slidenum">
              <a:rPr lang="en-NO" smtClean="0"/>
              <a:t>13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82129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7AB99-D2FF-4B41-A7C8-91CC04705C24}" type="slidenum">
              <a:rPr lang="en-NO" smtClean="0"/>
              <a:t>14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724436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7AB99-D2FF-4B41-A7C8-91CC04705C24}" type="slidenum">
              <a:rPr lang="en-NO" smtClean="0"/>
              <a:t>15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777671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7AB99-D2FF-4B41-A7C8-91CC04705C24}" type="slidenum">
              <a:rPr lang="en-NO" smtClean="0"/>
              <a:t>16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674982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7AB99-D2FF-4B41-A7C8-91CC04705C24}" type="slidenum">
              <a:rPr lang="en-NO" smtClean="0"/>
              <a:t>17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394285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7AB99-D2FF-4B41-A7C8-91CC04705C24}" type="slidenum">
              <a:rPr lang="en-NO" smtClean="0"/>
              <a:t>18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820998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7AB99-D2FF-4B41-A7C8-91CC04705C24}" type="slidenum">
              <a:rPr lang="en-NO" smtClean="0"/>
              <a:t>19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331291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7AB99-D2FF-4B41-A7C8-91CC04705C24}" type="slidenum">
              <a:rPr lang="en-NO" smtClean="0"/>
              <a:t>20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879951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7AB99-D2FF-4B41-A7C8-91CC04705C24}" type="slidenum">
              <a:rPr lang="en-NO" smtClean="0"/>
              <a:t>21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107466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7AB99-D2FF-4B41-A7C8-91CC04705C24}" type="slidenum">
              <a:rPr lang="en-NO" smtClean="0"/>
              <a:t>23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691228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7AB99-D2FF-4B41-A7C8-91CC04705C24}" type="slidenum">
              <a:rPr lang="en-NO" smtClean="0"/>
              <a:t>4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9843190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7AB99-D2FF-4B41-A7C8-91CC04705C24}" type="slidenum">
              <a:rPr lang="en-NO" smtClean="0"/>
              <a:t>24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7781798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7AB99-D2FF-4B41-A7C8-91CC04705C24}" type="slidenum">
              <a:rPr lang="en-NO" smtClean="0"/>
              <a:t>26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1827130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7AB99-D2FF-4B41-A7C8-91CC04705C24}" type="slidenum">
              <a:rPr lang="en-NO" smtClean="0"/>
              <a:t>27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8468587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7AB99-D2FF-4B41-A7C8-91CC04705C24}" type="slidenum">
              <a:rPr lang="en-NO" smtClean="0"/>
              <a:t>28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147506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7AB99-D2FF-4B41-A7C8-91CC04705C24}" type="slidenum">
              <a:rPr lang="en-NO" smtClean="0"/>
              <a:t>29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8628338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7AB99-D2FF-4B41-A7C8-91CC04705C24}" type="slidenum">
              <a:rPr lang="en-NO" smtClean="0"/>
              <a:t>30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3384149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7AB99-D2FF-4B41-A7C8-91CC04705C24}" type="slidenum">
              <a:rPr lang="en-NO" smtClean="0"/>
              <a:t>31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6207065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7AB99-D2FF-4B41-A7C8-91CC04705C24}" type="slidenum">
              <a:rPr lang="en-NO" smtClean="0"/>
              <a:t>33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833875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7AB99-D2FF-4B41-A7C8-91CC04705C24}" type="slidenum">
              <a:rPr lang="en-NO" smtClean="0"/>
              <a:t>34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67761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7AB99-D2FF-4B41-A7C8-91CC04705C24}" type="slidenum">
              <a:rPr lang="en-NO" smtClean="0"/>
              <a:t>5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516450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7AB99-D2FF-4B41-A7C8-91CC04705C24}" type="slidenum">
              <a:rPr lang="en-NO" smtClean="0"/>
              <a:t>6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22015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7AB99-D2FF-4B41-A7C8-91CC04705C24}" type="slidenum">
              <a:rPr lang="en-NO" smtClean="0"/>
              <a:t>7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0374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7AB99-D2FF-4B41-A7C8-91CC04705C24}" type="slidenum">
              <a:rPr lang="en-NO" smtClean="0"/>
              <a:t>8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54057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7AB99-D2FF-4B41-A7C8-91CC04705C24}" type="slidenum">
              <a:rPr lang="en-NO" smtClean="0"/>
              <a:t>10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799593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7AB99-D2FF-4B41-A7C8-91CC04705C24}" type="slidenum">
              <a:rPr lang="en-NO" smtClean="0"/>
              <a:t>11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273012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8352 bytes </a:t>
            </a:r>
            <a:r>
              <a:rPr lang="nb-NO" dirty="0" err="1"/>
              <a:t>larger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7AB99-D2FF-4B41-A7C8-91CC04705C24}" type="slidenum">
              <a:rPr lang="en-NO" smtClean="0"/>
              <a:t>12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082456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iform 12">
            <a:extLst>
              <a:ext uri="{FF2B5EF4-FFF2-40B4-BE49-F238E27FC236}">
                <a16:creationId xmlns:a16="http://schemas.microsoft.com/office/drawing/2014/main" id="{CD7182AD-707C-974D-AB5C-C281604B8891}"/>
              </a:ext>
            </a:extLst>
          </p:cNvPr>
          <p:cNvSpPr/>
          <p:nvPr userDrawn="1"/>
        </p:nvSpPr>
        <p:spPr>
          <a:xfrm>
            <a:off x="0" y="0"/>
            <a:ext cx="12192000" cy="6856324"/>
          </a:xfrm>
          <a:custGeom>
            <a:avLst/>
            <a:gdLst>
              <a:gd name="connsiteX0" fmla="*/ 0 w 12192000"/>
              <a:gd name="connsiteY0" fmla="*/ 0 h 6856324"/>
              <a:gd name="connsiteX1" fmla="*/ 12192000 w 12192000"/>
              <a:gd name="connsiteY1" fmla="*/ 0 h 6856324"/>
              <a:gd name="connsiteX2" fmla="*/ 12192000 w 12192000"/>
              <a:gd name="connsiteY2" fmla="*/ 4294149 h 6856324"/>
              <a:gd name="connsiteX3" fmla="*/ 3919800 w 12192000"/>
              <a:gd name="connsiteY3" fmla="*/ 4294149 h 6856324"/>
              <a:gd name="connsiteX4" fmla="*/ 3919800 w 12192000"/>
              <a:gd name="connsiteY4" fmla="*/ 6856324 h 6856324"/>
              <a:gd name="connsiteX5" fmla="*/ 0 w 12192000"/>
              <a:gd name="connsiteY5" fmla="*/ 4294149 h 6856324"/>
              <a:gd name="connsiteX6" fmla="*/ 0 w 12192000"/>
              <a:gd name="connsiteY6" fmla="*/ 4294149 h 6856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6324">
                <a:moveTo>
                  <a:pt x="0" y="0"/>
                </a:moveTo>
                <a:lnTo>
                  <a:pt x="12192000" y="0"/>
                </a:lnTo>
                <a:lnTo>
                  <a:pt x="12192000" y="4294149"/>
                </a:lnTo>
                <a:lnTo>
                  <a:pt x="3919800" y="4294149"/>
                </a:lnTo>
                <a:lnTo>
                  <a:pt x="3919800" y="6856324"/>
                </a:lnTo>
                <a:lnTo>
                  <a:pt x="0" y="4294149"/>
                </a:lnTo>
                <a:lnTo>
                  <a:pt x="0" y="429414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9E7F096-95F3-544C-BBB3-F9331C8D6F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442720"/>
            <a:ext cx="6715205" cy="1914843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95000"/>
              </a:lnSpc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B1BE508A-9279-7248-9E73-F55968827E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40561" y="4488168"/>
            <a:ext cx="5488459" cy="178957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NO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31EF8FC5-8143-B048-8D9D-08522E32C3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500438"/>
            <a:ext cx="6715205" cy="756517"/>
          </a:xfrm>
        </p:spPr>
        <p:txBody>
          <a:bodyPr lIns="3600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sz="2000" b="1" kern="12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Forklaring">
            <a:extLst>
              <a:ext uri="{FF2B5EF4-FFF2-40B4-BE49-F238E27FC236}">
                <a16:creationId xmlns:a16="http://schemas.microsoft.com/office/drawing/2014/main" id="{E96FC248-A38A-464A-8D41-920441513006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Title slide</a:t>
            </a:r>
          </a:p>
          <a:p>
            <a:endParaRPr lang="nb-NO" sz="1000" noProof="1"/>
          </a:p>
          <a:p>
            <a:r>
              <a:rPr lang="nb-NO" sz="1000" noProof="1"/>
              <a:t>This layout has </a:t>
            </a:r>
            <a:br>
              <a:rPr lang="nb-NO" sz="1000" noProof="1"/>
            </a:br>
            <a:r>
              <a:rPr lang="nb-NO" sz="1000" noProof="1"/>
              <a:t>no placeholder for background image.</a:t>
            </a:r>
          </a:p>
          <a:p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Bottom background color may be changed: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Right click on your slide. Choose ‘Format background’, change fill color. Choose only mnemonic theme colors.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See examples to the right.</a:t>
            </a:r>
          </a:p>
          <a:p>
            <a:endParaRPr lang="nb-NO" sz="1000" noProof="1"/>
          </a:p>
          <a:p>
            <a:r>
              <a:rPr lang="nb-NO" sz="1000" noProof="1"/>
              <a:t>Please review Appendix of this template for allowed color combinations </a:t>
            </a:r>
            <a:br>
              <a:rPr lang="nb-NO" sz="1000" noProof="1"/>
            </a:br>
            <a:r>
              <a:rPr lang="nb-NO" sz="1000" noProof="1"/>
              <a:t>for text and background color.</a:t>
            </a: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51C1625E-9FFF-4A45-90B3-B85EF894FA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568956"/>
            <a:ext cx="1728000" cy="317647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4A99C25-F223-904F-A5F5-936D16C2786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785457" y="10842106"/>
            <a:ext cx="1186543" cy="224265"/>
          </a:xfrm>
        </p:spPr>
        <p:txBody>
          <a:bodyPr/>
          <a:lstStyle/>
          <a:p>
            <a:fld id="{612F8884-25D0-F24D-A4DA-1BD4E88B67F2}" type="datetime1">
              <a:rPr lang="nb-NO" smtClean="0"/>
              <a:t>16.09.2024</a:t>
            </a:fld>
            <a:endParaRPr lang="en-NO" dirty="0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F107AB2C-85A4-6543-AFBB-03E35DF902C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406544" y="10842106"/>
            <a:ext cx="5378912" cy="224265"/>
          </a:xfrm>
        </p:spPr>
        <p:txBody>
          <a:bodyPr/>
          <a:lstStyle/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0003CA11-75A6-F049-983F-F739805B940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38200" y="10842106"/>
            <a:ext cx="1041400" cy="224265"/>
          </a:xfrm>
        </p:spPr>
        <p:txBody>
          <a:bodyPr/>
          <a:lstStyle/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6BE24ABC-6125-B747-B2A3-AE18F1ADF508}"/>
              </a:ext>
            </a:extLst>
          </p:cNvPr>
          <p:cNvSpPr/>
          <p:nvPr userDrawn="1"/>
        </p:nvSpPr>
        <p:spPr>
          <a:xfrm>
            <a:off x="13902421" y="0"/>
            <a:ext cx="1188345" cy="6856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F6CD4F47-0542-D04F-B23B-1A8BDC26A5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3956594" y="2049007"/>
            <a:ext cx="1080000" cy="606715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86D2C02A-7565-2948-999C-BE3AF01E7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3956594" y="1387080"/>
            <a:ext cx="1080000" cy="606715"/>
          </a:xfrm>
          <a:prstGeom prst="rect">
            <a:avLst/>
          </a:prstGeom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C068A2C4-C4A7-6341-8738-46802537D95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3956594" y="725153"/>
            <a:ext cx="1080000" cy="606715"/>
          </a:xfrm>
          <a:prstGeom prst="rect">
            <a:avLst/>
          </a:prstGeom>
        </p:spPr>
      </p:pic>
      <p:pic>
        <p:nvPicPr>
          <p:cNvPr id="27" name="Bilde 26">
            <a:extLst>
              <a:ext uri="{FF2B5EF4-FFF2-40B4-BE49-F238E27FC236}">
                <a16:creationId xmlns:a16="http://schemas.microsoft.com/office/drawing/2014/main" id="{C381D39F-6B5D-D04E-A051-4F3F67D41C3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3956594" y="63226"/>
            <a:ext cx="1080000" cy="60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7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|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BD2580-8EFF-F54A-966C-0FB280B783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2000" y="6389108"/>
            <a:ext cx="863600" cy="158750"/>
          </a:xfrm>
          <a:prstGeom prst="rect">
            <a:avLst/>
          </a:prstGeom>
        </p:spPr>
      </p:pic>
      <p:sp>
        <p:nvSpPr>
          <p:cNvPr id="6" name="Forklaring">
            <a:extLst>
              <a:ext uri="{FF2B5EF4-FFF2-40B4-BE49-F238E27FC236}">
                <a16:creationId xmlns:a16="http://schemas.microsoft.com/office/drawing/2014/main" id="{27136F17-71EF-8648-977E-AF79D92E5560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Blank | Light</a:t>
            </a:r>
          </a:p>
          <a:p>
            <a:endParaRPr lang="nb-NO" sz="1000" noProof="1"/>
          </a:p>
          <a:p>
            <a:r>
              <a:rPr lang="nb-NO" sz="1000" noProof="1"/>
              <a:t>This layout is intended for custom designed content.</a:t>
            </a:r>
          </a:p>
          <a:p>
            <a:endParaRPr lang="nb-NO" sz="1000" noProof="1"/>
          </a:p>
          <a:p>
            <a:r>
              <a:rPr lang="nb-NO" sz="1000" noProof="1"/>
              <a:t>Place graphs, other infographics or use typography to convey and visualise your message.</a:t>
            </a:r>
          </a:p>
          <a:p>
            <a:endParaRPr lang="nb-NO" sz="1000" noProof="1"/>
          </a:p>
          <a:p>
            <a:r>
              <a:rPr lang="nb-NO" sz="1000" noProof="1"/>
              <a:t>Use guidlines or the align tool to align and organize your text and visuals.</a:t>
            </a:r>
          </a:p>
          <a:p>
            <a:endParaRPr lang="nb-NO" sz="1000" noProof="1"/>
          </a:p>
          <a:p>
            <a:r>
              <a:rPr lang="nb-NO" sz="1000" noProof="1"/>
              <a:t>Please review Appendix of this template for allowed color combinations </a:t>
            </a:r>
            <a:br>
              <a:rPr lang="nb-NO" sz="1000" noProof="1"/>
            </a:br>
            <a:r>
              <a:rPr lang="nb-NO" sz="1000" noProof="1"/>
              <a:t>for text and background color.</a:t>
            </a:r>
          </a:p>
          <a:p>
            <a:endParaRPr lang="nb-NO" sz="1000" noProof="1"/>
          </a:p>
          <a:p>
            <a:r>
              <a:rPr lang="nb-NO" sz="1000" noProof="1"/>
              <a:t>For title and/or bullet text change to another layout.</a:t>
            </a:r>
          </a:p>
          <a:p>
            <a:endParaRPr lang="nb-NO" sz="1000" noProof="1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347EFE2-7690-5E81-4221-421BE1879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DB93D-1668-0247-95AB-9B2FAF332136}" type="datetime1">
              <a:rPr lang="nb-NO" smtClean="0"/>
              <a:t>16.09.2024</a:t>
            </a:fld>
            <a:endParaRPr lang="en-NO" dirty="0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77EAA-2452-5360-0C59-9F944FA5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89ACB404-83B0-2D67-29D9-22CC82D9A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DC9B5689-E189-2480-1B61-FFFB080123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012708"/>
            <a:ext cx="9133800" cy="138499"/>
          </a:xfrm>
        </p:spPr>
        <p:txBody>
          <a:bodyPr tIns="0" rIns="0" bIns="0" anchor="b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lang="nb-NO" sz="9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add footnote / source</a:t>
            </a:r>
          </a:p>
        </p:txBody>
      </p:sp>
    </p:spTree>
    <p:extLst>
      <p:ext uri="{BB962C8B-B14F-4D97-AF65-F5344CB8AC3E}">
        <p14:creationId xmlns:p14="http://schemas.microsoft.com/office/powerpoint/2010/main" val="45600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|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CAC9A-7163-1148-A8B0-A2A68A7C8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256211" cy="823912"/>
          </a:xfrm>
          <a:solidFill>
            <a:schemeClr val="bg1"/>
          </a:solidFill>
        </p:spPr>
        <p:txBody>
          <a:bodyPr lIns="270000"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B0849D-B4A0-3642-9904-D54036A68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05074"/>
            <a:ext cx="5256211" cy="3456000"/>
          </a:xfrm>
          <a:solidFill>
            <a:schemeClr val="bg1"/>
          </a:solidFill>
        </p:spPr>
        <p:txBody>
          <a:bodyPr lIns="270000"/>
          <a:lstStyle>
            <a:lvl1pPr>
              <a:buClrTx/>
              <a:defRPr>
                <a:solidFill>
                  <a:schemeClr val="tx1"/>
                </a:solidFill>
              </a:defRPr>
            </a:lvl1pPr>
            <a:lvl2pPr>
              <a:buClrTx/>
              <a:defRPr>
                <a:solidFill>
                  <a:schemeClr val="tx1"/>
                </a:solidFill>
              </a:defRPr>
            </a:lvl2pPr>
            <a:lvl3pPr>
              <a:buClrTx/>
              <a:defRPr>
                <a:solidFill>
                  <a:schemeClr val="tx1"/>
                </a:solidFill>
              </a:defRPr>
            </a:lvl3pPr>
            <a:lvl4pPr>
              <a:buClrTx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36157B-B11A-F247-B472-506637EAD9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5998" y="1681163"/>
            <a:ext cx="5327788" cy="823912"/>
          </a:xfrm>
          <a:solidFill>
            <a:schemeClr val="tx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72720-026A-AB4C-B4A6-9E1772DFC5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5998" y="2505076"/>
            <a:ext cx="5327789" cy="3456000"/>
          </a:xfrm>
          <a:solidFill>
            <a:schemeClr val="tx1"/>
          </a:solidFill>
        </p:spPr>
        <p:txBody>
          <a:bodyPr lIns="360000"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 dirty="0"/>
          </a:p>
        </p:txBody>
      </p:sp>
      <p:sp>
        <p:nvSpPr>
          <p:cNvPr id="15" name="Forklaring">
            <a:extLst>
              <a:ext uri="{FF2B5EF4-FFF2-40B4-BE49-F238E27FC236}">
                <a16:creationId xmlns:a16="http://schemas.microsoft.com/office/drawing/2014/main" id="{3B5AF8BC-1726-F549-9E15-31C81E561ECF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Comparison | Light</a:t>
            </a:r>
            <a:endParaRPr lang="nb-NO" sz="1000" noProof="1"/>
          </a:p>
          <a:p>
            <a:endParaRPr lang="nb-NO" sz="1000" noProof="1"/>
          </a:p>
          <a:p>
            <a:r>
              <a:rPr lang="nb-NO" sz="1000" noProof="1"/>
              <a:t>Use this layout when you want to compare two pieces of information.</a:t>
            </a:r>
          </a:p>
          <a:p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The background </a:t>
            </a:r>
            <a:br>
              <a:rPr lang="nb-NO" sz="1000" noProof="1"/>
            </a:br>
            <a:r>
              <a:rPr lang="nb-NO" sz="1000" noProof="1"/>
              <a:t>color of the text placeholders, the text color and bullet color may be changed.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To change bullet color click the bullet dropdown arrow. Select Bullets and Numbering from the menu that appears. Change colur in the dialoge box.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Use only mnemonic theme colors defined in this tempalte.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See examples to the right.</a:t>
            </a:r>
          </a:p>
          <a:p>
            <a:endParaRPr lang="nb-NO" sz="1000" noProof="1"/>
          </a:p>
          <a:p>
            <a:r>
              <a:rPr lang="nb-NO" sz="1000" noProof="1"/>
              <a:t>Please review Appendix of this template for allowed color combinations </a:t>
            </a:r>
            <a:br>
              <a:rPr lang="nb-NO" sz="1000" noProof="1"/>
            </a:br>
            <a:r>
              <a:rPr lang="nb-NO" sz="1000" noProof="1"/>
              <a:t>for text and background color.</a:t>
            </a:r>
          </a:p>
        </p:txBody>
      </p:sp>
      <p:sp>
        <p:nvSpPr>
          <p:cNvPr id="16" name="Tittel 15">
            <a:extLst>
              <a:ext uri="{FF2B5EF4-FFF2-40B4-BE49-F238E27FC236}">
                <a16:creationId xmlns:a16="http://schemas.microsoft.com/office/drawing/2014/main" id="{3DEBAF32-8579-E442-B319-34650127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DB3ABBAB-008B-3740-96C5-3D696A6370BF}"/>
              </a:ext>
            </a:extLst>
          </p:cNvPr>
          <p:cNvSpPr/>
          <p:nvPr userDrawn="1"/>
        </p:nvSpPr>
        <p:spPr>
          <a:xfrm>
            <a:off x="13902421" y="0"/>
            <a:ext cx="1188345" cy="6856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Bilde 24">
            <a:extLst>
              <a:ext uri="{FF2B5EF4-FFF2-40B4-BE49-F238E27FC236}">
                <a16:creationId xmlns:a16="http://schemas.microsoft.com/office/drawing/2014/main" id="{48BB8F57-4C65-104A-B30E-2FCEFBE9C8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956594" y="63226"/>
            <a:ext cx="1080000" cy="606715"/>
          </a:xfrm>
          <a:prstGeom prst="rect">
            <a:avLst/>
          </a:prstGeom>
        </p:spPr>
      </p:pic>
      <p:pic>
        <p:nvPicPr>
          <p:cNvPr id="27" name="Bilde 26">
            <a:extLst>
              <a:ext uri="{FF2B5EF4-FFF2-40B4-BE49-F238E27FC236}">
                <a16:creationId xmlns:a16="http://schemas.microsoft.com/office/drawing/2014/main" id="{A11131F1-E6BE-8E49-AE64-97328B74E4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6594" y="725153"/>
            <a:ext cx="1080000" cy="606716"/>
          </a:xfrm>
          <a:prstGeom prst="rect">
            <a:avLst/>
          </a:prstGeom>
        </p:spPr>
      </p:pic>
      <p:pic>
        <p:nvPicPr>
          <p:cNvPr id="29" name="Bilde 28">
            <a:extLst>
              <a:ext uri="{FF2B5EF4-FFF2-40B4-BE49-F238E27FC236}">
                <a16:creationId xmlns:a16="http://schemas.microsoft.com/office/drawing/2014/main" id="{F87770FE-BACE-9D40-93CE-73596B37059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3956594" y="1387080"/>
            <a:ext cx="1080000" cy="606715"/>
          </a:xfrm>
          <a:prstGeom prst="rect">
            <a:avLst/>
          </a:prstGeom>
        </p:spPr>
      </p:pic>
      <p:sp>
        <p:nvSpPr>
          <p:cNvPr id="18" name="Plassholder for tekst 8">
            <a:extLst>
              <a:ext uri="{FF2B5EF4-FFF2-40B4-BE49-F238E27FC236}">
                <a16:creationId xmlns:a16="http://schemas.microsoft.com/office/drawing/2014/main" id="{E082556B-93AD-45B3-50F8-00B8B124CF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012708"/>
            <a:ext cx="9133800" cy="138499"/>
          </a:xfrm>
        </p:spPr>
        <p:txBody>
          <a:bodyPr tIns="0" rIns="0" bIns="0" anchor="b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lang="nb-NO" sz="9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add footnote / source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31AC51B-3860-7BC4-21E3-9390A1AF99A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14C244F-07FB-BC4C-A8D1-1F89E21B6C3A}" type="datetime1">
              <a:rPr lang="nb-NO" smtClean="0"/>
              <a:t>16.09.2024</a:t>
            </a:fld>
            <a:endParaRPr lang="en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490FB23D-1587-9256-EA9D-F97F6C737A9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1E4C37D5-45C9-D474-FCFB-7B34ED46C0F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C4BED9C2-7A0A-1D01-84E0-21D5EDCD227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3956594" y="725152"/>
            <a:ext cx="1080000" cy="60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9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| Ocean |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CAC9A-7163-1148-A8B0-A2A68A7C8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256211" cy="823912"/>
          </a:xfrm>
          <a:solidFill>
            <a:schemeClr val="accent3"/>
          </a:solidFill>
        </p:spPr>
        <p:txBody>
          <a:bodyPr lIns="270000"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B0849D-B4A0-3642-9904-D54036A68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05075"/>
            <a:ext cx="5256211" cy="3456000"/>
          </a:xfrm>
          <a:solidFill>
            <a:schemeClr val="accent3"/>
          </a:solidFill>
        </p:spPr>
        <p:txBody>
          <a:bodyPr lIns="270000"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36157B-B11A-F247-B472-506637EAD9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5998" y="1681163"/>
            <a:ext cx="5327788" cy="823912"/>
          </a:xfrm>
          <a:solidFill>
            <a:schemeClr val="tx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72720-026A-AB4C-B4A6-9E1772DFC5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5998" y="2505075"/>
            <a:ext cx="5327789" cy="3456000"/>
          </a:xfrm>
          <a:solidFill>
            <a:schemeClr val="tx1"/>
          </a:solidFill>
        </p:spPr>
        <p:txBody>
          <a:bodyPr lIns="360000"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C0C2B7-825C-C24C-9B72-CDB3AD722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b-NO"/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08D66C3A-D291-9B42-B4EF-395405D16A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2000" y="6389108"/>
            <a:ext cx="863600" cy="158750"/>
          </a:xfrm>
          <a:prstGeom prst="rect">
            <a:avLst/>
          </a:prstGeom>
        </p:spPr>
      </p:pic>
      <p:sp>
        <p:nvSpPr>
          <p:cNvPr id="13" name="Rectangle 13">
            <a:extLst>
              <a:ext uri="{FF2B5EF4-FFF2-40B4-BE49-F238E27FC236}">
                <a16:creationId xmlns:a16="http://schemas.microsoft.com/office/drawing/2014/main" id="{E33C21BE-C6D0-7642-9158-0A76C15BF9BE}"/>
              </a:ext>
            </a:extLst>
          </p:cNvPr>
          <p:cNvSpPr/>
          <p:nvPr userDrawn="1"/>
        </p:nvSpPr>
        <p:spPr>
          <a:xfrm>
            <a:off x="0" y="681037"/>
            <a:ext cx="72000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4" name="Forklaring">
            <a:extLst>
              <a:ext uri="{FF2B5EF4-FFF2-40B4-BE49-F238E27FC236}">
                <a16:creationId xmlns:a16="http://schemas.microsoft.com/office/drawing/2014/main" id="{1190EB00-C48C-3F48-BDB1-C729B284AFC2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Comparison | Ocean</a:t>
            </a:r>
            <a:endParaRPr lang="nb-NO" sz="1000" noProof="1"/>
          </a:p>
          <a:p>
            <a:endParaRPr lang="nb-NO" sz="1000" noProof="1"/>
          </a:p>
          <a:p>
            <a:r>
              <a:rPr lang="nb-NO" sz="1000" noProof="1"/>
              <a:t>Use this layout when you want to compare two pieces of information.</a:t>
            </a:r>
          </a:p>
          <a:p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The background </a:t>
            </a:r>
            <a:br>
              <a:rPr lang="nb-NO" sz="1000" noProof="1"/>
            </a:br>
            <a:r>
              <a:rPr lang="nb-NO" sz="1000" noProof="1"/>
              <a:t>color of the text placeholders, the text color and bullet color may be changed.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To change bullet color click the bullet dropdown arrow. Select Bullets and Numbering from the menu that appears. Change colur in the dialoge box.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Use only mnemonic theme colors defined in this tempalte.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See examples to the right.</a:t>
            </a:r>
          </a:p>
          <a:p>
            <a:endParaRPr lang="nb-NO" sz="1000" noProof="1"/>
          </a:p>
          <a:p>
            <a:r>
              <a:rPr lang="nb-NO" sz="1000" noProof="1"/>
              <a:t>Please review Appendix of this template for allowed color combinations </a:t>
            </a:r>
            <a:br>
              <a:rPr lang="nb-NO" sz="1000" noProof="1"/>
            </a:br>
            <a:r>
              <a:rPr lang="nb-NO" sz="1000" noProof="1"/>
              <a:t>for text and background color.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2B26FC91-77C2-C64C-9F54-94DCEA51BDF0}"/>
              </a:ext>
            </a:extLst>
          </p:cNvPr>
          <p:cNvSpPr/>
          <p:nvPr userDrawn="1"/>
        </p:nvSpPr>
        <p:spPr>
          <a:xfrm>
            <a:off x="13902421" y="0"/>
            <a:ext cx="1188345" cy="6856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4739EACA-A75B-4948-BC51-E70A5CD78B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3956594" y="63226"/>
            <a:ext cx="1080000" cy="606715"/>
          </a:xfrm>
          <a:prstGeom prst="rect">
            <a:avLst/>
          </a:prstGeom>
        </p:spPr>
      </p:pic>
      <p:pic>
        <p:nvPicPr>
          <p:cNvPr id="27" name="Bilde 26">
            <a:extLst>
              <a:ext uri="{FF2B5EF4-FFF2-40B4-BE49-F238E27FC236}">
                <a16:creationId xmlns:a16="http://schemas.microsoft.com/office/drawing/2014/main" id="{8F0C0566-BD51-F94F-9970-42643DD75C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3956594" y="725153"/>
            <a:ext cx="1080000" cy="606715"/>
          </a:xfrm>
          <a:prstGeom prst="rect">
            <a:avLst/>
          </a:prstGeom>
        </p:spPr>
      </p:pic>
      <p:pic>
        <p:nvPicPr>
          <p:cNvPr id="29" name="Bilde 28">
            <a:extLst>
              <a:ext uri="{FF2B5EF4-FFF2-40B4-BE49-F238E27FC236}">
                <a16:creationId xmlns:a16="http://schemas.microsoft.com/office/drawing/2014/main" id="{5BCF7DC5-29E0-9F48-9326-F2E37BDB06F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3956594" y="2050897"/>
            <a:ext cx="1080000" cy="606715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2A543907-45BA-424F-9B35-9700E02224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3956593" y="1388970"/>
            <a:ext cx="1080000" cy="606715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A07E6212-ECC4-6C4B-B280-ACC85D09764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3956594" y="2712824"/>
            <a:ext cx="1080000" cy="606715"/>
          </a:xfrm>
          <a:prstGeom prst="rect">
            <a:avLst/>
          </a:prstGeom>
        </p:spPr>
      </p:pic>
      <p:sp>
        <p:nvSpPr>
          <p:cNvPr id="10" name="Plassholder for dato 9">
            <a:extLst>
              <a:ext uri="{FF2B5EF4-FFF2-40B4-BE49-F238E27FC236}">
                <a16:creationId xmlns:a16="http://schemas.microsoft.com/office/drawing/2014/main" id="{B0EBF9DA-DB8B-033C-F87E-AEC3442FD93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A25C7D9-C01C-DE45-A08B-FDBE15F8D7A5}" type="datetime1">
              <a:rPr lang="nb-NO" smtClean="0"/>
              <a:t>16.09.2024</a:t>
            </a:fld>
            <a:endParaRPr lang="en-NO" dirty="0"/>
          </a:p>
        </p:txBody>
      </p:sp>
      <p:sp>
        <p:nvSpPr>
          <p:cNvPr id="16" name="Plassholder for bunntekst 15">
            <a:extLst>
              <a:ext uri="{FF2B5EF4-FFF2-40B4-BE49-F238E27FC236}">
                <a16:creationId xmlns:a16="http://schemas.microsoft.com/office/drawing/2014/main" id="{8CD71990-4DB6-0AA7-8ABA-6B9ACDB639B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18" name="Plassholder for lysbildenummer 17">
            <a:extLst>
              <a:ext uri="{FF2B5EF4-FFF2-40B4-BE49-F238E27FC236}">
                <a16:creationId xmlns:a16="http://schemas.microsoft.com/office/drawing/2014/main" id="{F586BC9C-D874-A027-2FD6-04A5E82E97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067099B2-252F-7556-3056-0012D7FA6D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012708"/>
            <a:ext cx="9133800" cy="138499"/>
          </a:xfrm>
        </p:spPr>
        <p:txBody>
          <a:bodyPr tIns="0" rIns="0" bIns="0" anchor="b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lang="nb-NO" sz="9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add footnote / source</a:t>
            </a:r>
          </a:p>
        </p:txBody>
      </p:sp>
    </p:spTree>
    <p:extLst>
      <p:ext uri="{BB962C8B-B14F-4D97-AF65-F5344CB8AC3E}">
        <p14:creationId xmlns:p14="http://schemas.microsoft.com/office/powerpoint/2010/main" val="87057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con 2 |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ssholder for tekst 8">
            <a:extLst>
              <a:ext uri="{FF2B5EF4-FFF2-40B4-BE49-F238E27FC236}">
                <a16:creationId xmlns:a16="http://schemas.microsoft.com/office/drawing/2014/main" id="{5AF89AAA-6F50-1FE0-49F0-99D6CE0FA8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012708"/>
            <a:ext cx="9133800" cy="138499"/>
          </a:xfrm>
        </p:spPr>
        <p:txBody>
          <a:bodyPr tIns="0" rIns="0" bIns="0" anchor="b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lang="nb-NO" sz="9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Click to add footnote / source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1F0734-F5B7-3C4F-9BC8-80064A516EC2}"/>
              </a:ext>
            </a:extLst>
          </p:cNvPr>
          <p:cNvSpPr/>
          <p:nvPr userDrawn="1"/>
        </p:nvSpPr>
        <p:spPr>
          <a:xfrm>
            <a:off x="0" y="681037"/>
            <a:ext cx="72000" cy="3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1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673714B-0BE1-B947-BF70-5A838BFB6FC0}"/>
              </a:ext>
            </a:extLst>
          </p:cNvPr>
          <p:cNvCxnSpPr>
            <a:cxnSpLocks/>
          </p:cNvCxnSpPr>
          <p:nvPr userDrawn="1"/>
        </p:nvCxnSpPr>
        <p:spPr>
          <a:xfrm>
            <a:off x="872995" y="1834258"/>
            <a:ext cx="0" cy="397599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09453C2-FFBD-3B43-B238-892473F4420C}"/>
              </a:ext>
            </a:extLst>
          </p:cNvPr>
          <p:cNvCxnSpPr>
            <a:cxnSpLocks/>
          </p:cNvCxnSpPr>
          <p:nvPr userDrawn="1"/>
        </p:nvCxnSpPr>
        <p:spPr>
          <a:xfrm>
            <a:off x="11312818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35EC5AE-9946-0E41-AE09-6561F659835A}"/>
              </a:ext>
            </a:extLst>
          </p:cNvPr>
          <p:cNvCxnSpPr>
            <a:cxnSpLocks/>
          </p:cNvCxnSpPr>
          <p:nvPr userDrawn="1"/>
        </p:nvCxnSpPr>
        <p:spPr>
          <a:xfrm>
            <a:off x="872995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7E070D8-7B14-3F41-AEFE-70482D034F92}"/>
              </a:ext>
            </a:extLst>
          </p:cNvPr>
          <p:cNvCxnSpPr>
            <a:cxnSpLocks/>
          </p:cNvCxnSpPr>
          <p:nvPr userDrawn="1"/>
        </p:nvCxnSpPr>
        <p:spPr>
          <a:xfrm>
            <a:off x="6092906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533BB657-8F5D-FF46-AB7B-B51DBCE966F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72993" y="2615475"/>
            <a:ext cx="4679975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3CCC7574-6805-EF45-A6F3-C95445ADD9F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72993" y="3160298"/>
            <a:ext cx="4679975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F15BF4A9-4B4E-E842-9556-47F3BDE7E21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2906" y="2615475"/>
            <a:ext cx="4679975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42824163-3207-F246-B174-08603CCD7E1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092906" y="3160298"/>
            <a:ext cx="4679975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8B0CEEAA-31C3-A240-AAD1-CED4F5D324D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058285" y="1882775"/>
            <a:ext cx="720000" cy="72000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icon</a:t>
            </a:r>
            <a:endParaRPr lang="en-NO" dirty="0"/>
          </a:p>
        </p:txBody>
      </p:sp>
      <p:sp>
        <p:nvSpPr>
          <p:cNvPr id="23" name="Content Placeholder 8">
            <a:extLst>
              <a:ext uri="{FF2B5EF4-FFF2-40B4-BE49-F238E27FC236}">
                <a16:creationId xmlns:a16="http://schemas.microsoft.com/office/drawing/2014/main" id="{1EFB69D0-D609-514B-A063-5FFFB9339C03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284255" y="1882775"/>
            <a:ext cx="720000" cy="720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icon</a:t>
            </a:r>
            <a:endParaRPr lang="en-NO" dirty="0"/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A68E4F8B-9516-F140-B327-4965FA4D56D8}"/>
              </a:ext>
            </a:extLst>
          </p:cNvPr>
          <p:cNvSpPr>
            <a:spLocks noGrp="1"/>
          </p:cNvSpPr>
          <p:nvPr>
            <p:ph type="dt" sz="half" idx="3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8CD0B82-6E3C-1845-A296-A6F0825DA482}" type="datetime1">
              <a:rPr lang="nb-NO" smtClean="0"/>
              <a:pPr/>
              <a:t>16.09.2024</a:t>
            </a:fld>
            <a:endParaRPr lang="en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9429E935-F72B-534E-9C7B-D0C50A7E191C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E1AE1DC5-91CB-B442-BE13-743CC2B7548B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  <p:sp>
        <p:nvSpPr>
          <p:cNvPr id="11" name="Tittel 10">
            <a:extLst>
              <a:ext uri="{FF2B5EF4-FFF2-40B4-BE49-F238E27FC236}">
                <a16:creationId xmlns:a16="http://schemas.microsoft.com/office/drawing/2014/main" id="{7362861A-6C69-8F47-9567-412A1372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4" name="Forklaring">
            <a:extLst>
              <a:ext uri="{FF2B5EF4-FFF2-40B4-BE49-F238E27FC236}">
                <a16:creationId xmlns:a16="http://schemas.microsoft.com/office/drawing/2014/main" id="{360A7E2B-CAF6-8F45-974F-45DD75BA549D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Icon 2 | Orange</a:t>
            </a:r>
          </a:p>
          <a:p>
            <a:endParaRPr lang="nb-NO" sz="1000" noProof="1"/>
          </a:p>
          <a:p>
            <a:r>
              <a:rPr lang="nb-NO" sz="1000" noProof="1"/>
              <a:t>Use this layout when you need to display two pieces of content supported by icons.</a:t>
            </a:r>
          </a:p>
          <a:p>
            <a:endParaRPr lang="nb-NO" sz="1000" noProof="1"/>
          </a:p>
          <a:p>
            <a:r>
              <a:rPr lang="nb-NO" sz="1000" noProof="1"/>
              <a:t>Place an icon by clicking on the content box or use the insert picture function from the tool bar.</a:t>
            </a:r>
          </a:p>
        </p:txBody>
      </p:sp>
      <p:pic>
        <p:nvPicPr>
          <p:cNvPr id="22" name="Picture 12">
            <a:extLst>
              <a:ext uri="{FF2B5EF4-FFF2-40B4-BE49-F238E27FC236}">
                <a16:creationId xmlns:a16="http://schemas.microsoft.com/office/drawing/2014/main" id="{289B6E02-1CC0-4D51-907B-C1D0453AD4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2000" y="6389108"/>
            <a:ext cx="863600" cy="15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6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con 3 |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ssholder for tekst 8">
            <a:extLst>
              <a:ext uri="{FF2B5EF4-FFF2-40B4-BE49-F238E27FC236}">
                <a16:creationId xmlns:a16="http://schemas.microsoft.com/office/drawing/2014/main" id="{E090317A-6A14-85B8-5AA0-55CE493272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012708"/>
            <a:ext cx="9133800" cy="138499"/>
          </a:xfrm>
        </p:spPr>
        <p:txBody>
          <a:bodyPr tIns="0" rIns="0" bIns="0" anchor="b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lang="nb-NO" sz="9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Click to add footnote / source</a:t>
            </a:r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52548CD7-2056-7258-393A-EC738CE23254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1F0734-F5B7-3C4F-9BC8-80064A516EC2}"/>
              </a:ext>
            </a:extLst>
          </p:cNvPr>
          <p:cNvSpPr/>
          <p:nvPr userDrawn="1"/>
        </p:nvSpPr>
        <p:spPr>
          <a:xfrm>
            <a:off x="0" y="681037"/>
            <a:ext cx="72000" cy="3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1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673714B-0BE1-B947-BF70-5A838BFB6FC0}"/>
              </a:ext>
            </a:extLst>
          </p:cNvPr>
          <p:cNvCxnSpPr>
            <a:cxnSpLocks/>
          </p:cNvCxnSpPr>
          <p:nvPr userDrawn="1"/>
        </p:nvCxnSpPr>
        <p:spPr>
          <a:xfrm>
            <a:off x="872995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09453C2-FFBD-3B43-B238-892473F4420C}"/>
              </a:ext>
            </a:extLst>
          </p:cNvPr>
          <p:cNvCxnSpPr>
            <a:cxnSpLocks/>
          </p:cNvCxnSpPr>
          <p:nvPr userDrawn="1"/>
        </p:nvCxnSpPr>
        <p:spPr>
          <a:xfrm>
            <a:off x="11312818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4834326-0AD8-D844-8FE5-E0E6B43DC74B}"/>
              </a:ext>
            </a:extLst>
          </p:cNvPr>
          <p:cNvCxnSpPr>
            <a:cxnSpLocks/>
          </p:cNvCxnSpPr>
          <p:nvPr userDrawn="1"/>
        </p:nvCxnSpPr>
        <p:spPr>
          <a:xfrm>
            <a:off x="7832877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96B1B58-941F-BB4A-9B8B-5F08A8E2AEAA}"/>
              </a:ext>
            </a:extLst>
          </p:cNvPr>
          <p:cNvCxnSpPr>
            <a:cxnSpLocks/>
          </p:cNvCxnSpPr>
          <p:nvPr userDrawn="1"/>
        </p:nvCxnSpPr>
        <p:spPr>
          <a:xfrm>
            <a:off x="4352936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5A5FB572-D413-F841-B0F1-72DB156CD83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72994" y="2615475"/>
            <a:ext cx="2919402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758CE131-1C3B-A441-96F9-28F96411B36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72994" y="3160298"/>
            <a:ext cx="2919402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4F23AFC3-CFDD-644C-8D43-8BA3ED24F4A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357061" y="2615475"/>
            <a:ext cx="2919402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95AC6F23-7BB7-6249-8246-DE7B0C42322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357061" y="3160298"/>
            <a:ext cx="2919402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B93C42D5-1D6A-2641-A09B-25BCAD47B37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834940" y="2615475"/>
            <a:ext cx="2919402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5C81B059-FF04-604F-8BF7-689470B9DA45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834940" y="3160298"/>
            <a:ext cx="2919402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Content Placeholder 8">
            <a:extLst>
              <a:ext uri="{FF2B5EF4-FFF2-40B4-BE49-F238E27FC236}">
                <a16:creationId xmlns:a16="http://schemas.microsoft.com/office/drawing/2014/main" id="{6C8A7B75-C820-B445-B374-A2D529D652B2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1058285" y="1882775"/>
            <a:ext cx="720000" cy="72000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icon</a:t>
            </a:r>
            <a:endParaRPr lang="en-NO" dirty="0"/>
          </a:p>
        </p:txBody>
      </p:sp>
      <p:sp>
        <p:nvSpPr>
          <p:cNvPr id="24" name="Content Placeholder 8">
            <a:extLst>
              <a:ext uri="{FF2B5EF4-FFF2-40B4-BE49-F238E27FC236}">
                <a16:creationId xmlns:a16="http://schemas.microsoft.com/office/drawing/2014/main" id="{C936388D-E2DF-7047-8B21-C542F93351A9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4548410" y="1882775"/>
            <a:ext cx="720000" cy="720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icon</a:t>
            </a:r>
            <a:endParaRPr lang="en-NO" dirty="0"/>
          </a:p>
        </p:txBody>
      </p:sp>
      <p:sp>
        <p:nvSpPr>
          <p:cNvPr id="26" name="Content Placeholder 8">
            <a:extLst>
              <a:ext uri="{FF2B5EF4-FFF2-40B4-BE49-F238E27FC236}">
                <a16:creationId xmlns:a16="http://schemas.microsoft.com/office/drawing/2014/main" id="{518B7AEB-454A-F64E-BAD1-6D4E8D924B2C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8026287" y="1882775"/>
            <a:ext cx="720000" cy="720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icon</a:t>
            </a:r>
            <a:endParaRPr lang="en-NO" dirty="0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10D371CA-2588-BF44-B9FA-190A0E59E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5" name="Forklaring">
            <a:extLst>
              <a:ext uri="{FF2B5EF4-FFF2-40B4-BE49-F238E27FC236}">
                <a16:creationId xmlns:a16="http://schemas.microsoft.com/office/drawing/2014/main" id="{286F8D06-F96A-654C-B442-DD855B84E5D5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Icon 3 | Orange</a:t>
            </a:r>
          </a:p>
          <a:p>
            <a:endParaRPr lang="nb-NO" sz="1000" noProof="1"/>
          </a:p>
          <a:p>
            <a:r>
              <a:rPr lang="nb-NO" sz="1000" noProof="1"/>
              <a:t>Use this layout when you need to display three pieces of content supported by icons.</a:t>
            </a:r>
          </a:p>
          <a:p>
            <a:endParaRPr lang="nb-NO" sz="1000" noProof="1"/>
          </a:p>
          <a:p>
            <a:r>
              <a:rPr lang="nb-NO" sz="1000" noProof="1"/>
              <a:t>Place an icon by clicking on the content box or use the insert picture function from the tool bar.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79F451B-40CD-A90A-A7D9-AECECB219643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D530B0A-DD44-E741-8620-26C6E589BC41}" type="datetime1">
              <a:rPr lang="nb-NO" smtClean="0"/>
              <a:pPr/>
              <a:t>16.09.2024</a:t>
            </a:fld>
            <a:endParaRPr lang="en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0B6C19-B6C0-48E0-5876-E9CF6F8F2636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  <p:pic>
        <p:nvPicPr>
          <p:cNvPr id="28" name="Picture 12">
            <a:extLst>
              <a:ext uri="{FF2B5EF4-FFF2-40B4-BE49-F238E27FC236}">
                <a16:creationId xmlns:a16="http://schemas.microsoft.com/office/drawing/2014/main" id="{18184AC8-F0B0-41ED-B348-FE0EDB0B2A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2000" y="6389108"/>
            <a:ext cx="863600" cy="15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3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con 4 |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8216EFE-09DB-096A-2BF7-D16163D451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012708"/>
            <a:ext cx="9133800" cy="138499"/>
          </a:xfrm>
        </p:spPr>
        <p:txBody>
          <a:bodyPr tIns="0" rIns="0" bIns="0" anchor="b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lang="nb-NO" sz="9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Click to add footnote / 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E31BF-32A2-F641-B4B0-482812F0B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1F0734-F5B7-3C4F-9BC8-80064A516EC2}"/>
              </a:ext>
            </a:extLst>
          </p:cNvPr>
          <p:cNvSpPr/>
          <p:nvPr userDrawn="1"/>
        </p:nvSpPr>
        <p:spPr>
          <a:xfrm>
            <a:off x="0" y="681037"/>
            <a:ext cx="72000" cy="3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1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673714B-0BE1-B947-BF70-5A838BFB6FC0}"/>
              </a:ext>
            </a:extLst>
          </p:cNvPr>
          <p:cNvCxnSpPr>
            <a:cxnSpLocks/>
          </p:cNvCxnSpPr>
          <p:nvPr userDrawn="1"/>
        </p:nvCxnSpPr>
        <p:spPr>
          <a:xfrm>
            <a:off x="872995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09453C2-FFBD-3B43-B238-892473F4420C}"/>
              </a:ext>
            </a:extLst>
          </p:cNvPr>
          <p:cNvCxnSpPr>
            <a:cxnSpLocks/>
          </p:cNvCxnSpPr>
          <p:nvPr userDrawn="1"/>
        </p:nvCxnSpPr>
        <p:spPr>
          <a:xfrm>
            <a:off x="11312818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96B1B58-941F-BB4A-9B8B-5F08A8E2AEAA}"/>
              </a:ext>
            </a:extLst>
          </p:cNvPr>
          <p:cNvCxnSpPr>
            <a:cxnSpLocks/>
          </p:cNvCxnSpPr>
          <p:nvPr userDrawn="1"/>
        </p:nvCxnSpPr>
        <p:spPr>
          <a:xfrm>
            <a:off x="3482951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301F357-6561-7544-8DC6-322904764698}"/>
              </a:ext>
            </a:extLst>
          </p:cNvPr>
          <p:cNvCxnSpPr>
            <a:cxnSpLocks/>
          </p:cNvCxnSpPr>
          <p:nvPr userDrawn="1"/>
        </p:nvCxnSpPr>
        <p:spPr>
          <a:xfrm>
            <a:off x="8702863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DAE74CA-1659-D64E-B700-CD70069EB2BD}"/>
              </a:ext>
            </a:extLst>
          </p:cNvPr>
          <p:cNvCxnSpPr>
            <a:cxnSpLocks/>
          </p:cNvCxnSpPr>
          <p:nvPr userDrawn="1"/>
        </p:nvCxnSpPr>
        <p:spPr>
          <a:xfrm>
            <a:off x="6092907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44CB04C9-7A44-9749-B534-D7F356EEC89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482951" y="2615475"/>
            <a:ext cx="2340098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3015CB40-CD13-CB40-81D9-7E111D98A34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482951" y="3160298"/>
            <a:ext cx="2340089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C14A97A7-5985-364A-BAF3-07F2FE56B70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72994" y="2615475"/>
            <a:ext cx="2340098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ECC1D43E-0A94-374C-94D6-11AC46BA869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72994" y="3160298"/>
            <a:ext cx="2340089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B15A6E9C-C3A8-D744-AA53-B76E23A30CE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092906" y="2615475"/>
            <a:ext cx="2340098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E99F60C9-2D83-214F-899E-67D2C513D30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092906" y="3160298"/>
            <a:ext cx="2340089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02AA6A06-FD0E-FF4D-9369-B7E2305E79E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696406" y="2615475"/>
            <a:ext cx="2340098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9E2FF7D6-DD4E-4A45-87EC-2CA64D4DB43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696406" y="3160298"/>
            <a:ext cx="2340089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Content Placeholder 8">
            <a:extLst>
              <a:ext uri="{FF2B5EF4-FFF2-40B4-BE49-F238E27FC236}">
                <a16:creationId xmlns:a16="http://schemas.microsoft.com/office/drawing/2014/main" id="{7630D37B-7638-1044-A4BC-3FE1B9E0C1AD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1071471" y="1882775"/>
            <a:ext cx="720000" cy="720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icon</a:t>
            </a:r>
            <a:endParaRPr lang="en-NO" dirty="0"/>
          </a:p>
        </p:txBody>
      </p:sp>
      <p:sp>
        <p:nvSpPr>
          <p:cNvPr id="26" name="Content Placeholder 8">
            <a:extLst>
              <a:ext uri="{FF2B5EF4-FFF2-40B4-BE49-F238E27FC236}">
                <a16:creationId xmlns:a16="http://schemas.microsoft.com/office/drawing/2014/main" id="{39F63D05-A04A-B54D-9E22-FA1AF25C5083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3669860" y="1882775"/>
            <a:ext cx="720000" cy="720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icon</a:t>
            </a:r>
            <a:endParaRPr lang="en-NO" dirty="0"/>
          </a:p>
        </p:txBody>
      </p:sp>
      <p:sp>
        <p:nvSpPr>
          <p:cNvPr id="27" name="Content Placeholder 8">
            <a:extLst>
              <a:ext uri="{FF2B5EF4-FFF2-40B4-BE49-F238E27FC236}">
                <a16:creationId xmlns:a16="http://schemas.microsoft.com/office/drawing/2014/main" id="{8A635B47-A780-2B44-BA90-6070DD040277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6291382" y="1882775"/>
            <a:ext cx="720000" cy="720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icon</a:t>
            </a:r>
            <a:endParaRPr lang="en-NO" dirty="0"/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40B155F8-D908-6B46-9D55-1572C0BE4328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8894882" y="1882775"/>
            <a:ext cx="720000" cy="720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icon</a:t>
            </a:r>
            <a:endParaRPr lang="en-NO" dirty="0"/>
          </a:p>
        </p:txBody>
      </p:sp>
      <p:sp>
        <p:nvSpPr>
          <p:cNvPr id="30" name="Forklaring">
            <a:extLst>
              <a:ext uri="{FF2B5EF4-FFF2-40B4-BE49-F238E27FC236}">
                <a16:creationId xmlns:a16="http://schemas.microsoft.com/office/drawing/2014/main" id="{59874C9D-D75C-2544-84E8-5C6989BF4D61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Icon 4 | Orange</a:t>
            </a:r>
          </a:p>
          <a:p>
            <a:endParaRPr lang="nb-NO" sz="1000" noProof="1"/>
          </a:p>
          <a:p>
            <a:r>
              <a:rPr lang="nb-NO" sz="1000" noProof="1"/>
              <a:t>Use this layout when you need to display four pieces of content supported by icons.</a:t>
            </a:r>
          </a:p>
          <a:p>
            <a:endParaRPr lang="nb-NO" sz="1000" noProof="1"/>
          </a:p>
          <a:p>
            <a:r>
              <a:rPr lang="nb-NO" sz="1000" noProof="1"/>
              <a:t>Place an icon by clicking on the content box or use the insert picture function from the tool bar.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2E54548-947D-DB7A-BA17-7FE4F2F329D6}"/>
              </a:ext>
            </a:extLst>
          </p:cNvPr>
          <p:cNvSpPr>
            <a:spLocks noGrp="1"/>
          </p:cNvSpPr>
          <p:nvPr>
            <p:ph type="dt" sz="half" idx="4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72A9B02-376F-8546-B53B-D2B45500A15F}" type="datetime1">
              <a:rPr lang="nb-NO" smtClean="0"/>
              <a:pPr/>
              <a:t>16.09.2024</a:t>
            </a:fld>
            <a:endParaRPr lang="en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AAEF6522-71E1-7BE8-C920-9463F3BC6172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82499B0D-EAA0-20C4-7AFB-70BA89489F53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  <p:pic>
        <p:nvPicPr>
          <p:cNvPr id="29" name="Picture 12">
            <a:extLst>
              <a:ext uri="{FF2B5EF4-FFF2-40B4-BE49-F238E27FC236}">
                <a16:creationId xmlns:a16="http://schemas.microsoft.com/office/drawing/2014/main" id="{328764E7-CCC9-4491-8476-8CEF6CD364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2000" y="6389108"/>
            <a:ext cx="863600" cy="15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9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fo 2 |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ssholder for tekst 8">
            <a:extLst>
              <a:ext uri="{FF2B5EF4-FFF2-40B4-BE49-F238E27FC236}">
                <a16:creationId xmlns:a16="http://schemas.microsoft.com/office/drawing/2014/main" id="{F300B7B6-2D87-D111-8FA2-8D86C8F557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012708"/>
            <a:ext cx="9133800" cy="138499"/>
          </a:xfrm>
        </p:spPr>
        <p:txBody>
          <a:bodyPr tIns="0" rIns="0" bIns="0" anchor="b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lang="nb-NO" sz="9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Click to add footnote / 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E31BF-32A2-F641-B4B0-482812F0B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1F0734-F5B7-3C4F-9BC8-80064A516EC2}"/>
              </a:ext>
            </a:extLst>
          </p:cNvPr>
          <p:cNvSpPr/>
          <p:nvPr userDrawn="1"/>
        </p:nvSpPr>
        <p:spPr>
          <a:xfrm>
            <a:off x="0" y="681037"/>
            <a:ext cx="72000" cy="3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1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673714B-0BE1-B947-BF70-5A838BFB6FC0}"/>
              </a:ext>
            </a:extLst>
          </p:cNvPr>
          <p:cNvCxnSpPr>
            <a:cxnSpLocks/>
          </p:cNvCxnSpPr>
          <p:nvPr userDrawn="1"/>
        </p:nvCxnSpPr>
        <p:spPr>
          <a:xfrm>
            <a:off x="872995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09453C2-FFBD-3B43-B238-892473F4420C}"/>
              </a:ext>
            </a:extLst>
          </p:cNvPr>
          <p:cNvCxnSpPr>
            <a:cxnSpLocks/>
          </p:cNvCxnSpPr>
          <p:nvPr userDrawn="1"/>
        </p:nvCxnSpPr>
        <p:spPr>
          <a:xfrm>
            <a:off x="11312818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96B1B58-941F-BB4A-9B8B-5F08A8E2AEAA}"/>
              </a:ext>
            </a:extLst>
          </p:cNvPr>
          <p:cNvCxnSpPr>
            <a:cxnSpLocks/>
          </p:cNvCxnSpPr>
          <p:nvPr userDrawn="1"/>
        </p:nvCxnSpPr>
        <p:spPr>
          <a:xfrm>
            <a:off x="6092906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F17503C-D26E-944C-9E6E-F4F288DAE92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2992" y="1834258"/>
            <a:ext cx="4679979" cy="774867"/>
          </a:xfrm>
        </p:spPr>
        <p:txBody>
          <a:bodyPr lIns="180000" rIns="0" bIns="72000" anchor="b" anchorCtr="0">
            <a:normAutofit/>
          </a:bodyPr>
          <a:lstStyle>
            <a:lvl1pPr marL="0" indent="0">
              <a:buNone/>
              <a:defRPr lang="en-GB" sz="3500" b="1" i="0" kern="1200" spc="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000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02CE4C2C-88E7-B74B-891F-6809F691B70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72993" y="2615475"/>
            <a:ext cx="4679975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C50532A-E741-794F-B263-564E1ABA632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72993" y="3160298"/>
            <a:ext cx="4679975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C12DD5B4-7044-404B-93F5-9605E35BD0E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2906" y="2615475"/>
            <a:ext cx="4679975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83EF1918-2A8F-D743-A9C8-B05CDE356EF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092906" y="3160298"/>
            <a:ext cx="4679975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B7B7028-B0E8-B740-AA58-9C592D8439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2906" y="1834258"/>
            <a:ext cx="4679979" cy="774867"/>
          </a:xfrm>
        </p:spPr>
        <p:txBody>
          <a:bodyPr lIns="180000" rIns="0" bIns="72000" anchor="b" anchorCtr="0">
            <a:normAutofit/>
          </a:bodyPr>
          <a:lstStyle>
            <a:lvl1pPr marL="0" indent="0">
              <a:buNone/>
              <a:defRPr lang="en-GB" sz="3500" b="1" i="0" kern="1200" spc="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000</a:t>
            </a:r>
          </a:p>
        </p:txBody>
      </p:sp>
      <p:sp>
        <p:nvSpPr>
          <p:cNvPr id="18" name="Forklaring">
            <a:extLst>
              <a:ext uri="{FF2B5EF4-FFF2-40B4-BE49-F238E27FC236}">
                <a16:creationId xmlns:a16="http://schemas.microsoft.com/office/drawing/2014/main" id="{CA1FA0A7-2907-A146-BFDC-FDD99EB6DBF4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Info 2 | Orange</a:t>
            </a:r>
          </a:p>
          <a:p>
            <a:endParaRPr lang="nb-NO" sz="1000" noProof="1"/>
          </a:p>
          <a:p>
            <a:r>
              <a:rPr lang="nb-NO" sz="1000" noProof="1"/>
              <a:t>Use this layout when you need to display two pieces of content supported by large key figures.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494D8819-B732-F5D3-7B8B-07CF032A3FE7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779F02A-FB9B-6949-BE1A-0FD7B09D3915}" type="datetime1">
              <a:rPr lang="nb-NO" smtClean="0"/>
              <a:pPr/>
              <a:t>16.09.2024</a:t>
            </a:fld>
            <a:endParaRPr lang="en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1AC1EDDB-0584-743E-924C-C3CAA7B331F9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AD12AD4C-52F9-BBD0-B727-495033FD00ED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  <p:pic>
        <p:nvPicPr>
          <p:cNvPr id="20" name="Picture 12">
            <a:extLst>
              <a:ext uri="{FF2B5EF4-FFF2-40B4-BE49-F238E27FC236}">
                <a16:creationId xmlns:a16="http://schemas.microsoft.com/office/drawing/2014/main" id="{AC65DB48-55FF-403F-9729-1CCDCD3EE3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2000" y="6389108"/>
            <a:ext cx="863600" cy="15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7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fo 3 |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ssholder for tekst 8">
            <a:extLst>
              <a:ext uri="{FF2B5EF4-FFF2-40B4-BE49-F238E27FC236}">
                <a16:creationId xmlns:a16="http://schemas.microsoft.com/office/drawing/2014/main" id="{38EE009B-D547-CE51-4880-212764BEBA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012708"/>
            <a:ext cx="9133800" cy="138499"/>
          </a:xfrm>
        </p:spPr>
        <p:txBody>
          <a:bodyPr tIns="0" rIns="0" bIns="0" anchor="b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lang="nb-NO" sz="9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Click to add footnote / 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E31BF-32A2-F641-B4B0-482812F0B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1F0734-F5B7-3C4F-9BC8-80064A516EC2}"/>
              </a:ext>
            </a:extLst>
          </p:cNvPr>
          <p:cNvSpPr/>
          <p:nvPr userDrawn="1"/>
        </p:nvSpPr>
        <p:spPr>
          <a:xfrm>
            <a:off x="0" y="681037"/>
            <a:ext cx="72000" cy="3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1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673714B-0BE1-B947-BF70-5A838BFB6FC0}"/>
              </a:ext>
            </a:extLst>
          </p:cNvPr>
          <p:cNvCxnSpPr>
            <a:cxnSpLocks/>
          </p:cNvCxnSpPr>
          <p:nvPr userDrawn="1"/>
        </p:nvCxnSpPr>
        <p:spPr>
          <a:xfrm>
            <a:off x="872995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09453C2-FFBD-3B43-B238-892473F4420C}"/>
              </a:ext>
            </a:extLst>
          </p:cNvPr>
          <p:cNvCxnSpPr>
            <a:cxnSpLocks/>
          </p:cNvCxnSpPr>
          <p:nvPr userDrawn="1"/>
        </p:nvCxnSpPr>
        <p:spPr>
          <a:xfrm>
            <a:off x="11312818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4834326-0AD8-D844-8FE5-E0E6B43DC74B}"/>
              </a:ext>
            </a:extLst>
          </p:cNvPr>
          <p:cNvCxnSpPr>
            <a:cxnSpLocks/>
          </p:cNvCxnSpPr>
          <p:nvPr userDrawn="1"/>
        </p:nvCxnSpPr>
        <p:spPr>
          <a:xfrm>
            <a:off x="7834940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96B1B58-941F-BB4A-9B8B-5F08A8E2AEAA}"/>
              </a:ext>
            </a:extLst>
          </p:cNvPr>
          <p:cNvCxnSpPr>
            <a:cxnSpLocks/>
          </p:cNvCxnSpPr>
          <p:nvPr userDrawn="1"/>
        </p:nvCxnSpPr>
        <p:spPr>
          <a:xfrm>
            <a:off x="4357061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5A5FB572-D413-F841-B0F1-72DB156CD83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72994" y="2615475"/>
            <a:ext cx="2919402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758CE131-1C3B-A441-96F9-28F96411B36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72994" y="3160298"/>
            <a:ext cx="2919402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4F23AFC3-CFDD-644C-8D43-8BA3ED24F4A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357061" y="2615475"/>
            <a:ext cx="2919402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95AC6F23-7BB7-6249-8246-DE7B0C42322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357061" y="3160298"/>
            <a:ext cx="2919402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B93C42D5-1D6A-2641-A09B-25BCAD47B37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834940" y="2615475"/>
            <a:ext cx="2919402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5C81B059-FF04-604F-8BF7-689470B9DA45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834940" y="3160298"/>
            <a:ext cx="2919402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4229EF98-09D4-604F-AFD5-0055EB258B4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2993" y="1834258"/>
            <a:ext cx="2919402" cy="774867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3500" b="1" i="0" kern="1200" spc="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000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7BC864E6-F162-214D-BF8C-B5DC5A9B935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57061" y="1834258"/>
            <a:ext cx="2919402" cy="774867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3500" b="1" i="0" kern="1200" spc="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000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64CA197E-65AA-364D-BFFE-968D3443EA9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834940" y="1834258"/>
            <a:ext cx="2919402" cy="774867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3500" b="1" i="0" kern="1200" spc="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000</a:t>
            </a:r>
          </a:p>
        </p:txBody>
      </p:sp>
      <p:sp>
        <p:nvSpPr>
          <p:cNvPr id="25" name="Forklaring">
            <a:extLst>
              <a:ext uri="{FF2B5EF4-FFF2-40B4-BE49-F238E27FC236}">
                <a16:creationId xmlns:a16="http://schemas.microsoft.com/office/drawing/2014/main" id="{38816622-CF8A-DF4B-A05A-0ADE36F1446C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Info 3 | Orange</a:t>
            </a:r>
          </a:p>
          <a:p>
            <a:endParaRPr lang="nb-NO" sz="1000" noProof="1"/>
          </a:p>
          <a:p>
            <a:r>
              <a:rPr lang="nb-NO" sz="1000" noProof="1"/>
              <a:t>Use this layout when you need to display three pieces of content supported by large key figures.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D125ECEB-17B5-9134-E3B9-2105063FA4D4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BCEE4E1-7DD0-BF4F-8B7A-83AFB5599440}" type="datetime1">
              <a:rPr lang="nb-NO" smtClean="0"/>
              <a:pPr/>
              <a:t>16.09.2024</a:t>
            </a:fld>
            <a:endParaRPr lang="en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50EFE356-7346-415B-E38C-AD6856C13F24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C64851CA-9F06-5F25-7BB7-5EB443A5EBDD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  <p:pic>
        <p:nvPicPr>
          <p:cNvPr id="26" name="Picture 12">
            <a:extLst>
              <a:ext uri="{FF2B5EF4-FFF2-40B4-BE49-F238E27FC236}">
                <a16:creationId xmlns:a16="http://schemas.microsoft.com/office/drawing/2014/main" id="{348C454F-2297-4737-8559-2E69DC222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2000" y="6389108"/>
            <a:ext cx="863600" cy="15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7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fo 4 |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ssholder for tekst 8">
            <a:extLst>
              <a:ext uri="{FF2B5EF4-FFF2-40B4-BE49-F238E27FC236}">
                <a16:creationId xmlns:a16="http://schemas.microsoft.com/office/drawing/2014/main" id="{FA25893F-B11C-4034-69A8-312FF95B9A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012708"/>
            <a:ext cx="9133800" cy="138499"/>
          </a:xfrm>
        </p:spPr>
        <p:txBody>
          <a:bodyPr tIns="0" rIns="0" bIns="0" anchor="b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lang="nb-NO" sz="9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Click to add footnote / 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E31BF-32A2-F641-B4B0-482812F0B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1F0734-F5B7-3C4F-9BC8-80064A516EC2}"/>
              </a:ext>
            </a:extLst>
          </p:cNvPr>
          <p:cNvSpPr/>
          <p:nvPr userDrawn="1"/>
        </p:nvSpPr>
        <p:spPr>
          <a:xfrm>
            <a:off x="0" y="681037"/>
            <a:ext cx="72000" cy="3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1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673714B-0BE1-B947-BF70-5A838BFB6FC0}"/>
              </a:ext>
            </a:extLst>
          </p:cNvPr>
          <p:cNvCxnSpPr>
            <a:cxnSpLocks/>
          </p:cNvCxnSpPr>
          <p:nvPr userDrawn="1"/>
        </p:nvCxnSpPr>
        <p:spPr>
          <a:xfrm>
            <a:off x="872995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09453C2-FFBD-3B43-B238-892473F4420C}"/>
              </a:ext>
            </a:extLst>
          </p:cNvPr>
          <p:cNvCxnSpPr>
            <a:cxnSpLocks/>
          </p:cNvCxnSpPr>
          <p:nvPr userDrawn="1"/>
        </p:nvCxnSpPr>
        <p:spPr>
          <a:xfrm>
            <a:off x="11312818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96B1B58-941F-BB4A-9B8B-5F08A8E2AEAA}"/>
              </a:ext>
            </a:extLst>
          </p:cNvPr>
          <p:cNvCxnSpPr>
            <a:cxnSpLocks/>
          </p:cNvCxnSpPr>
          <p:nvPr userDrawn="1"/>
        </p:nvCxnSpPr>
        <p:spPr>
          <a:xfrm>
            <a:off x="3482951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301F357-6561-7544-8DC6-322904764698}"/>
              </a:ext>
            </a:extLst>
          </p:cNvPr>
          <p:cNvCxnSpPr>
            <a:cxnSpLocks/>
          </p:cNvCxnSpPr>
          <p:nvPr userDrawn="1"/>
        </p:nvCxnSpPr>
        <p:spPr>
          <a:xfrm>
            <a:off x="8696406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DAE74CA-1659-D64E-B700-CD70069EB2BD}"/>
              </a:ext>
            </a:extLst>
          </p:cNvPr>
          <p:cNvCxnSpPr>
            <a:cxnSpLocks/>
          </p:cNvCxnSpPr>
          <p:nvPr userDrawn="1"/>
        </p:nvCxnSpPr>
        <p:spPr>
          <a:xfrm>
            <a:off x="6092906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44CB04C9-7A44-9749-B534-D7F356EEC89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482951" y="2615475"/>
            <a:ext cx="2340098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3015CB40-CD13-CB40-81D9-7E111D98A34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482951" y="3160298"/>
            <a:ext cx="2340089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C14A97A7-5985-364A-BAF3-07F2FE56B70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72994" y="2615475"/>
            <a:ext cx="2340098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ECC1D43E-0A94-374C-94D6-11AC46BA869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72994" y="3160298"/>
            <a:ext cx="2340089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B15A6E9C-C3A8-D744-AA53-B76E23A30CE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092906" y="2615475"/>
            <a:ext cx="2340098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E99F60C9-2D83-214F-899E-67D2C513D30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092906" y="3160298"/>
            <a:ext cx="2340089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02AA6A06-FD0E-FF4D-9369-B7E2305E79E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696406" y="2615475"/>
            <a:ext cx="2340098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9E2FF7D6-DD4E-4A45-87EC-2CA64D4DB43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696406" y="3160298"/>
            <a:ext cx="2340089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A5962D88-7DBD-D74E-844C-FA88645DEF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2993" y="1834258"/>
            <a:ext cx="2340088" cy="774867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3500" b="1" i="0" kern="1200" spc="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000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AB41B71-0C2C-FA4D-9EDC-FD8E05B8D60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482951" y="1834258"/>
            <a:ext cx="2346536" cy="774867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3500" b="1" i="0" kern="1200" spc="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000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E548A37F-3869-F549-9E8F-1334B6A7378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092906" y="1834258"/>
            <a:ext cx="2340000" cy="774867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3500" b="1" i="0" kern="1200" spc="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000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9DB41BC-CCF0-DF4B-933C-CA0F743C6EA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696406" y="1834258"/>
            <a:ext cx="2340000" cy="774867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3500" b="1" i="0" kern="1200" spc="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000</a:t>
            </a:r>
          </a:p>
        </p:txBody>
      </p:sp>
      <p:sp>
        <p:nvSpPr>
          <p:cNvPr id="30" name="Forklaring">
            <a:extLst>
              <a:ext uri="{FF2B5EF4-FFF2-40B4-BE49-F238E27FC236}">
                <a16:creationId xmlns:a16="http://schemas.microsoft.com/office/drawing/2014/main" id="{4BF85789-7473-7844-8D6B-15B5EF92947F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Info 4 | Orange</a:t>
            </a:r>
          </a:p>
          <a:p>
            <a:endParaRPr lang="nb-NO" sz="1000" noProof="1"/>
          </a:p>
          <a:p>
            <a:r>
              <a:rPr lang="nb-NO" sz="1000" noProof="1"/>
              <a:t>Use this layout when you need to display four pieces of content supported by large key figures.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4DFBF7C7-6406-F9DE-3CE0-05B0BD4BFD15}"/>
              </a:ext>
            </a:extLst>
          </p:cNvPr>
          <p:cNvSpPr>
            <a:spLocks noGrp="1"/>
          </p:cNvSpPr>
          <p:nvPr>
            <p:ph type="dt" sz="half" idx="43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5FA5C9D-A0A7-8646-8B49-5CB77C89A163}" type="datetime1">
              <a:rPr lang="nb-NO" smtClean="0"/>
              <a:pPr/>
              <a:t>16.09.2024</a:t>
            </a:fld>
            <a:endParaRPr lang="en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E8AF8F1F-CF9E-CFE3-D7EB-390143D8F62F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DB64103-B54B-6249-E0F0-95E049CAA3E0}"/>
              </a:ext>
            </a:extLst>
          </p:cNvPr>
          <p:cNvSpPr>
            <a:spLocks noGrp="1"/>
          </p:cNvSpPr>
          <p:nvPr>
            <p:ph type="sldNum" sz="quarter" idx="4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  <p:pic>
        <p:nvPicPr>
          <p:cNvPr id="31" name="Picture 12">
            <a:extLst>
              <a:ext uri="{FF2B5EF4-FFF2-40B4-BE49-F238E27FC236}">
                <a16:creationId xmlns:a16="http://schemas.microsoft.com/office/drawing/2014/main" id="{9CA98FF1-847E-41A6-BEF9-52DA54D608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2000" y="6389108"/>
            <a:ext cx="863600" cy="15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5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| Ocea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A3DC4-2376-F44D-8AAB-7CBD0940F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tx1">
                  <a:lumMod val="25000"/>
                  <a:lumOff val="75000"/>
                </a:schemeClr>
              </a:buClr>
              <a:defRPr>
                <a:solidFill>
                  <a:schemeClr val="tx1">
                    <a:lumMod val="25000"/>
                    <a:lumOff val="75000"/>
                  </a:schemeClr>
                </a:solidFill>
              </a:defRPr>
            </a:lvl2pPr>
            <a:lvl3pPr>
              <a:buClr>
                <a:schemeClr val="tx1">
                  <a:lumMod val="25000"/>
                  <a:lumOff val="75000"/>
                </a:schemeClr>
              </a:buClr>
              <a:defRPr>
                <a:solidFill>
                  <a:schemeClr val="tx1">
                    <a:lumMod val="25000"/>
                    <a:lumOff val="75000"/>
                  </a:schemeClr>
                </a:solidFill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70D2C1-030D-704C-A398-31B1FD975C48}"/>
              </a:ext>
            </a:extLst>
          </p:cNvPr>
          <p:cNvSpPr/>
          <p:nvPr userDrawn="1"/>
        </p:nvSpPr>
        <p:spPr>
          <a:xfrm>
            <a:off x="0" y="681037"/>
            <a:ext cx="72000" cy="3569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A4506A-E63F-2648-A624-6BD0E92487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2000" y="6389108"/>
            <a:ext cx="863600" cy="158750"/>
          </a:xfrm>
          <a:prstGeom prst="rect">
            <a:avLst/>
          </a:prstGeom>
        </p:spPr>
      </p:pic>
      <p:sp>
        <p:nvSpPr>
          <p:cNvPr id="8" name="Tittel 7">
            <a:extLst>
              <a:ext uri="{FF2B5EF4-FFF2-40B4-BE49-F238E27FC236}">
                <a16:creationId xmlns:a16="http://schemas.microsoft.com/office/drawing/2014/main" id="{8377C206-C11A-AF46-B5C5-68DC5384A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0" name="Forklaring">
            <a:extLst>
              <a:ext uri="{FF2B5EF4-FFF2-40B4-BE49-F238E27FC236}">
                <a16:creationId xmlns:a16="http://schemas.microsoft.com/office/drawing/2014/main" id="{F6C1ACAA-47DB-FD46-BF12-CBA5FFC70993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Title and Content </a:t>
            </a:r>
            <a:br>
              <a:rPr lang="nb-NO" sz="1000" b="1" noProof="1"/>
            </a:br>
            <a:r>
              <a:rPr lang="nb-NO" sz="1000" b="1" noProof="1"/>
              <a:t>| Ocean</a:t>
            </a:r>
          </a:p>
          <a:p>
            <a:endParaRPr lang="nb-NO" sz="1000" noProof="1"/>
          </a:p>
          <a:p>
            <a:r>
              <a:rPr lang="nb-NO" sz="1000" noProof="1"/>
              <a:t>Place your preferred content in the placeholder.</a:t>
            </a:r>
          </a:p>
          <a:p>
            <a:endParaRPr lang="nb-NO" sz="1000" noProof="1"/>
          </a:p>
          <a:p>
            <a:r>
              <a:rPr lang="nb-NO" sz="1000" noProof="1"/>
              <a:t>Please review Appendix of this template for allowed color combinations </a:t>
            </a:r>
            <a:br>
              <a:rPr lang="nb-NO" sz="1000" noProof="1"/>
            </a:br>
            <a:r>
              <a:rPr lang="nb-NO" sz="1000" noProof="1"/>
              <a:t>for text and background color.</a:t>
            </a:r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1D25EAEE-9644-B76F-29B2-C32D8BECE9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012708"/>
            <a:ext cx="9133800" cy="138499"/>
          </a:xfrm>
        </p:spPr>
        <p:txBody>
          <a:bodyPr tIns="0" rIns="0" bIns="0" anchor="b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lang="nb-NO" sz="9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Click to add footnote / source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821890A-21E1-EB04-4D15-11158D586EE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A534B8-0BE6-914E-ADD0-B4281178B0C4}" type="datetime1">
              <a:rPr lang="nb-NO" smtClean="0"/>
              <a:t>16.09.2024</a:t>
            </a:fld>
            <a:endParaRPr lang="en-NO" dirty="0"/>
          </a:p>
        </p:txBody>
      </p:sp>
      <p:sp>
        <p:nvSpPr>
          <p:cNvPr id="13" name="Plassholder for bunntekst 12">
            <a:extLst>
              <a:ext uri="{FF2B5EF4-FFF2-40B4-BE49-F238E27FC236}">
                <a16:creationId xmlns:a16="http://schemas.microsoft.com/office/drawing/2014/main" id="{A66BAED1-5A64-4AFB-56DB-50AF2ED21D7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14" name="Plassholder for lysbildenummer 13">
            <a:extLst>
              <a:ext uri="{FF2B5EF4-FFF2-40B4-BE49-F238E27FC236}">
                <a16:creationId xmlns:a16="http://schemas.microsoft.com/office/drawing/2014/main" id="{1A51AC67-A2DD-700C-12BF-4AAC0159651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37207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| Image">
    <p:bg>
      <p:bgPr>
        <a:solidFill>
          <a:schemeClr val="tx1">
            <a:alpha val="999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ktangel 23">
            <a:extLst>
              <a:ext uri="{FF2B5EF4-FFF2-40B4-BE49-F238E27FC236}">
                <a16:creationId xmlns:a16="http://schemas.microsoft.com/office/drawing/2014/main" id="{B3987F9D-AC46-4647-BB6D-6DEBBAC52C65}"/>
              </a:ext>
            </a:extLst>
          </p:cNvPr>
          <p:cNvSpPr/>
          <p:nvPr userDrawn="1"/>
        </p:nvSpPr>
        <p:spPr>
          <a:xfrm>
            <a:off x="13902421" y="0"/>
            <a:ext cx="1188345" cy="6856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744BA0B-DD55-3548-8834-A72B2FA38B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6856324"/>
          </a:xfrm>
          <a:custGeom>
            <a:avLst/>
            <a:gdLst>
              <a:gd name="connsiteX0" fmla="*/ 1 w 12192001"/>
              <a:gd name="connsiteY0" fmla="*/ 0 h 6897600"/>
              <a:gd name="connsiteX1" fmla="*/ 12192001 w 12192001"/>
              <a:gd name="connsiteY1" fmla="*/ 0 h 6897600"/>
              <a:gd name="connsiteX2" fmla="*/ 12192001 w 12192001"/>
              <a:gd name="connsiteY2" fmla="*/ 4320000 h 6897600"/>
              <a:gd name="connsiteX3" fmla="*/ 3919801 w 12192001"/>
              <a:gd name="connsiteY3" fmla="*/ 4320000 h 6897600"/>
              <a:gd name="connsiteX4" fmla="*/ 3919801 w 12192001"/>
              <a:gd name="connsiteY4" fmla="*/ 6897600 h 6897600"/>
              <a:gd name="connsiteX5" fmla="*/ 0 w 12192001"/>
              <a:gd name="connsiteY5" fmla="*/ 4320000 h 6897600"/>
              <a:gd name="connsiteX6" fmla="*/ 1 w 12192001"/>
              <a:gd name="connsiteY6" fmla="*/ 4320000 h 689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97600">
                <a:moveTo>
                  <a:pt x="1" y="0"/>
                </a:moveTo>
                <a:lnTo>
                  <a:pt x="12192001" y="0"/>
                </a:lnTo>
                <a:lnTo>
                  <a:pt x="12192001" y="4320000"/>
                </a:lnTo>
                <a:lnTo>
                  <a:pt x="3919801" y="4320000"/>
                </a:lnTo>
                <a:lnTo>
                  <a:pt x="3919801" y="6897600"/>
                </a:lnTo>
                <a:lnTo>
                  <a:pt x="0" y="4320000"/>
                </a:lnTo>
                <a:lnTo>
                  <a:pt x="1" y="4320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360000" tIns="360000" rIns="360000" bIns="360000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1759A5-7B7B-714E-90C4-DE052AC833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561" y="4488168"/>
            <a:ext cx="5488459" cy="178957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A408161-8C0A-8C4E-8CBC-573BAE219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500438"/>
            <a:ext cx="6715205" cy="756517"/>
          </a:xfrm>
        </p:spPr>
        <p:txBody>
          <a:bodyPr lIns="3600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sz="2000" b="1" kern="12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C7195F0-4400-C640-B256-9C7A4A7D0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442720"/>
            <a:ext cx="6715205" cy="1914843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95000"/>
              </a:lnSpc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48CC82C-8899-2940-8506-5B2720BDE1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562960"/>
            <a:ext cx="1728000" cy="3168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53BA89D-404D-3345-B058-12D280941E73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8785457" y="10954013"/>
            <a:ext cx="1186543" cy="224265"/>
          </a:xfrm>
        </p:spPr>
        <p:txBody>
          <a:bodyPr/>
          <a:lstStyle/>
          <a:p>
            <a:fld id="{BCDE7892-480D-BD42-910C-533C14E121FE}" type="datetime1">
              <a:rPr lang="nb-NO" smtClean="0"/>
              <a:t>16.09.2024</a:t>
            </a:fld>
            <a:endParaRPr lang="en-NO" dirty="0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E56805C7-DC5B-CD40-A94C-22C4BDD288C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3406544" y="10954013"/>
            <a:ext cx="5378912" cy="224265"/>
          </a:xfrm>
        </p:spPr>
        <p:txBody>
          <a:bodyPr/>
          <a:lstStyle/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15A86537-57FB-0A43-8ADD-FC7A0E27BFF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38200" y="10954013"/>
            <a:ext cx="1041400" cy="224265"/>
          </a:xfrm>
        </p:spPr>
        <p:txBody>
          <a:bodyPr/>
          <a:lstStyle/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  <p:sp>
        <p:nvSpPr>
          <p:cNvPr id="19" name="Forklaring">
            <a:extLst>
              <a:ext uri="{FF2B5EF4-FFF2-40B4-BE49-F238E27FC236}">
                <a16:creationId xmlns:a16="http://schemas.microsoft.com/office/drawing/2014/main" id="{C99A5ED3-4E41-B94F-BC57-CA49B0C3CEE1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Title slide | Image</a:t>
            </a:r>
            <a:endParaRPr lang="nb-NO" sz="1000" noProof="1"/>
          </a:p>
          <a:p>
            <a:endParaRPr lang="nb-NO" sz="1000" noProof="1"/>
          </a:p>
          <a:p>
            <a:r>
              <a:rPr lang="nb-NO" sz="1000" noProof="1"/>
              <a:t>This layout contains a placeholder for a background image.</a:t>
            </a:r>
          </a:p>
          <a:p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To insert picture click the icon in the image place holder or select Insert picture from the tool bar.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Use the crop tool to scale and crop the image. Make sure image is placed behind logo.</a:t>
            </a:r>
          </a:p>
          <a:p>
            <a:endParaRPr lang="nb-NO" sz="1000" noProof="1"/>
          </a:p>
          <a:p>
            <a:r>
              <a:rPr lang="nb-NO" sz="1000" noProof="1"/>
              <a:t>Always make sure text is readable. Use calm motifs or adjust the image transparency or brightness.  </a:t>
            </a:r>
          </a:p>
          <a:p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Bottom background color may be changed: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Right click on your slide. Choose ‘Format background’, change fill color. Choose only mnemonic theme colors.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See example to the right.</a:t>
            </a:r>
          </a:p>
          <a:p>
            <a:endParaRPr lang="nb-NO" sz="1000" noProof="1"/>
          </a:p>
          <a:p>
            <a:r>
              <a:rPr lang="nb-NO" sz="1000" noProof="1"/>
              <a:t>Please review Appendix of this template for allowed color combinations </a:t>
            </a:r>
            <a:br>
              <a:rPr lang="nb-NO" sz="1000" noProof="1"/>
            </a:br>
            <a:r>
              <a:rPr lang="nb-NO" sz="1000" noProof="1"/>
              <a:t>for text and background color.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4B0EFCCE-6C03-A04E-B376-278A78D228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3956594" y="1387080"/>
            <a:ext cx="1080000" cy="606715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902099F0-1998-904A-808D-5CB257DB38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3956594" y="725153"/>
            <a:ext cx="1080000" cy="606715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46FE8C6B-0F32-864B-A32D-8BF980B56F3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3956594" y="63226"/>
            <a:ext cx="1080000" cy="60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5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| Ocea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D8C0C-4D48-BA47-8AF0-59BB7A067B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36000"/>
            <a:ext cx="5181600" cy="4212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tx1">
                  <a:lumMod val="25000"/>
                  <a:lumOff val="75000"/>
                </a:schemeClr>
              </a:buClr>
              <a:defRPr>
                <a:solidFill>
                  <a:schemeClr val="tx1">
                    <a:lumMod val="25000"/>
                    <a:lumOff val="75000"/>
                  </a:schemeClr>
                </a:solidFill>
              </a:defRPr>
            </a:lvl2pPr>
            <a:lvl3pPr>
              <a:buClr>
                <a:schemeClr val="tx1">
                  <a:lumMod val="25000"/>
                  <a:lumOff val="75000"/>
                </a:schemeClr>
              </a:buClr>
              <a:defRPr>
                <a:solidFill>
                  <a:schemeClr val="tx1">
                    <a:lumMod val="25000"/>
                    <a:lumOff val="75000"/>
                  </a:schemeClr>
                </a:solidFill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C92537-3A4B-3A4C-B5CE-62ECF9C0A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36000"/>
            <a:ext cx="5181600" cy="4212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tx1">
                  <a:lumMod val="25000"/>
                  <a:lumOff val="75000"/>
                </a:schemeClr>
              </a:buClr>
              <a:defRPr>
                <a:solidFill>
                  <a:schemeClr val="tx1">
                    <a:lumMod val="25000"/>
                    <a:lumOff val="75000"/>
                  </a:schemeClr>
                </a:solidFill>
              </a:defRPr>
            </a:lvl2pPr>
            <a:lvl3pPr>
              <a:buClr>
                <a:schemeClr val="tx1">
                  <a:lumMod val="25000"/>
                  <a:lumOff val="75000"/>
                </a:schemeClr>
              </a:buClr>
              <a:defRPr>
                <a:solidFill>
                  <a:schemeClr val="tx1">
                    <a:lumMod val="25000"/>
                    <a:lumOff val="75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974F34-1039-F447-A867-3ABA31B2C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F9D148F-C0A8-5041-9FA2-27E5A1834863}" type="datetime1">
              <a:rPr lang="nb-NO" smtClean="0"/>
              <a:t>16.09.2024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8DE00-7FA5-754C-9C6C-FA77211DE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C889A6-6941-3048-8927-D273B11A6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68FF4F4-6862-B34E-AF4B-DAD5AC05D03D}" type="slidenum">
              <a:rPr lang="en-NO" smtClean="0"/>
              <a:pPr/>
              <a:t>‹#›</a:t>
            </a:fld>
            <a:endParaRPr lang="en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346431-0939-C24A-B95E-CA22204F8C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2000" y="6389108"/>
            <a:ext cx="863600" cy="158750"/>
          </a:xfrm>
          <a:prstGeom prst="rect">
            <a:avLst/>
          </a:prstGeom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AB71E139-8296-CE4A-8D8C-9225F14F2129}"/>
              </a:ext>
            </a:extLst>
          </p:cNvPr>
          <p:cNvSpPr/>
          <p:nvPr userDrawn="1"/>
        </p:nvSpPr>
        <p:spPr>
          <a:xfrm>
            <a:off x="0" y="681037"/>
            <a:ext cx="72000" cy="3569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3" name="Tittel 12">
            <a:extLst>
              <a:ext uri="{FF2B5EF4-FFF2-40B4-BE49-F238E27FC236}">
                <a16:creationId xmlns:a16="http://schemas.microsoft.com/office/drawing/2014/main" id="{1749888C-8167-1A4D-B225-A43328F5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4" name="Forklaring">
            <a:extLst>
              <a:ext uri="{FF2B5EF4-FFF2-40B4-BE49-F238E27FC236}">
                <a16:creationId xmlns:a16="http://schemas.microsoft.com/office/drawing/2014/main" id="{2D5F7871-1453-614E-9C14-DFB8DB33D819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Two Content | Ocean</a:t>
            </a:r>
          </a:p>
          <a:p>
            <a:endParaRPr lang="nb-NO" sz="1000" noProof="1"/>
          </a:p>
          <a:p>
            <a:r>
              <a:rPr lang="nb-NO" sz="1000" noProof="1"/>
              <a:t>Place your preferred content in the left and right placeholder.</a:t>
            </a:r>
          </a:p>
          <a:p>
            <a:endParaRPr lang="nb-NO" sz="1000" noProof="1"/>
          </a:p>
          <a:p>
            <a:r>
              <a:rPr lang="nb-NO" sz="1000" noProof="1"/>
              <a:t>Please review Appendix of this template for allowed color combinations </a:t>
            </a:r>
            <a:br>
              <a:rPr lang="nb-NO" sz="1000" noProof="1"/>
            </a:br>
            <a:r>
              <a:rPr lang="nb-NO" sz="1000" noProof="1"/>
              <a:t>for text and background color.</a:t>
            </a:r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3B047E22-2AB1-01D3-99E3-9186128C64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012708"/>
            <a:ext cx="9133800" cy="138499"/>
          </a:xfrm>
        </p:spPr>
        <p:txBody>
          <a:bodyPr tIns="0" rIns="0" bIns="0" anchor="b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lang="nb-NO" sz="9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Click to add footnote / source</a:t>
            </a:r>
          </a:p>
        </p:txBody>
      </p:sp>
    </p:spTree>
    <p:extLst>
      <p:ext uri="{BB962C8B-B14F-4D97-AF65-F5344CB8AC3E}">
        <p14:creationId xmlns:p14="http://schemas.microsoft.com/office/powerpoint/2010/main" val="370602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Code | Ocea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D8C0C-4D48-BA47-8AF0-59BB7A067B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36000"/>
            <a:ext cx="5181600" cy="4212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tx1">
                  <a:lumMod val="25000"/>
                  <a:lumOff val="75000"/>
                </a:schemeClr>
              </a:buClr>
              <a:defRPr>
                <a:solidFill>
                  <a:schemeClr val="tx1">
                    <a:lumMod val="25000"/>
                    <a:lumOff val="75000"/>
                  </a:schemeClr>
                </a:solidFill>
              </a:defRPr>
            </a:lvl2pPr>
            <a:lvl3pPr>
              <a:buClr>
                <a:schemeClr val="tx1">
                  <a:lumMod val="25000"/>
                  <a:lumOff val="75000"/>
                </a:schemeClr>
              </a:buClr>
              <a:defRPr>
                <a:solidFill>
                  <a:schemeClr val="tx1">
                    <a:lumMod val="25000"/>
                    <a:lumOff val="75000"/>
                  </a:schemeClr>
                </a:solidFill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974F34-1039-F447-A867-3ABA31B2C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6595C77-C43D-6542-B532-A6BF10FAC8CA}" type="datetime1">
              <a:rPr lang="nb-NO" smtClean="0"/>
              <a:t>16.09.2024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8DE00-7FA5-754C-9C6C-FA77211DE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C889A6-6941-3048-8927-D273B11A6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68FF4F4-6862-B34E-AF4B-DAD5AC05D03D}" type="slidenum">
              <a:rPr lang="en-NO" smtClean="0"/>
              <a:pPr/>
              <a:t>‹#›</a:t>
            </a:fld>
            <a:endParaRPr lang="en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346431-0939-C24A-B95E-CA22204F8C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2000" y="6389108"/>
            <a:ext cx="863600" cy="158750"/>
          </a:xfrm>
          <a:prstGeom prst="rect">
            <a:avLst/>
          </a:prstGeom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AB71E139-8296-CE4A-8D8C-9225F14F2129}"/>
              </a:ext>
            </a:extLst>
          </p:cNvPr>
          <p:cNvSpPr/>
          <p:nvPr userDrawn="1"/>
        </p:nvSpPr>
        <p:spPr>
          <a:xfrm>
            <a:off x="0" y="681037"/>
            <a:ext cx="72000" cy="3569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3" name="Tittel 12">
            <a:extLst>
              <a:ext uri="{FF2B5EF4-FFF2-40B4-BE49-F238E27FC236}">
                <a16:creationId xmlns:a16="http://schemas.microsoft.com/office/drawing/2014/main" id="{1749888C-8167-1A4D-B225-A43328F5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4" name="Forklaring">
            <a:extLst>
              <a:ext uri="{FF2B5EF4-FFF2-40B4-BE49-F238E27FC236}">
                <a16:creationId xmlns:a16="http://schemas.microsoft.com/office/drawing/2014/main" id="{2D5F7871-1453-614E-9C14-DFB8DB33D819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Content Code </a:t>
            </a:r>
            <a:br>
              <a:rPr lang="nb-NO" sz="1000" b="1" noProof="1"/>
            </a:br>
            <a:r>
              <a:rPr lang="nb-NO" sz="1000" b="1" noProof="1"/>
              <a:t>| Ocean</a:t>
            </a:r>
          </a:p>
          <a:p>
            <a:endParaRPr lang="nb-NO" sz="1000" noProof="1"/>
          </a:p>
          <a:p>
            <a:r>
              <a:rPr lang="nb-NO" sz="1000" noProof="1"/>
              <a:t>Place your preferred content in the left  placeholder.</a:t>
            </a:r>
          </a:p>
          <a:p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Place your code in the left placeholder.</a:t>
            </a:r>
          </a:p>
          <a:p>
            <a:endParaRPr lang="nb-NO" sz="1000" noProof="1"/>
          </a:p>
          <a:p>
            <a:r>
              <a:rPr lang="nb-NO" sz="1000" noProof="1"/>
              <a:t>Please review Appendix of this template for allowed color combinations </a:t>
            </a:r>
            <a:br>
              <a:rPr lang="nb-NO" sz="1000" noProof="1"/>
            </a:br>
            <a:r>
              <a:rPr lang="nb-NO" sz="1000" noProof="1"/>
              <a:t>for text and background color.</a:t>
            </a:r>
          </a:p>
        </p:txBody>
      </p:sp>
      <p:sp>
        <p:nvSpPr>
          <p:cNvPr id="11" name="Plassholder for tekst 7">
            <a:extLst>
              <a:ext uri="{FF2B5EF4-FFF2-40B4-BE49-F238E27FC236}">
                <a16:creationId xmlns:a16="http://schemas.microsoft.com/office/drawing/2014/main" id="{D2168300-348D-84C4-0313-E170A73D67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72200" y="1836000"/>
            <a:ext cx="5181600" cy="957800"/>
          </a:xfrm>
          <a:solidFill>
            <a:schemeClr val="bg2"/>
          </a:solidFill>
        </p:spPr>
        <p:txBody>
          <a:bodyPr vert="horz" wrap="square" lIns="360000" tIns="360000" rIns="360000" bIns="360000" rtlCol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lang="nb-NO" sz="1400" smtClean="0">
                <a:latin typeface="Courier" pitchFamily="2" charset="0"/>
              </a:defRPr>
            </a:lvl1pPr>
            <a:lvl2pPr>
              <a:defRPr lang="nb-NO" smtClean="0"/>
            </a:lvl2pPr>
            <a:lvl3pPr>
              <a:defRPr lang="nb-NO" smtClean="0"/>
            </a:lvl3pPr>
            <a:lvl4pPr>
              <a:defRPr lang="nb-NO" smtClean="0"/>
            </a:lvl4pPr>
            <a:lvl5pPr>
              <a:defRPr lang="nb-NO"/>
            </a:lvl5pPr>
          </a:lstStyle>
          <a:p>
            <a:pPr lvl="0"/>
            <a:r>
              <a:rPr lang="en-GB" dirty="0"/>
              <a:t>Write your code here</a:t>
            </a:r>
            <a:endParaRPr lang="en-NO"/>
          </a:p>
        </p:txBody>
      </p: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C3C1EFC8-C76E-B1F5-E46E-EA37586DFF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6012708"/>
            <a:ext cx="9133800" cy="138499"/>
          </a:xfrm>
        </p:spPr>
        <p:txBody>
          <a:bodyPr tIns="0" rIns="0" bIns="0" anchor="b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lang="nb-NO" sz="9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Click to add footnote / source</a:t>
            </a:r>
          </a:p>
        </p:txBody>
      </p:sp>
    </p:spTree>
    <p:extLst>
      <p:ext uri="{BB962C8B-B14F-4D97-AF65-F5344CB8AC3E}">
        <p14:creationId xmlns:p14="http://schemas.microsoft.com/office/powerpoint/2010/main" val="177987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| Ocea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D73B62-1B69-E84B-B8BD-1831F9481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FBED4F2-3A55-804F-9321-244421BF9236}" type="datetime1">
              <a:rPr lang="nb-NO" smtClean="0"/>
              <a:t>16.09.2024</a:t>
            </a:fld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008285-7EE2-574C-B5F8-63265287D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62D1C2-895F-6A4E-9B3C-B4470D7E1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68FF4F4-6862-B34E-AF4B-DAD5AC05D03D}" type="slidenum">
              <a:rPr lang="en-NO" smtClean="0"/>
              <a:pPr/>
              <a:t>‹#›</a:t>
            </a:fld>
            <a:endParaRPr lang="en-N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6BDB8-AD7D-CF46-818D-D987CEE06C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2000" y="6389108"/>
            <a:ext cx="863600" cy="158750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FA18E2D4-A8C4-5A40-9A27-882331043591}"/>
              </a:ext>
            </a:extLst>
          </p:cNvPr>
          <p:cNvSpPr/>
          <p:nvPr userDrawn="1"/>
        </p:nvSpPr>
        <p:spPr>
          <a:xfrm>
            <a:off x="0" y="681037"/>
            <a:ext cx="72000" cy="3569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1"/>
              </a:solidFill>
            </a:endParaRPr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310EBF70-338E-FD4A-8DB8-EAFF679A9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1" name="Forklaring">
            <a:extLst>
              <a:ext uri="{FF2B5EF4-FFF2-40B4-BE49-F238E27FC236}">
                <a16:creationId xmlns:a16="http://schemas.microsoft.com/office/drawing/2014/main" id="{CC6A31FC-7B46-3049-9496-E8E4E1E05E42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Title only | Ocean</a:t>
            </a:r>
          </a:p>
          <a:p>
            <a:endParaRPr lang="nb-NO" sz="1000" noProof="1"/>
          </a:p>
          <a:p>
            <a:r>
              <a:rPr lang="nb-NO" sz="1000" noProof="1"/>
              <a:t>This layout is intended for custom designed content.</a:t>
            </a:r>
          </a:p>
          <a:p>
            <a:endParaRPr lang="nb-NO" sz="1000" noProof="1"/>
          </a:p>
          <a:p>
            <a:r>
              <a:rPr lang="nb-NO" sz="1000" noProof="1"/>
              <a:t>Place graphs, other infographics or use typography to convey and visualise your message.</a:t>
            </a:r>
          </a:p>
          <a:p>
            <a:endParaRPr lang="nb-NO" sz="1000" noProof="1"/>
          </a:p>
          <a:p>
            <a:r>
              <a:rPr lang="nb-NO" sz="1000" noProof="1"/>
              <a:t>Use guidlines or the align tool to align and organize your text and visuals.</a:t>
            </a:r>
          </a:p>
          <a:p>
            <a:endParaRPr lang="nb-NO" sz="1000" noProof="1"/>
          </a:p>
          <a:p>
            <a:r>
              <a:rPr lang="nb-NO" sz="1000" noProof="1"/>
              <a:t>Please review Appendix of this template for allowed color combinations </a:t>
            </a:r>
            <a:br>
              <a:rPr lang="nb-NO" sz="1000" noProof="1"/>
            </a:br>
            <a:r>
              <a:rPr lang="nb-NO" sz="1000" noProof="1"/>
              <a:t>for text and background color.</a:t>
            </a:r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CF86AA67-23D4-6080-E76F-64D32DF260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012708"/>
            <a:ext cx="9133800" cy="138499"/>
          </a:xfrm>
        </p:spPr>
        <p:txBody>
          <a:bodyPr tIns="0" rIns="0" bIns="0" anchor="b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lang="nb-NO" sz="9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Click to add footnote / source</a:t>
            </a:r>
          </a:p>
        </p:txBody>
      </p:sp>
    </p:spTree>
    <p:extLst>
      <p:ext uri="{BB962C8B-B14F-4D97-AF65-F5344CB8AC3E}">
        <p14:creationId xmlns:p14="http://schemas.microsoft.com/office/powerpoint/2010/main" val="252806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 | Ocea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CAC9A-7163-1148-A8B0-A2A68A7C8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256211" cy="823912"/>
          </a:xfrm>
          <a:solidFill>
            <a:schemeClr val="accent3"/>
          </a:solidFill>
        </p:spPr>
        <p:txBody>
          <a:bodyPr lIns="270000"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B0849D-B4A0-3642-9904-D54036A68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05075"/>
            <a:ext cx="5256211" cy="3456000"/>
          </a:xfrm>
          <a:solidFill>
            <a:schemeClr val="accent3"/>
          </a:solidFill>
        </p:spPr>
        <p:txBody>
          <a:bodyPr lIns="270000"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36157B-B11A-F247-B472-506637EAD9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5998" y="1681163"/>
            <a:ext cx="5327788" cy="823912"/>
          </a:xfrm>
          <a:solidFill>
            <a:schemeClr val="tx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72720-026A-AB4C-B4A6-9E1772DFC5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5998" y="2505075"/>
            <a:ext cx="5327789" cy="3456000"/>
          </a:xfrm>
          <a:solidFill>
            <a:schemeClr val="tx1"/>
          </a:solidFill>
        </p:spPr>
        <p:txBody>
          <a:bodyPr lIns="360000"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C0C2B7-825C-C24C-9B72-CDB3AD722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b-NO" dirty="0"/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E33C21BE-C6D0-7642-9158-0A76C15BF9BE}"/>
              </a:ext>
            </a:extLst>
          </p:cNvPr>
          <p:cNvSpPr/>
          <p:nvPr userDrawn="1"/>
        </p:nvSpPr>
        <p:spPr>
          <a:xfrm>
            <a:off x="0" y="681037"/>
            <a:ext cx="72000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4" name="Forklaring">
            <a:extLst>
              <a:ext uri="{FF2B5EF4-FFF2-40B4-BE49-F238E27FC236}">
                <a16:creationId xmlns:a16="http://schemas.microsoft.com/office/drawing/2014/main" id="{1190EB00-C48C-3F48-BDB1-C729B284AFC2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Comparison | Ocean</a:t>
            </a:r>
            <a:endParaRPr lang="nb-NO" sz="1000" noProof="1"/>
          </a:p>
          <a:p>
            <a:endParaRPr lang="nb-NO" sz="1000" noProof="1"/>
          </a:p>
          <a:p>
            <a:r>
              <a:rPr lang="nb-NO" sz="1000" noProof="1"/>
              <a:t>Use this layout when you want to compare two pieces of information.</a:t>
            </a:r>
          </a:p>
          <a:p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The background </a:t>
            </a:r>
            <a:br>
              <a:rPr lang="nb-NO" sz="1000" noProof="1"/>
            </a:br>
            <a:r>
              <a:rPr lang="nb-NO" sz="1000" noProof="1"/>
              <a:t>color of the text placeholders, the text color and bullet color may be changed.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To change bullet color click the bullet dropdown arrow. Select Bullets and Numbering from the menu that appears. Change colur in the dialoge box.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Use only mnemonic theme colors defined in this tempalte.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See examples to the right.</a:t>
            </a:r>
          </a:p>
          <a:p>
            <a:endParaRPr lang="nb-NO" sz="1000" noProof="1"/>
          </a:p>
          <a:p>
            <a:r>
              <a:rPr lang="nb-NO" sz="1000" noProof="1"/>
              <a:t>Please review Appendix of this template for allowed color combinations </a:t>
            </a:r>
            <a:br>
              <a:rPr lang="nb-NO" sz="1000" noProof="1"/>
            </a:br>
            <a:r>
              <a:rPr lang="nb-NO" sz="1000" noProof="1"/>
              <a:t>for text and background color.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2B26FC91-77C2-C64C-9F54-94DCEA51BDF0}"/>
              </a:ext>
            </a:extLst>
          </p:cNvPr>
          <p:cNvSpPr/>
          <p:nvPr userDrawn="1"/>
        </p:nvSpPr>
        <p:spPr>
          <a:xfrm>
            <a:off x="13902421" y="0"/>
            <a:ext cx="1188345" cy="6856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4739EACA-A75B-4948-BC51-E70A5CD78B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956594" y="63226"/>
            <a:ext cx="1080000" cy="606715"/>
          </a:xfrm>
          <a:prstGeom prst="rect">
            <a:avLst/>
          </a:prstGeom>
        </p:spPr>
      </p:pic>
      <p:pic>
        <p:nvPicPr>
          <p:cNvPr id="27" name="Bilde 26">
            <a:extLst>
              <a:ext uri="{FF2B5EF4-FFF2-40B4-BE49-F238E27FC236}">
                <a16:creationId xmlns:a16="http://schemas.microsoft.com/office/drawing/2014/main" id="{8F0C0566-BD51-F94F-9970-42643DD75C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3956594" y="725153"/>
            <a:ext cx="1080000" cy="606715"/>
          </a:xfrm>
          <a:prstGeom prst="rect">
            <a:avLst/>
          </a:prstGeom>
        </p:spPr>
      </p:pic>
      <p:pic>
        <p:nvPicPr>
          <p:cNvPr id="29" name="Bilde 28">
            <a:extLst>
              <a:ext uri="{FF2B5EF4-FFF2-40B4-BE49-F238E27FC236}">
                <a16:creationId xmlns:a16="http://schemas.microsoft.com/office/drawing/2014/main" id="{5BCF7DC5-29E0-9F48-9326-F2E37BDB06F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3956594" y="2050897"/>
            <a:ext cx="1080000" cy="606715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2A543907-45BA-424F-9B35-9700E02224F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3956593" y="1388970"/>
            <a:ext cx="1080000" cy="606715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A07E6212-ECC4-6C4B-B280-ACC85D09764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3956594" y="2712824"/>
            <a:ext cx="1080000" cy="606715"/>
          </a:xfrm>
          <a:prstGeom prst="rect">
            <a:avLst/>
          </a:prstGeom>
        </p:spPr>
      </p:pic>
      <p:sp>
        <p:nvSpPr>
          <p:cNvPr id="10" name="Plassholder for dato 9">
            <a:extLst>
              <a:ext uri="{FF2B5EF4-FFF2-40B4-BE49-F238E27FC236}">
                <a16:creationId xmlns:a16="http://schemas.microsoft.com/office/drawing/2014/main" id="{B0EBF9DA-DB8B-033C-F87E-AEC3442FD93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A25C7D9-C01C-DE45-A08B-FDBE15F8D7A5}" type="datetime1">
              <a:rPr lang="nb-NO" smtClean="0"/>
              <a:pPr/>
              <a:t>16.09.2024</a:t>
            </a:fld>
            <a:endParaRPr lang="en-NO" dirty="0"/>
          </a:p>
        </p:txBody>
      </p:sp>
      <p:sp>
        <p:nvSpPr>
          <p:cNvPr id="16" name="Plassholder for bunntekst 15">
            <a:extLst>
              <a:ext uri="{FF2B5EF4-FFF2-40B4-BE49-F238E27FC236}">
                <a16:creationId xmlns:a16="http://schemas.microsoft.com/office/drawing/2014/main" id="{8CD71990-4DB6-0AA7-8ABA-6B9ACDB639B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18" name="Plassholder for lysbildenummer 17">
            <a:extLst>
              <a:ext uri="{FF2B5EF4-FFF2-40B4-BE49-F238E27FC236}">
                <a16:creationId xmlns:a16="http://schemas.microsoft.com/office/drawing/2014/main" id="{F586BC9C-D874-A027-2FD6-04A5E82E97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067099B2-252F-7556-3056-0012D7FA6D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012708"/>
            <a:ext cx="9133800" cy="138499"/>
          </a:xfrm>
        </p:spPr>
        <p:txBody>
          <a:bodyPr tIns="0" rIns="0" bIns="0" anchor="b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lang="nb-NO" sz="9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add footnote / source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FB9174A-B46E-45FA-9D42-26E581928F7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922000" y="6389108"/>
            <a:ext cx="863600" cy="15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7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|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2EDC53-4F3C-AA4F-AE2B-CBCEC5144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8373E37-2F8A-C345-A529-22F22A7A5B1F}" type="datetime1">
              <a:rPr lang="nb-NO" smtClean="0"/>
              <a:t>16.09.2024</a:t>
            </a:fld>
            <a:endParaRPr lang="en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C86C8A-0AC4-CE45-8664-E7E1D6E16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120C6-7E3A-DC41-AA27-9EC2E9E90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6095E4A-5A5D-6644-BEEE-49E6588E57C2}" type="slidenum">
              <a:rPr lang="en-NO" smtClean="0"/>
              <a:pPr/>
              <a:t>‹#›</a:t>
            </a:fld>
            <a:endParaRPr lang="en-NO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49880F-24DA-2B44-8B90-D22E8DBFF7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2000" y="6389108"/>
            <a:ext cx="863600" cy="158750"/>
          </a:xfrm>
          <a:prstGeom prst="rect">
            <a:avLst/>
          </a:prstGeom>
        </p:spPr>
      </p:pic>
      <p:sp>
        <p:nvSpPr>
          <p:cNvPr id="7" name="Forklaring">
            <a:extLst>
              <a:ext uri="{FF2B5EF4-FFF2-40B4-BE49-F238E27FC236}">
                <a16:creationId xmlns:a16="http://schemas.microsoft.com/office/drawing/2014/main" id="{47FE7172-FA31-374B-ADB5-AA673CFF83A7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Blank | Dark</a:t>
            </a:r>
          </a:p>
          <a:p>
            <a:endParaRPr lang="nb-NO" sz="1000" noProof="1"/>
          </a:p>
          <a:p>
            <a:r>
              <a:rPr lang="nb-NO" sz="1000" noProof="1"/>
              <a:t>This layout is intended for custom designed content.</a:t>
            </a:r>
          </a:p>
          <a:p>
            <a:endParaRPr lang="nb-NO" sz="1000" noProof="1"/>
          </a:p>
          <a:p>
            <a:r>
              <a:rPr lang="nb-NO" sz="1000" noProof="1"/>
              <a:t>Place graphs, other infographics or use typography to convey and visualise your message.</a:t>
            </a:r>
          </a:p>
          <a:p>
            <a:endParaRPr lang="nb-NO" sz="1000" noProof="1"/>
          </a:p>
          <a:p>
            <a:r>
              <a:rPr lang="nb-NO" sz="1000" noProof="1"/>
              <a:t>Use guidlines or the align tool to align and organize your text and visuals.</a:t>
            </a:r>
          </a:p>
          <a:p>
            <a:endParaRPr lang="nb-NO" sz="1000" noProof="1"/>
          </a:p>
          <a:p>
            <a:r>
              <a:rPr lang="nb-NO" sz="1000" noProof="1"/>
              <a:t>Please review Appendix of this template for allowed color combinations </a:t>
            </a:r>
            <a:br>
              <a:rPr lang="nb-NO" sz="1000" noProof="1"/>
            </a:br>
            <a:r>
              <a:rPr lang="nb-NO" sz="1000" noProof="1"/>
              <a:t>for text and background color.</a:t>
            </a:r>
          </a:p>
          <a:p>
            <a:endParaRPr lang="nb-NO" sz="1000" noProof="1"/>
          </a:p>
          <a:p>
            <a:r>
              <a:rPr lang="nb-NO" sz="1000" noProof="1"/>
              <a:t>For title and/or bullet text change to another layout.</a:t>
            </a:r>
          </a:p>
          <a:p>
            <a:endParaRPr lang="nb-NO" sz="1000" noProof="1"/>
          </a:p>
        </p:txBody>
      </p:sp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DCF1C46A-84CF-72BD-4DBD-D641B4C7C1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012708"/>
            <a:ext cx="9133800" cy="138499"/>
          </a:xfrm>
        </p:spPr>
        <p:txBody>
          <a:bodyPr tIns="0" rIns="0" bIns="0" anchor="b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lang="nb-NO" sz="9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Click to add footnote / source</a:t>
            </a:r>
          </a:p>
        </p:txBody>
      </p:sp>
    </p:spTree>
    <p:extLst>
      <p:ext uri="{BB962C8B-B14F-4D97-AF65-F5344CB8AC3E}">
        <p14:creationId xmlns:p14="http://schemas.microsoft.com/office/powerpoint/2010/main" val="57522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|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07ED3-A2E6-BF47-A67D-35AE07084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A3DC4-2376-F44D-8AAB-7CBD0940F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tx1">
                  <a:lumMod val="25000"/>
                  <a:lumOff val="75000"/>
                </a:schemeClr>
              </a:buClr>
              <a:defRPr>
                <a:solidFill>
                  <a:schemeClr val="tx1">
                    <a:lumMod val="25000"/>
                    <a:lumOff val="75000"/>
                  </a:schemeClr>
                </a:solidFill>
              </a:defRPr>
            </a:lvl2pPr>
            <a:lvl3pPr>
              <a:buClr>
                <a:schemeClr val="tx1">
                  <a:lumMod val="25000"/>
                  <a:lumOff val="75000"/>
                </a:schemeClr>
              </a:buClr>
              <a:defRPr>
                <a:solidFill>
                  <a:schemeClr val="tx1">
                    <a:lumMod val="25000"/>
                    <a:lumOff val="75000"/>
                  </a:schemeClr>
                </a:solidFill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6019F-8BE3-3E49-AD8F-93A853887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85B8A0C-CEC0-8D4B-A014-43483EE71F28}" type="datetime1">
              <a:rPr lang="nb-NO" smtClean="0"/>
              <a:t>16.09.2024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38CE1-235E-C34A-BC55-E85E56AA1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CEF3F-E6B0-8A44-940F-D174A9C3A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0660BFC-DCDF-FD4C-98A7-3B2150EFEF05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70D2C1-030D-704C-A398-31B1FD975C48}"/>
              </a:ext>
            </a:extLst>
          </p:cNvPr>
          <p:cNvSpPr/>
          <p:nvPr userDrawn="1"/>
        </p:nvSpPr>
        <p:spPr>
          <a:xfrm>
            <a:off x="0" y="681037"/>
            <a:ext cx="82378" cy="35693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A4506A-E63F-2648-A624-6BD0E92487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2000" y="6389108"/>
            <a:ext cx="863600" cy="158750"/>
          </a:xfrm>
          <a:prstGeom prst="rect">
            <a:avLst/>
          </a:prstGeom>
        </p:spPr>
      </p:pic>
      <p:sp>
        <p:nvSpPr>
          <p:cNvPr id="10" name="Forklaring">
            <a:extLst>
              <a:ext uri="{FF2B5EF4-FFF2-40B4-BE49-F238E27FC236}">
                <a16:creationId xmlns:a16="http://schemas.microsoft.com/office/drawing/2014/main" id="{3242F98C-2C0C-5E46-9850-4A19D27E688D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Title and Content </a:t>
            </a:r>
            <a:br>
              <a:rPr lang="nb-NO" sz="1000" b="1" noProof="1"/>
            </a:br>
            <a:r>
              <a:rPr lang="nb-NO" sz="1000" b="1" noProof="1"/>
              <a:t>| Orange</a:t>
            </a:r>
          </a:p>
          <a:p>
            <a:endParaRPr lang="nb-NO" sz="1000" noProof="1"/>
          </a:p>
          <a:p>
            <a:r>
              <a:rPr lang="nb-NO" sz="1000" noProof="1"/>
              <a:t>Place your preferred content in the placeholder.</a:t>
            </a:r>
          </a:p>
          <a:p>
            <a:endParaRPr lang="nb-NO" sz="1000" noProof="1"/>
          </a:p>
          <a:p>
            <a:r>
              <a:rPr lang="nb-NO" sz="1000" noProof="1"/>
              <a:t>Please review Appendix of this template for allowed color combinations </a:t>
            </a:r>
            <a:br>
              <a:rPr lang="nb-NO" sz="1000" noProof="1"/>
            </a:br>
            <a:r>
              <a:rPr lang="nb-NO" sz="1000" noProof="1"/>
              <a:t>for text and background color.</a:t>
            </a:r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8ACA9FEA-4307-FACC-8700-21BC7557A9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012708"/>
            <a:ext cx="9133800" cy="138499"/>
          </a:xfrm>
        </p:spPr>
        <p:txBody>
          <a:bodyPr tIns="0" rIns="0" bIns="0" anchor="b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lang="nb-NO" sz="9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Click to add footnote / source</a:t>
            </a:r>
          </a:p>
        </p:txBody>
      </p:sp>
    </p:spTree>
    <p:extLst>
      <p:ext uri="{BB962C8B-B14F-4D97-AF65-F5344CB8AC3E}">
        <p14:creationId xmlns:p14="http://schemas.microsoft.com/office/powerpoint/2010/main" val="115769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|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EB4F8-C096-1746-B63D-092FF1C4C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D8C0C-4D48-BA47-8AF0-59BB7A067B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36000"/>
            <a:ext cx="5181600" cy="4212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tx1">
                  <a:lumMod val="25000"/>
                  <a:lumOff val="75000"/>
                </a:schemeClr>
              </a:buClr>
              <a:defRPr>
                <a:solidFill>
                  <a:schemeClr val="tx1">
                    <a:lumMod val="25000"/>
                    <a:lumOff val="75000"/>
                  </a:schemeClr>
                </a:solidFill>
              </a:defRPr>
            </a:lvl2pPr>
            <a:lvl3pPr>
              <a:buClr>
                <a:schemeClr val="tx1">
                  <a:lumMod val="25000"/>
                  <a:lumOff val="75000"/>
                </a:schemeClr>
              </a:buClr>
              <a:defRPr>
                <a:solidFill>
                  <a:schemeClr val="tx1">
                    <a:lumMod val="25000"/>
                    <a:lumOff val="75000"/>
                  </a:schemeClr>
                </a:solidFill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C92537-3A4B-3A4C-B5CE-62ECF9C0A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36000"/>
            <a:ext cx="5181600" cy="4212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tx1">
                  <a:lumMod val="25000"/>
                  <a:lumOff val="75000"/>
                </a:schemeClr>
              </a:buClr>
              <a:defRPr>
                <a:solidFill>
                  <a:schemeClr val="tx1">
                    <a:lumMod val="25000"/>
                    <a:lumOff val="75000"/>
                  </a:schemeClr>
                </a:solidFill>
              </a:defRPr>
            </a:lvl2pPr>
            <a:lvl3pPr>
              <a:buClr>
                <a:schemeClr val="tx1">
                  <a:lumMod val="25000"/>
                  <a:lumOff val="75000"/>
                </a:schemeClr>
              </a:buClr>
              <a:defRPr>
                <a:solidFill>
                  <a:schemeClr val="tx1">
                    <a:lumMod val="25000"/>
                    <a:lumOff val="75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974F34-1039-F447-A867-3ABA31B2C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474D0C-E380-1E45-9E21-75A972EC4861}" type="datetime1">
              <a:rPr lang="nb-NO" smtClean="0"/>
              <a:t>16.09.2024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8DE00-7FA5-754C-9C6C-FA77211DE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C889A6-6941-3048-8927-D273B11A6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68FF4F4-6862-B34E-AF4B-DAD5AC05D03D}" type="slidenum">
              <a:rPr lang="en-NO" smtClean="0"/>
              <a:pPr/>
              <a:t>‹#›</a:t>
            </a:fld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0E101A-8639-6C49-9A9A-2B466EBBDC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2000" y="6389108"/>
            <a:ext cx="863600" cy="1587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86FEF76-383E-0C4F-8443-536B22747A34}"/>
              </a:ext>
            </a:extLst>
          </p:cNvPr>
          <p:cNvSpPr/>
          <p:nvPr userDrawn="1"/>
        </p:nvSpPr>
        <p:spPr>
          <a:xfrm>
            <a:off x="0" y="681037"/>
            <a:ext cx="72000" cy="3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1" name="Forklaring">
            <a:extLst>
              <a:ext uri="{FF2B5EF4-FFF2-40B4-BE49-F238E27FC236}">
                <a16:creationId xmlns:a16="http://schemas.microsoft.com/office/drawing/2014/main" id="{5E528CE5-233F-B142-A253-D9B471A541FB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Two Content </a:t>
            </a:r>
            <a:br>
              <a:rPr lang="nb-NO" sz="1000" b="1" noProof="1"/>
            </a:br>
            <a:r>
              <a:rPr lang="nb-NO" sz="1000" b="1" noProof="1"/>
              <a:t>| Orange</a:t>
            </a:r>
          </a:p>
          <a:p>
            <a:endParaRPr lang="nb-NO" sz="1000" noProof="1"/>
          </a:p>
          <a:p>
            <a:r>
              <a:rPr lang="nb-NO" sz="1000" noProof="1"/>
              <a:t>Place your preferred content in the placeholder.</a:t>
            </a:r>
          </a:p>
          <a:p>
            <a:endParaRPr lang="nb-NO" sz="1000" noProof="1"/>
          </a:p>
          <a:p>
            <a:r>
              <a:rPr lang="nb-NO" sz="1000" noProof="1"/>
              <a:t>Please review Appendix of this template for allowed color combinations </a:t>
            </a:r>
            <a:br>
              <a:rPr lang="nb-NO" sz="1000" noProof="1"/>
            </a:br>
            <a:r>
              <a:rPr lang="nb-NO" sz="1000" noProof="1"/>
              <a:t>for text and background color.</a:t>
            </a:r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99F0D803-937F-3B6D-B4B4-28DCEF92CA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012708"/>
            <a:ext cx="9133800" cy="138499"/>
          </a:xfrm>
        </p:spPr>
        <p:txBody>
          <a:bodyPr tIns="0" rIns="0" bIns="0" anchor="b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lang="nb-NO" sz="9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Click to add footnote / source</a:t>
            </a:r>
          </a:p>
        </p:txBody>
      </p:sp>
    </p:spTree>
    <p:extLst>
      <p:ext uri="{BB962C8B-B14F-4D97-AF65-F5344CB8AC3E}">
        <p14:creationId xmlns:p14="http://schemas.microsoft.com/office/powerpoint/2010/main" val="277815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Code |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D8C0C-4D48-BA47-8AF0-59BB7A067B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36000"/>
            <a:ext cx="5181600" cy="4212000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tx1">
                  <a:lumMod val="25000"/>
                  <a:lumOff val="75000"/>
                </a:schemeClr>
              </a:buClr>
              <a:defRPr>
                <a:solidFill>
                  <a:schemeClr val="tx1">
                    <a:lumMod val="25000"/>
                    <a:lumOff val="75000"/>
                  </a:schemeClr>
                </a:solidFill>
              </a:defRPr>
            </a:lvl2pPr>
            <a:lvl3pPr>
              <a:buClr>
                <a:schemeClr val="tx1">
                  <a:lumMod val="25000"/>
                  <a:lumOff val="75000"/>
                </a:schemeClr>
              </a:buClr>
              <a:defRPr>
                <a:solidFill>
                  <a:schemeClr val="tx1">
                    <a:lumMod val="25000"/>
                    <a:lumOff val="75000"/>
                  </a:schemeClr>
                </a:solidFill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974F34-1039-F447-A867-3ABA31B2C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B5DBAE-E8DF-D945-90AE-B5669AD0D000}" type="datetime1">
              <a:rPr lang="nb-NO" smtClean="0"/>
              <a:t>16.09.2024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8DE00-7FA5-754C-9C6C-FA77211DE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C889A6-6941-3048-8927-D273B11A6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68FF4F4-6862-B34E-AF4B-DAD5AC05D03D}" type="slidenum">
              <a:rPr lang="en-NO" smtClean="0"/>
              <a:pPr/>
              <a:t>‹#›</a:t>
            </a:fld>
            <a:endParaRPr lang="en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346431-0939-C24A-B95E-CA22204F8C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2000" y="6389108"/>
            <a:ext cx="863600" cy="158750"/>
          </a:xfrm>
          <a:prstGeom prst="rect">
            <a:avLst/>
          </a:prstGeom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AB71E139-8296-CE4A-8D8C-9225F14F2129}"/>
              </a:ext>
            </a:extLst>
          </p:cNvPr>
          <p:cNvSpPr/>
          <p:nvPr userDrawn="1"/>
        </p:nvSpPr>
        <p:spPr>
          <a:xfrm>
            <a:off x="0" y="681037"/>
            <a:ext cx="72000" cy="35693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3" name="Tittel 12">
            <a:extLst>
              <a:ext uri="{FF2B5EF4-FFF2-40B4-BE49-F238E27FC236}">
                <a16:creationId xmlns:a16="http://schemas.microsoft.com/office/drawing/2014/main" id="{1749888C-8167-1A4D-B225-A43328F5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4" name="Forklaring">
            <a:extLst>
              <a:ext uri="{FF2B5EF4-FFF2-40B4-BE49-F238E27FC236}">
                <a16:creationId xmlns:a16="http://schemas.microsoft.com/office/drawing/2014/main" id="{2D5F7871-1453-614E-9C14-DFB8DB33D819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Content Code </a:t>
            </a:r>
            <a:br>
              <a:rPr lang="nb-NO" sz="1000" b="1" noProof="1"/>
            </a:br>
            <a:r>
              <a:rPr lang="nb-NO" sz="1000" b="1" noProof="1"/>
              <a:t>| Orange</a:t>
            </a:r>
            <a:endParaRPr lang="nb-NO" sz="1000" noProof="1"/>
          </a:p>
          <a:p>
            <a:br>
              <a:rPr lang="nb-NO" sz="1000" noProof="1"/>
            </a:br>
            <a:r>
              <a:rPr lang="nb-NO" sz="1000" noProof="1"/>
              <a:t>Place your preferred content in the left  placeholder.</a:t>
            </a:r>
          </a:p>
          <a:p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Place your code in the left placeholder.</a:t>
            </a:r>
          </a:p>
          <a:p>
            <a:endParaRPr lang="nb-NO" sz="1000" noProof="1"/>
          </a:p>
          <a:p>
            <a:r>
              <a:rPr lang="nb-NO" sz="1000" noProof="1"/>
              <a:t>Please review Appendix of this template for allowed color combinations </a:t>
            </a:r>
            <a:br>
              <a:rPr lang="nb-NO" sz="1000" noProof="1"/>
            </a:br>
            <a:r>
              <a:rPr lang="nb-NO" sz="1000" noProof="1"/>
              <a:t>for text and background color.</a:t>
            </a:r>
          </a:p>
        </p:txBody>
      </p:sp>
      <p:sp>
        <p:nvSpPr>
          <p:cNvPr id="11" name="Plassholder for tekst 7">
            <a:extLst>
              <a:ext uri="{FF2B5EF4-FFF2-40B4-BE49-F238E27FC236}">
                <a16:creationId xmlns:a16="http://schemas.microsoft.com/office/drawing/2014/main" id="{D2168300-348D-84C4-0313-E170A73D67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72200" y="1836000"/>
            <a:ext cx="5181600" cy="957800"/>
          </a:xfrm>
          <a:solidFill>
            <a:schemeClr val="bg2"/>
          </a:solidFill>
        </p:spPr>
        <p:txBody>
          <a:bodyPr vert="horz" wrap="square" lIns="360000" tIns="360000" rIns="360000" bIns="360000" rtlCol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lang="nb-NO" sz="1400" smtClean="0">
                <a:latin typeface="Courier" pitchFamily="2" charset="0"/>
              </a:defRPr>
            </a:lvl1pPr>
            <a:lvl2pPr>
              <a:defRPr lang="nb-NO" smtClean="0"/>
            </a:lvl2pPr>
            <a:lvl3pPr>
              <a:defRPr lang="nb-NO" smtClean="0"/>
            </a:lvl3pPr>
            <a:lvl4pPr>
              <a:defRPr lang="nb-NO" smtClean="0"/>
            </a:lvl4pPr>
            <a:lvl5pPr>
              <a:defRPr lang="nb-NO"/>
            </a:lvl5pPr>
          </a:lstStyle>
          <a:p>
            <a:pPr lvl="0"/>
            <a:r>
              <a:rPr lang="en-GB" dirty="0"/>
              <a:t>Write your code here</a:t>
            </a:r>
            <a:endParaRPr lang="en-NO"/>
          </a:p>
        </p:txBody>
      </p: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B7F95F42-960D-8EF2-C4D1-83FE52D249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6012708"/>
            <a:ext cx="9133800" cy="138499"/>
          </a:xfrm>
        </p:spPr>
        <p:txBody>
          <a:bodyPr tIns="0" rIns="0" bIns="0" anchor="b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lang="nb-NO" sz="9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Click to add footnote / source</a:t>
            </a:r>
          </a:p>
        </p:txBody>
      </p:sp>
    </p:spTree>
    <p:extLst>
      <p:ext uri="{BB962C8B-B14F-4D97-AF65-F5344CB8AC3E}">
        <p14:creationId xmlns:p14="http://schemas.microsoft.com/office/powerpoint/2010/main" val="75042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|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D73B62-1B69-E84B-B8BD-1831F9481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4894F3B-A1EC-084B-B166-32AB2170B982}" type="datetime1">
              <a:rPr lang="nb-NO" smtClean="0"/>
              <a:t>16.09.2024</a:t>
            </a:fld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008285-7EE2-574C-B5F8-63265287D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62D1C2-895F-6A4E-9B3C-B4470D7E1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68FF4F4-6862-B34E-AF4B-DAD5AC05D03D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1F0734-F5B7-3C4F-9BC8-80064A516EC2}"/>
              </a:ext>
            </a:extLst>
          </p:cNvPr>
          <p:cNvSpPr/>
          <p:nvPr userDrawn="1"/>
        </p:nvSpPr>
        <p:spPr>
          <a:xfrm>
            <a:off x="0" y="681037"/>
            <a:ext cx="72000" cy="3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6BDB8-AD7D-CF46-818D-D987CEE06C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2000" y="6389108"/>
            <a:ext cx="863600" cy="158750"/>
          </a:xfrm>
          <a:prstGeom prst="rect">
            <a:avLst/>
          </a:prstGeom>
        </p:spPr>
      </p:pic>
      <p:sp>
        <p:nvSpPr>
          <p:cNvPr id="8" name="Tittel 7">
            <a:extLst>
              <a:ext uri="{FF2B5EF4-FFF2-40B4-BE49-F238E27FC236}">
                <a16:creationId xmlns:a16="http://schemas.microsoft.com/office/drawing/2014/main" id="{D6CFB482-1769-CF47-A657-69D6899D6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0" name="Forklaring">
            <a:extLst>
              <a:ext uri="{FF2B5EF4-FFF2-40B4-BE49-F238E27FC236}">
                <a16:creationId xmlns:a16="http://schemas.microsoft.com/office/drawing/2014/main" id="{AA1A8089-D974-964A-839F-2068FEC4CF97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Title only | Orange</a:t>
            </a:r>
          </a:p>
          <a:p>
            <a:endParaRPr lang="nb-NO" sz="1000" noProof="1"/>
          </a:p>
          <a:p>
            <a:r>
              <a:rPr lang="nb-NO" sz="1000" noProof="1"/>
              <a:t>This layout is intended for custom designed content.</a:t>
            </a:r>
          </a:p>
          <a:p>
            <a:endParaRPr lang="nb-NO" sz="1000" noProof="1"/>
          </a:p>
          <a:p>
            <a:r>
              <a:rPr lang="nb-NO" sz="1000" noProof="1"/>
              <a:t>Place graphs, other infographics or use typography to convey and visualise your message.</a:t>
            </a:r>
          </a:p>
          <a:p>
            <a:endParaRPr lang="nb-NO" sz="1000" noProof="1"/>
          </a:p>
          <a:p>
            <a:r>
              <a:rPr lang="nb-NO" sz="1000" noProof="1"/>
              <a:t>Use guidlines or the align tool to align and organize your text and visuals.</a:t>
            </a:r>
          </a:p>
          <a:p>
            <a:endParaRPr lang="nb-NO" sz="1000" noProof="1"/>
          </a:p>
          <a:p>
            <a:r>
              <a:rPr lang="nb-NO" sz="1000" noProof="1"/>
              <a:t>Please review Appendix of this template for allowed color combinations </a:t>
            </a:r>
            <a:br>
              <a:rPr lang="nb-NO" sz="1000" noProof="1"/>
            </a:br>
            <a:r>
              <a:rPr lang="nb-NO" sz="1000" noProof="1"/>
              <a:t>for text and background color.</a:t>
            </a:r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779F9E5D-7981-759E-8C15-D905BD92B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012708"/>
            <a:ext cx="9133800" cy="138499"/>
          </a:xfrm>
        </p:spPr>
        <p:txBody>
          <a:bodyPr tIns="0" rIns="0" bIns="0" anchor="b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lang="nb-NO" sz="9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Click to add footnote / source</a:t>
            </a:r>
          </a:p>
        </p:txBody>
      </p:sp>
    </p:spTree>
    <p:extLst>
      <p:ext uri="{BB962C8B-B14F-4D97-AF65-F5344CB8AC3E}">
        <p14:creationId xmlns:p14="http://schemas.microsoft.com/office/powerpoint/2010/main" val="248399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with txt |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D826AA15-744E-4346-BDE9-FD5F8C0882F3}"/>
              </a:ext>
            </a:extLst>
          </p:cNvPr>
          <p:cNvSpPr/>
          <p:nvPr userDrawn="1"/>
        </p:nvSpPr>
        <p:spPr>
          <a:xfrm>
            <a:off x="13902421" y="0"/>
            <a:ext cx="1188345" cy="6856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5972D34-D382-2642-BB88-68B12F388C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 lIns="360000" tIns="360000" rIns="360000" bIns="36000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E3670-BC00-5541-99B4-E46464210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A419D0E-DBF4-0049-972A-6ED492CA1A57}" type="datetime1">
              <a:rPr lang="nb-NO" smtClean="0"/>
              <a:t>16.09.2024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97D77-97FD-BF4D-9DF7-5B3E45DF6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Footer goes here</a:t>
            </a:r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EADC0-0347-0648-8A79-5E976AD88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6095E4A-5A5D-6644-BEEE-49E6588E57C2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5291E66-720E-6D4F-958C-7DA1237599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850899"/>
            <a:ext cx="4320000" cy="4320000"/>
          </a:xfrm>
          <a:solidFill>
            <a:schemeClr val="tx1"/>
          </a:solidFill>
        </p:spPr>
        <p:txBody>
          <a:bodyPr lIns="270000" tIns="180000" rIns="180000" bIns="18000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3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Forklaring">
            <a:extLst>
              <a:ext uri="{FF2B5EF4-FFF2-40B4-BE49-F238E27FC236}">
                <a16:creationId xmlns:a16="http://schemas.microsoft.com/office/drawing/2014/main" id="{584F5D9B-04E4-3E4E-A89C-8B8862D509D3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Image with txt | 1</a:t>
            </a:r>
          </a:p>
          <a:p>
            <a:endParaRPr lang="nb-NO" sz="1000" noProof="1"/>
          </a:p>
          <a:p>
            <a:r>
              <a:rPr lang="nb-NO" sz="1000" noProof="1"/>
              <a:t>Use this layout for a full page image with a single text item.</a:t>
            </a:r>
          </a:p>
          <a:p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To insert picture click the icon in the image place holder or select Insert picture from the tool bar.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r>
              <a:rPr lang="nb-NO" sz="1000" noProof="1"/>
              <a:t>Use the crop tool to scale and crop the image. Make sure image is placed behind the logo.</a:t>
            </a:r>
          </a:p>
          <a:p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The background color of the text placeholder and the text color may be changed.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Use only mnemonic theme colors defined in this tempalte.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nb-NO" sz="1000" noProof="1"/>
            </a:br>
            <a:r>
              <a:rPr lang="nb-NO" sz="1000" noProof="1"/>
              <a:t>See examples to the right.</a:t>
            </a:r>
          </a:p>
          <a:p>
            <a:endParaRPr lang="nb-NO" sz="1000" noProof="1"/>
          </a:p>
          <a:p>
            <a:r>
              <a:rPr lang="nb-NO" sz="1000" noProof="1"/>
              <a:t>Please review Appendix of this template for allowed color combinations </a:t>
            </a:r>
            <a:br>
              <a:rPr lang="nb-NO" sz="1000" noProof="1"/>
            </a:br>
            <a:r>
              <a:rPr lang="nb-NO" sz="1000" noProof="1"/>
              <a:t>for text and background color.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F4AC05F-519C-8245-A2FF-44DF03C32682}"/>
              </a:ext>
            </a:extLst>
          </p:cNvPr>
          <p:cNvSpPr>
            <a:spLocks noGrp="1" noChangeAspect="1"/>
          </p:cNvSpPr>
          <p:nvPr>
            <p:ph type="body" sz="quarter" idx="17"/>
          </p:nvPr>
        </p:nvSpPr>
        <p:spPr>
          <a:xfrm>
            <a:off x="10922000" y="6389108"/>
            <a:ext cx="864000" cy="1584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Bilde 6" descr="Et bilde som inneholder tekst, person, innendørs&#10;&#10;Automatisk generert beskrivelse">
            <a:extLst>
              <a:ext uri="{FF2B5EF4-FFF2-40B4-BE49-F238E27FC236}">
                <a16:creationId xmlns:a16="http://schemas.microsoft.com/office/drawing/2014/main" id="{20AF8D7A-77A1-A846-A063-E201A4CE54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6594" y="2049007"/>
            <a:ext cx="1080000" cy="606716"/>
          </a:xfrm>
          <a:prstGeom prst="rect">
            <a:avLst/>
          </a:prstGeom>
        </p:spPr>
      </p:pic>
      <p:pic>
        <p:nvPicPr>
          <p:cNvPr id="12" name="Bilde 11" descr="Et bilde som inneholder tekst, bygning, utendørs, person&#10;&#10;Automatisk generert beskrivelse">
            <a:extLst>
              <a:ext uri="{FF2B5EF4-FFF2-40B4-BE49-F238E27FC236}">
                <a16:creationId xmlns:a16="http://schemas.microsoft.com/office/drawing/2014/main" id="{3BB80AA2-6372-5941-B592-F85090E5F94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6594" y="1387080"/>
            <a:ext cx="1080000" cy="606716"/>
          </a:xfrm>
          <a:prstGeom prst="rect">
            <a:avLst/>
          </a:prstGeom>
        </p:spPr>
      </p:pic>
      <p:pic>
        <p:nvPicPr>
          <p:cNvPr id="20" name="Bilde 19" descr="Et bilde som inneholder tekst, innendørs&#10;&#10;Automatisk generert beskrivelse">
            <a:extLst>
              <a:ext uri="{FF2B5EF4-FFF2-40B4-BE49-F238E27FC236}">
                <a16:creationId xmlns:a16="http://schemas.microsoft.com/office/drawing/2014/main" id="{5CDA4609-97B4-614D-97F8-1615D9D1E86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6594" y="725153"/>
            <a:ext cx="1080000" cy="606716"/>
          </a:xfrm>
          <a:prstGeom prst="rect">
            <a:avLst/>
          </a:prstGeom>
        </p:spPr>
      </p:pic>
      <p:pic>
        <p:nvPicPr>
          <p:cNvPr id="22" name="Bilde 21" descr="Et bilde som inneholder tekst, person, innendørs&#10;&#10;Automatisk generert beskrivelse">
            <a:extLst>
              <a:ext uri="{FF2B5EF4-FFF2-40B4-BE49-F238E27FC236}">
                <a16:creationId xmlns:a16="http://schemas.microsoft.com/office/drawing/2014/main" id="{55A5EFC2-A086-894F-A702-9F8FA1361E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6594" y="63226"/>
            <a:ext cx="1080000" cy="60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5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135F30B3-792E-064B-8960-8B9FED04F79D}"/>
              </a:ext>
            </a:extLst>
          </p:cNvPr>
          <p:cNvSpPr/>
          <p:nvPr userDrawn="1"/>
        </p:nvSpPr>
        <p:spPr>
          <a:xfrm>
            <a:off x="13902421" y="0"/>
            <a:ext cx="1188345" cy="6856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B483C231-FDF2-A94F-B8E3-904EB768764B}"/>
              </a:ext>
            </a:extLst>
          </p:cNvPr>
          <p:cNvSpPr/>
          <p:nvPr userDrawn="1"/>
        </p:nvSpPr>
        <p:spPr>
          <a:xfrm flipV="1">
            <a:off x="-2" y="0"/>
            <a:ext cx="12192002" cy="2842563"/>
          </a:xfrm>
          <a:custGeom>
            <a:avLst/>
            <a:gdLst>
              <a:gd name="connsiteX0" fmla="*/ 2 w 12192002"/>
              <a:gd name="connsiteY0" fmla="*/ 2842563 h 2842563"/>
              <a:gd name="connsiteX1" fmla="*/ 12192002 w 12192002"/>
              <a:gd name="connsiteY1" fmla="*/ 2842563 h 2842563"/>
              <a:gd name="connsiteX2" fmla="*/ 12192002 w 12192002"/>
              <a:gd name="connsiteY2" fmla="*/ 1151875 h 2842563"/>
              <a:gd name="connsiteX3" fmla="*/ 1713602 w 12192002"/>
              <a:gd name="connsiteY3" fmla="*/ 1151875 h 2842563"/>
              <a:gd name="connsiteX4" fmla="*/ 1713602 w 12192002"/>
              <a:gd name="connsiteY4" fmla="*/ 0 h 2842563"/>
              <a:gd name="connsiteX5" fmla="*/ 0 w 12192002"/>
              <a:gd name="connsiteY5" fmla="*/ 1151875 h 2842563"/>
              <a:gd name="connsiteX6" fmla="*/ 2 w 12192002"/>
              <a:gd name="connsiteY6" fmla="*/ 1151875 h 2842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2" h="2842563">
                <a:moveTo>
                  <a:pt x="2" y="2842563"/>
                </a:moveTo>
                <a:lnTo>
                  <a:pt x="12192002" y="2842563"/>
                </a:lnTo>
                <a:lnTo>
                  <a:pt x="12192002" y="1151875"/>
                </a:lnTo>
                <a:lnTo>
                  <a:pt x="1713602" y="1151875"/>
                </a:lnTo>
                <a:lnTo>
                  <a:pt x="1713602" y="0"/>
                </a:lnTo>
                <a:lnTo>
                  <a:pt x="0" y="1151875"/>
                </a:lnTo>
                <a:lnTo>
                  <a:pt x="2" y="115187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1EB4F8-C096-1746-B63D-092FF1C4C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 b="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D8C0C-4D48-BA47-8AF0-59BB7A067B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26340" y="2031999"/>
            <a:ext cx="8332741" cy="4144963"/>
          </a:xfrm>
        </p:spPr>
        <p:txBody>
          <a:bodyPr numCol="2" spcCol="360000"/>
          <a:lstStyle>
            <a:lvl1pPr marL="342900" indent="-342900">
              <a:buSzPct val="100000"/>
              <a:buFont typeface="+mj-lt"/>
              <a:buAutoNum type="arabicPeriod"/>
              <a:defRPr>
                <a:solidFill>
                  <a:schemeClr val="bg2"/>
                </a:solidFill>
              </a:defRPr>
            </a:lvl1pPr>
            <a:lvl2pPr>
              <a:buClr>
                <a:schemeClr val="tx1">
                  <a:lumMod val="25000"/>
                  <a:lumOff val="75000"/>
                </a:schemeClr>
              </a:buClr>
              <a:defRPr>
                <a:solidFill>
                  <a:schemeClr val="tx1">
                    <a:lumMod val="25000"/>
                    <a:lumOff val="75000"/>
                  </a:schemeClr>
                </a:solidFill>
              </a:defRPr>
            </a:lvl2pPr>
            <a:lvl3pPr>
              <a:buClr>
                <a:schemeClr val="tx1">
                  <a:lumMod val="25000"/>
                  <a:lumOff val="75000"/>
                </a:schemeClr>
              </a:buClr>
              <a:defRPr>
                <a:solidFill>
                  <a:schemeClr val="tx1">
                    <a:lumMod val="25000"/>
                    <a:lumOff val="75000"/>
                  </a:schemeClr>
                </a:solidFill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0E101A-8639-6C49-9A9A-2B466EBBDC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2000" y="6389108"/>
            <a:ext cx="863600" cy="158750"/>
          </a:xfrm>
          <a:prstGeom prst="rect">
            <a:avLst/>
          </a:prstGeom>
        </p:spPr>
      </p:pic>
      <p:sp>
        <p:nvSpPr>
          <p:cNvPr id="9" name="Forklaring">
            <a:extLst>
              <a:ext uri="{FF2B5EF4-FFF2-40B4-BE49-F238E27FC236}">
                <a16:creationId xmlns:a16="http://schemas.microsoft.com/office/drawing/2014/main" id="{D6146FEB-8418-214F-991C-F3F1D6146AA3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Agenda</a:t>
            </a:r>
          </a:p>
          <a:p>
            <a:endParaRPr lang="nb-NO" sz="1000" noProof="1"/>
          </a:p>
          <a:p>
            <a:r>
              <a:rPr lang="nb-NO" sz="1000" noProof="1"/>
              <a:t>color of title text and numbering may be changed.</a:t>
            </a:r>
          </a:p>
          <a:p>
            <a:endParaRPr lang="nb-NO" sz="1000" noProof="1"/>
          </a:p>
          <a:p>
            <a:r>
              <a:rPr lang="nb-NO" sz="1000" noProof="1"/>
              <a:t>Please review Appendix of this template for allowed color combinations </a:t>
            </a:r>
            <a:br>
              <a:rPr lang="nb-NO" sz="1000" noProof="1"/>
            </a:br>
            <a:r>
              <a:rPr lang="nb-NO" sz="1000" noProof="1"/>
              <a:t>for text and background color.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1B70D492-3625-3C47-A569-85CF7550EF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3956594" y="725153"/>
            <a:ext cx="1080000" cy="606715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17597FE1-DF5D-4D46-9DFA-41BC9C00FB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3956594" y="63226"/>
            <a:ext cx="1080000" cy="606715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EB6956C-0BC6-8DC2-5DC3-5AC048800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C5F2E53-3404-C64C-A775-CD209CED57F4}" type="datetime1">
              <a:rPr lang="nb-NO" smtClean="0"/>
              <a:t>16.09.2024</a:t>
            </a:fld>
            <a:endParaRPr lang="en-NO" dirty="0"/>
          </a:p>
        </p:txBody>
      </p:sp>
      <p:sp>
        <p:nvSpPr>
          <p:cNvPr id="11" name="Plassholder for bunntekst 10">
            <a:extLst>
              <a:ext uri="{FF2B5EF4-FFF2-40B4-BE49-F238E27FC236}">
                <a16:creationId xmlns:a16="http://schemas.microsoft.com/office/drawing/2014/main" id="{1E650803-AF3D-6BDF-99C9-F510F249E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06544" y="15759929"/>
            <a:ext cx="5378912" cy="224265"/>
          </a:xfrm>
        </p:spPr>
        <p:txBody>
          <a:bodyPr/>
          <a:lstStyle/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15" name="Plassholder for lysbildenummer 14">
            <a:extLst>
              <a:ext uri="{FF2B5EF4-FFF2-40B4-BE49-F238E27FC236}">
                <a16:creationId xmlns:a16="http://schemas.microsoft.com/office/drawing/2014/main" id="{4D081F72-7F0E-7721-D279-D9E996A09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96005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with txt |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5972D34-D382-2642-BB88-68B12F388C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 lIns="360000" tIns="360000" rIns="360000" bIns="36000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E3670-BC00-5541-99B4-E46464210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9E47D33-A4E9-4247-B2E5-B014094CDEA5}" type="datetime1">
              <a:rPr lang="nb-NO" smtClean="0"/>
              <a:t>16.09.2024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97D77-97FD-BF4D-9DF7-5B3E45DF6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Footer goes here</a:t>
            </a:r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EADC0-0347-0648-8A79-5E976AD88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6095E4A-5A5D-6644-BEEE-49E6588E57C2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5291E66-720E-6D4F-958C-7DA1237599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850899"/>
            <a:ext cx="4320000" cy="900000"/>
          </a:xfrm>
          <a:solidFill>
            <a:schemeClr val="tx1"/>
          </a:solidFill>
        </p:spPr>
        <p:txBody>
          <a:bodyPr lIns="270000" tIns="180000" rIns="180000" bIns="180000"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9BEA0-1DA1-C844-9764-67BD34930F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1750899"/>
            <a:ext cx="4319588" cy="3420000"/>
          </a:xfrm>
          <a:solidFill>
            <a:schemeClr val="bg1"/>
          </a:solidFill>
        </p:spPr>
        <p:txBody>
          <a:bodyPr lIns="270000" tIns="180000" rIns="180000" bIns="180000"/>
          <a:lstStyle>
            <a:lvl1pPr>
              <a:buClr>
                <a:schemeClr val="accent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Forklaring">
            <a:extLst>
              <a:ext uri="{FF2B5EF4-FFF2-40B4-BE49-F238E27FC236}">
                <a16:creationId xmlns:a16="http://schemas.microsoft.com/office/drawing/2014/main" id="{38C5AB4F-A026-1249-BE60-F7C009FB6881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Image with txt | 2</a:t>
            </a:r>
          </a:p>
          <a:p>
            <a:endParaRPr lang="nb-NO" sz="1000" noProof="1"/>
          </a:p>
          <a:p>
            <a:r>
              <a:rPr lang="nb-NO" sz="1000" noProof="1"/>
              <a:t>Use this layout for a full page image with a single text item.</a:t>
            </a:r>
          </a:p>
          <a:p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To insert picture click the icon in the image place holder or select Insert picture from the tool bar.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r>
              <a:rPr lang="nb-NO" sz="1000" noProof="1"/>
              <a:t>Use the crop tool to scale and crop the image. Make sure image is placed behind the logo.</a:t>
            </a:r>
          </a:p>
          <a:p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The background color of the text placeholder and the text color may be changed.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Use only mnemonic theme colors defined in this tempalte.</a:t>
            </a:r>
          </a:p>
          <a:p>
            <a:br>
              <a:rPr lang="nb-NO" sz="1000" noProof="1"/>
            </a:br>
            <a:r>
              <a:rPr lang="nb-NO" sz="1000" noProof="1"/>
              <a:t>See examples to the right.</a:t>
            </a:r>
          </a:p>
          <a:p>
            <a:endParaRPr lang="nb-NO" sz="1000" noProof="1"/>
          </a:p>
          <a:p>
            <a:r>
              <a:rPr lang="nb-NO" sz="1000" noProof="1"/>
              <a:t>Please review Appendix of this template for allowed color combinations </a:t>
            </a:r>
            <a:br>
              <a:rPr lang="nb-NO" sz="1000" noProof="1"/>
            </a:br>
            <a:r>
              <a:rPr lang="nb-NO" sz="1000" noProof="1"/>
              <a:t>for text and background color.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4646CF9A-C743-0249-BCC1-07FB30D1113F}"/>
              </a:ext>
            </a:extLst>
          </p:cNvPr>
          <p:cNvSpPr/>
          <p:nvPr userDrawn="1"/>
        </p:nvSpPr>
        <p:spPr>
          <a:xfrm>
            <a:off x="13902421" y="0"/>
            <a:ext cx="1188345" cy="6856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C94370FC-DCDF-4441-AD51-3D846C0F4B9E}"/>
              </a:ext>
            </a:extLst>
          </p:cNvPr>
          <p:cNvSpPr>
            <a:spLocks noGrp="1" noChangeAspect="1"/>
          </p:cNvSpPr>
          <p:nvPr>
            <p:ph type="body" sz="quarter" idx="17"/>
          </p:nvPr>
        </p:nvSpPr>
        <p:spPr>
          <a:xfrm>
            <a:off x="10922000" y="6389108"/>
            <a:ext cx="864000" cy="1584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Bilde 7" descr="Et bilde som inneholder tekst, person, elektronikk, datamaskin&#10;&#10;Automatisk generert beskrivelse">
            <a:extLst>
              <a:ext uri="{FF2B5EF4-FFF2-40B4-BE49-F238E27FC236}">
                <a16:creationId xmlns:a16="http://schemas.microsoft.com/office/drawing/2014/main" id="{BA98DD4A-FDD2-A945-A4F3-8403BEBD22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6594" y="2049007"/>
            <a:ext cx="1080000" cy="606716"/>
          </a:xfrm>
          <a:prstGeom prst="rect">
            <a:avLst/>
          </a:prstGeom>
        </p:spPr>
      </p:pic>
      <p:pic>
        <p:nvPicPr>
          <p:cNvPr id="10" name="Bilde 9" descr="Et bilde som inneholder tekst, bygning&#10;&#10;Automatisk generert beskrivelse">
            <a:extLst>
              <a:ext uri="{FF2B5EF4-FFF2-40B4-BE49-F238E27FC236}">
                <a16:creationId xmlns:a16="http://schemas.microsoft.com/office/drawing/2014/main" id="{5325D620-339C-E14B-80B2-152F0CC2AEC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6594" y="1387080"/>
            <a:ext cx="1080000" cy="606716"/>
          </a:xfrm>
          <a:prstGeom prst="rect">
            <a:avLst/>
          </a:prstGeom>
        </p:spPr>
      </p:pic>
      <p:pic>
        <p:nvPicPr>
          <p:cNvPr id="18" name="Bilde 17" descr="Et bilde som inneholder tekst, innendørs&#10;&#10;Automatisk generert beskrivelse">
            <a:extLst>
              <a:ext uri="{FF2B5EF4-FFF2-40B4-BE49-F238E27FC236}">
                <a16:creationId xmlns:a16="http://schemas.microsoft.com/office/drawing/2014/main" id="{4B21BABA-A455-B446-948B-17455FB045B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6594" y="725153"/>
            <a:ext cx="1080000" cy="606716"/>
          </a:xfrm>
          <a:prstGeom prst="rect">
            <a:avLst/>
          </a:prstGeom>
        </p:spPr>
      </p:pic>
      <p:pic>
        <p:nvPicPr>
          <p:cNvPr id="22" name="Bilde 21" descr="Et bilde som inneholder tekst, person&#10;&#10;Automatisk generert beskrivelse">
            <a:extLst>
              <a:ext uri="{FF2B5EF4-FFF2-40B4-BE49-F238E27FC236}">
                <a16:creationId xmlns:a16="http://schemas.microsoft.com/office/drawing/2014/main" id="{25AD5441-1F67-4245-AFAA-BD57521E1AA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6594" y="63226"/>
            <a:ext cx="1080000" cy="60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7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mparison |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CAC9A-7163-1148-A8B0-A2A68A7C8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256211" cy="823912"/>
          </a:xfrm>
          <a:solidFill>
            <a:schemeClr val="accent4"/>
          </a:solidFill>
        </p:spPr>
        <p:txBody>
          <a:bodyPr lIns="270000"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B0849D-B4A0-3642-9904-D54036A68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05075"/>
            <a:ext cx="5256211" cy="3456000"/>
          </a:xfrm>
          <a:solidFill>
            <a:schemeClr val="accent4"/>
          </a:solidFill>
        </p:spPr>
        <p:txBody>
          <a:bodyPr lIns="270000"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36157B-B11A-F247-B472-506637EAD9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5998" y="1681163"/>
            <a:ext cx="5327788" cy="823912"/>
          </a:xfrm>
          <a:solidFill>
            <a:schemeClr val="tx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72720-026A-AB4C-B4A6-9E1772DFC5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5998" y="2505075"/>
            <a:ext cx="5327789" cy="3456000"/>
          </a:xfrm>
          <a:solidFill>
            <a:schemeClr val="tx1"/>
          </a:solidFill>
        </p:spPr>
        <p:txBody>
          <a:bodyPr lIns="360000"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C0C2B7-825C-C24C-9B72-CDB3AD722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b-NO" dirty="0"/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E33C21BE-C6D0-7642-9158-0A76C15BF9BE}"/>
              </a:ext>
            </a:extLst>
          </p:cNvPr>
          <p:cNvSpPr/>
          <p:nvPr userDrawn="1"/>
        </p:nvSpPr>
        <p:spPr>
          <a:xfrm>
            <a:off x="0" y="681037"/>
            <a:ext cx="72000" cy="3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4" name="Forklaring">
            <a:extLst>
              <a:ext uri="{FF2B5EF4-FFF2-40B4-BE49-F238E27FC236}">
                <a16:creationId xmlns:a16="http://schemas.microsoft.com/office/drawing/2014/main" id="{1190EB00-C48C-3F48-BDB1-C729B284AFC2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Comparison | Ocean</a:t>
            </a:r>
            <a:endParaRPr lang="nb-NO" sz="1000" noProof="1"/>
          </a:p>
          <a:p>
            <a:endParaRPr lang="nb-NO" sz="1000" noProof="1"/>
          </a:p>
          <a:p>
            <a:r>
              <a:rPr lang="nb-NO" sz="1000" noProof="1"/>
              <a:t>Use this layout when you want to compare two pieces of information.</a:t>
            </a:r>
          </a:p>
          <a:p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The background </a:t>
            </a:r>
            <a:br>
              <a:rPr lang="nb-NO" sz="1000" noProof="1"/>
            </a:br>
            <a:r>
              <a:rPr lang="nb-NO" sz="1000" noProof="1"/>
              <a:t>color of the text placeholders, the text color and bullet color may be changed.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To change bullet color click the bullet dropdown arrow. Select Bullets and Numbering from the menu that appears. Change colur in the dialoge box.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Use only mnemonic theme colors defined in this tempalte.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See examples to the right.</a:t>
            </a:r>
          </a:p>
          <a:p>
            <a:endParaRPr lang="nb-NO" sz="1000" noProof="1"/>
          </a:p>
          <a:p>
            <a:r>
              <a:rPr lang="nb-NO" sz="1000" noProof="1"/>
              <a:t>Please review Appendix of this template for allowed color combinations </a:t>
            </a:r>
            <a:br>
              <a:rPr lang="nb-NO" sz="1000" noProof="1"/>
            </a:br>
            <a:r>
              <a:rPr lang="nb-NO" sz="1000" noProof="1"/>
              <a:t>for text and background color.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2B26FC91-77C2-C64C-9F54-94DCEA51BDF0}"/>
              </a:ext>
            </a:extLst>
          </p:cNvPr>
          <p:cNvSpPr/>
          <p:nvPr userDrawn="1"/>
        </p:nvSpPr>
        <p:spPr>
          <a:xfrm>
            <a:off x="13902421" y="0"/>
            <a:ext cx="1188345" cy="6856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4739EACA-A75B-4948-BC51-E70A5CD78B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956594" y="63226"/>
            <a:ext cx="1080000" cy="606715"/>
          </a:xfrm>
          <a:prstGeom prst="rect">
            <a:avLst/>
          </a:prstGeom>
        </p:spPr>
      </p:pic>
      <p:pic>
        <p:nvPicPr>
          <p:cNvPr id="27" name="Bilde 26">
            <a:extLst>
              <a:ext uri="{FF2B5EF4-FFF2-40B4-BE49-F238E27FC236}">
                <a16:creationId xmlns:a16="http://schemas.microsoft.com/office/drawing/2014/main" id="{8F0C0566-BD51-F94F-9970-42643DD75C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3956594" y="725153"/>
            <a:ext cx="1080000" cy="606715"/>
          </a:xfrm>
          <a:prstGeom prst="rect">
            <a:avLst/>
          </a:prstGeom>
        </p:spPr>
      </p:pic>
      <p:pic>
        <p:nvPicPr>
          <p:cNvPr id="29" name="Bilde 28">
            <a:extLst>
              <a:ext uri="{FF2B5EF4-FFF2-40B4-BE49-F238E27FC236}">
                <a16:creationId xmlns:a16="http://schemas.microsoft.com/office/drawing/2014/main" id="{5BCF7DC5-29E0-9F48-9326-F2E37BDB06F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3956594" y="2050897"/>
            <a:ext cx="1080000" cy="606715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2A543907-45BA-424F-9B35-9700E02224F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3956593" y="1388970"/>
            <a:ext cx="1080000" cy="606715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A07E6212-ECC4-6C4B-B280-ACC85D09764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3956594" y="2712824"/>
            <a:ext cx="1080000" cy="606715"/>
          </a:xfrm>
          <a:prstGeom prst="rect">
            <a:avLst/>
          </a:prstGeom>
        </p:spPr>
      </p:pic>
      <p:sp>
        <p:nvSpPr>
          <p:cNvPr id="10" name="Plassholder for dato 9">
            <a:extLst>
              <a:ext uri="{FF2B5EF4-FFF2-40B4-BE49-F238E27FC236}">
                <a16:creationId xmlns:a16="http://schemas.microsoft.com/office/drawing/2014/main" id="{B0EBF9DA-DB8B-033C-F87E-AEC3442FD93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A25C7D9-C01C-DE45-A08B-FDBE15F8D7A5}" type="datetime1">
              <a:rPr lang="nb-NO" smtClean="0"/>
              <a:pPr/>
              <a:t>16.09.2024</a:t>
            </a:fld>
            <a:endParaRPr lang="en-NO" dirty="0"/>
          </a:p>
        </p:txBody>
      </p:sp>
      <p:sp>
        <p:nvSpPr>
          <p:cNvPr id="16" name="Plassholder for bunntekst 15">
            <a:extLst>
              <a:ext uri="{FF2B5EF4-FFF2-40B4-BE49-F238E27FC236}">
                <a16:creationId xmlns:a16="http://schemas.microsoft.com/office/drawing/2014/main" id="{8CD71990-4DB6-0AA7-8ABA-6B9ACDB639B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18" name="Plassholder for lysbildenummer 17">
            <a:extLst>
              <a:ext uri="{FF2B5EF4-FFF2-40B4-BE49-F238E27FC236}">
                <a16:creationId xmlns:a16="http://schemas.microsoft.com/office/drawing/2014/main" id="{F586BC9C-D874-A027-2FD6-04A5E82E97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067099B2-252F-7556-3056-0012D7FA6D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012708"/>
            <a:ext cx="9133800" cy="138499"/>
          </a:xfrm>
        </p:spPr>
        <p:txBody>
          <a:bodyPr tIns="0" rIns="0" bIns="0" anchor="b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lang="nb-NO" sz="9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add footnote / source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FB9174A-B46E-45FA-9D42-26E581928F7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922000" y="6389108"/>
            <a:ext cx="863600" cy="15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 2 |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ssholder for tekst 8">
            <a:extLst>
              <a:ext uri="{FF2B5EF4-FFF2-40B4-BE49-F238E27FC236}">
                <a16:creationId xmlns:a16="http://schemas.microsoft.com/office/drawing/2014/main" id="{5AF89AAA-6F50-1FE0-49F0-99D6CE0FA8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012708"/>
            <a:ext cx="9133800" cy="138499"/>
          </a:xfrm>
        </p:spPr>
        <p:txBody>
          <a:bodyPr tIns="0" rIns="0" bIns="0" anchor="b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lang="nb-NO" sz="9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Click to add footnote / source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1F0734-F5B7-3C4F-9BC8-80064A516EC2}"/>
              </a:ext>
            </a:extLst>
          </p:cNvPr>
          <p:cNvSpPr/>
          <p:nvPr userDrawn="1"/>
        </p:nvSpPr>
        <p:spPr>
          <a:xfrm>
            <a:off x="0" y="681037"/>
            <a:ext cx="72000" cy="3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6BDB8-AD7D-CF46-818D-D987CEE06C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2000" y="6389108"/>
            <a:ext cx="863600" cy="15875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673714B-0BE1-B947-BF70-5A838BFB6FC0}"/>
              </a:ext>
            </a:extLst>
          </p:cNvPr>
          <p:cNvCxnSpPr>
            <a:cxnSpLocks/>
          </p:cNvCxnSpPr>
          <p:nvPr userDrawn="1"/>
        </p:nvCxnSpPr>
        <p:spPr>
          <a:xfrm>
            <a:off x="872995" y="1834258"/>
            <a:ext cx="0" cy="397599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09453C2-FFBD-3B43-B238-892473F4420C}"/>
              </a:ext>
            </a:extLst>
          </p:cNvPr>
          <p:cNvCxnSpPr>
            <a:cxnSpLocks/>
          </p:cNvCxnSpPr>
          <p:nvPr userDrawn="1"/>
        </p:nvCxnSpPr>
        <p:spPr>
          <a:xfrm>
            <a:off x="11312818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35EC5AE-9946-0E41-AE09-6561F659835A}"/>
              </a:ext>
            </a:extLst>
          </p:cNvPr>
          <p:cNvCxnSpPr>
            <a:cxnSpLocks/>
          </p:cNvCxnSpPr>
          <p:nvPr userDrawn="1"/>
        </p:nvCxnSpPr>
        <p:spPr>
          <a:xfrm>
            <a:off x="872995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7E070D8-7B14-3F41-AEFE-70482D034F92}"/>
              </a:ext>
            </a:extLst>
          </p:cNvPr>
          <p:cNvCxnSpPr>
            <a:cxnSpLocks/>
          </p:cNvCxnSpPr>
          <p:nvPr userDrawn="1"/>
        </p:nvCxnSpPr>
        <p:spPr>
          <a:xfrm>
            <a:off x="6092906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533BB657-8F5D-FF46-AB7B-B51DBCE966F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72993" y="2615475"/>
            <a:ext cx="4679975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3CCC7574-6805-EF45-A6F3-C95445ADD9F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72993" y="3160298"/>
            <a:ext cx="4679975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F15BF4A9-4B4E-E842-9556-47F3BDE7E21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2906" y="2615475"/>
            <a:ext cx="4679975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42824163-3207-F246-B174-08603CCD7E1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092906" y="3160298"/>
            <a:ext cx="4679975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8B0CEEAA-31C3-A240-AAD1-CED4F5D324D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058285" y="1882775"/>
            <a:ext cx="720000" cy="72000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icon</a:t>
            </a:r>
            <a:endParaRPr lang="en-NO" dirty="0"/>
          </a:p>
        </p:txBody>
      </p:sp>
      <p:sp>
        <p:nvSpPr>
          <p:cNvPr id="23" name="Content Placeholder 8">
            <a:extLst>
              <a:ext uri="{FF2B5EF4-FFF2-40B4-BE49-F238E27FC236}">
                <a16:creationId xmlns:a16="http://schemas.microsoft.com/office/drawing/2014/main" id="{1EFB69D0-D609-514B-A063-5FFFB9339C03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284255" y="1882775"/>
            <a:ext cx="720000" cy="720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icon</a:t>
            </a:r>
            <a:endParaRPr lang="en-NO"/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A68E4F8B-9516-F140-B327-4965FA4D56D8}"/>
              </a:ext>
            </a:extLst>
          </p:cNvPr>
          <p:cNvSpPr>
            <a:spLocks noGrp="1"/>
          </p:cNvSpPr>
          <p:nvPr>
            <p:ph type="dt" sz="half" idx="3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CD0B82-6E3C-1845-A296-A6F0825DA482}" type="datetime1">
              <a:rPr lang="nb-NO" smtClean="0"/>
              <a:t>16.09.2024</a:t>
            </a:fld>
            <a:endParaRPr lang="en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9429E935-F72B-534E-9C7B-D0C50A7E191C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E1AE1DC5-91CB-B442-BE13-743CC2B7548B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  <p:sp>
        <p:nvSpPr>
          <p:cNvPr id="11" name="Tittel 10">
            <a:extLst>
              <a:ext uri="{FF2B5EF4-FFF2-40B4-BE49-F238E27FC236}">
                <a16:creationId xmlns:a16="http://schemas.microsoft.com/office/drawing/2014/main" id="{7362861A-6C69-8F47-9567-412A1372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4" name="Forklaring">
            <a:extLst>
              <a:ext uri="{FF2B5EF4-FFF2-40B4-BE49-F238E27FC236}">
                <a16:creationId xmlns:a16="http://schemas.microsoft.com/office/drawing/2014/main" id="{360A7E2B-CAF6-8F45-974F-45DD75BA549D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Icon 2 | Orange</a:t>
            </a:r>
          </a:p>
          <a:p>
            <a:endParaRPr lang="nb-NO" sz="1000" noProof="1"/>
          </a:p>
          <a:p>
            <a:r>
              <a:rPr lang="nb-NO" sz="1000" noProof="1"/>
              <a:t>Use this layout when you need to display two pieces of content supported by icons.</a:t>
            </a:r>
          </a:p>
          <a:p>
            <a:endParaRPr lang="nb-NO" sz="1000" noProof="1"/>
          </a:p>
          <a:p>
            <a:r>
              <a:rPr lang="nb-NO" sz="1000" noProof="1"/>
              <a:t>Place an icon by clicking on the content box or use the insert picture function from the tool bar.</a:t>
            </a:r>
          </a:p>
        </p:txBody>
      </p:sp>
    </p:spTree>
    <p:extLst>
      <p:ext uri="{BB962C8B-B14F-4D97-AF65-F5344CB8AC3E}">
        <p14:creationId xmlns:p14="http://schemas.microsoft.com/office/powerpoint/2010/main" val="249599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 3 |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ssholder for tekst 8">
            <a:extLst>
              <a:ext uri="{FF2B5EF4-FFF2-40B4-BE49-F238E27FC236}">
                <a16:creationId xmlns:a16="http://schemas.microsoft.com/office/drawing/2014/main" id="{E090317A-6A14-85B8-5AA0-55CE493272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012708"/>
            <a:ext cx="9133800" cy="138499"/>
          </a:xfrm>
        </p:spPr>
        <p:txBody>
          <a:bodyPr tIns="0" rIns="0" bIns="0" anchor="b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lang="nb-NO" sz="9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Click to add footnote / source</a:t>
            </a:r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52548CD7-2056-7258-393A-EC738CE23254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1F0734-F5B7-3C4F-9BC8-80064A516EC2}"/>
              </a:ext>
            </a:extLst>
          </p:cNvPr>
          <p:cNvSpPr/>
          <p:nvPr userDrawn="1"/>
        </p:nvSpPr>
        <p:spPr>
          <a:xfrm>
            <a:off x="0" y="681037"/>
            <a:ext cx="72000" cy="3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6BDB8-AD7D-CF46-818D-D987CEE06C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2000" y="6389108"/>
            <a:ext cx="863600" cy="15875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673714B-0BE1-B947-BF70-5A838BFB6FC0}"/>
              </a:ext>
            </a:extLst>
          </p:cNvPr>
          <p:cNvCxnSpPr>
            <a:cxnSpLocks/>
          </p:cNvCxnSpPr>
          <p:nvPr userDrawn="1"/>
        </p:nvCxnSpPr>
        <p:spPr>
          <a:xfrm>
            <a:off x="872995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09453C2-FFBD-3B43-B238-892473F4420C}"/>
              </a:ext>
            </a:extLst>
          </p:cNvPr>
          <p:cNvCxnSpPr>
            <a:cxnSpLocks/>
          </p:cNvCxnSpPr>
          <p:nvPr userDrawn="1"/>
        </p:nvCxnSpPr>
        <p:spPr>
          <a:xfrm>
            <a:off x="11312818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4834326-0AD8-D844-8FE5-E0E6B43DC74B}"/>
              </a:ext>
            </a:extLst>
          </p:cNvPr>
          <p:cNvCxnSpPr>
            <a:cxnSpLocks/>
          </p:cNvCxnSpPr>
          <p:nvPr userDrawn="1"/>
        </p:nvCxnSpPr>
        <p:spPr>
          <a:xfrm>
            <a:off x="7832877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96B1B58-941F-BB4A-9B8B-5F08A8E2AEAA}"/>
              </a:ext>
            </a:extLst>
          </p:cNvPr>
          <p:cNvCxnSpPr>
            <a:cxnSpLocks/>
          </p:cNvCxnSpPr>
          <p:nvPr userDrawn="1"/>
        </p:nvCxnSpPr>
        <p:spPr>
          <a:xfrm>
            <a:off x="4352936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5A5FB572-D413-F841-B0F1-72DB156CD83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72994" y="2615475"/>
            <a:ext cx="2919402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758CE131-1C3B-A441-96F9-28F96411B36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72994" y="3160298"/>
            <a:ext cx="2919402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4F23AFC3-CFDD-644C-8D43-8BA3ED24F4A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357061" y="2615475"/>
            <a:ext cx="2919402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95AC6F23-7BB7-6249-8246-DE7B0C42322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357061" y="3160298"/>
            <a:ext cx="2919402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B93C42D5-1D6A-2641-A09B-25BCAD47B37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834940" y="2615475"/>
            <a:ext cx="2919402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5C81B059-FF04-604F-8BF7-689470B9DA45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834940" y="3160298"/>
            <a:ext cx="2919402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Content Placeholder 8">
            <a:extLst>
              <a:ext uri="{FF2B5EF4-FFF2-40B4-BE49-F238E27FC236}">
                <a16:creationId xmlns:a16="http://schemas.microsoft.com/office/drawing/2014/main" id="{6C8A7B75-C820-B445-B374-A2D529D652B2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1058285" y="1882775"/>
            <a:ext cx="720000" cy="72000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icon</a:t>
            </a:r>
            <a:endParaRPr lang="en-NO" dirty="0"/>
          </a:p>
        </p:txBody>
      </p:sp>
      <p:sp>
        <p:nvSpPr>
          <p:cNvPr id="24" name="Content Placeholder 8">
            <a:extLst>
              <a:ext uri="{FF2B5EF4-FFF2-40B4-BE49-F238E27FC236}">
                <a16:creationId xmlns:a16="http://schemas.microsoft.com/office/drawing/2014/main" id="{C936388D-E2DF-7047-8B21-C542F93351A9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4548410" y="1882775"/>
            <a:ext cx="720000" cy="720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icon</a:t>
            </a:r>
            <a:endParaRPr lang="en-NO"/>
          </a:p>
        </p:txBody>
      </p:sp>
      <p:sp>
        <p:nvSpPr>
          <p:cNvPr id="26" name="Content Placeholder 8">
            <a:extLst>
              <a:ext uri="{FF2B5EF4-FFF2-40B4-BE49-F238E27FC236}">
                <a16:creationId xmlns:a16="http://schemas.microsoft.com/office/drawing/2014/main" id="{518B7AEB-454A-F64E-BAD1-6D4E8D924B2C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8026287" y="1882775"/>
            <a:ext cx="720000" cy="720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icon</a:t>
            </a:r>
            <a:endParaRPr lang="en-NO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10D371CA-2588-BF44-B9FA-190A0E59E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5" name="Forklaring">
            <a:extLst>
              <a:ext uri="{FF2B5EF4-FFF2-40B4-BE49-F238E27FC236}">
                <a16:creationId xmlns:a16="http://schemas.microsoft.com/office/drawing/2014/main" id="{286F8D06-F96A-654C-B442-DD855B84E5D5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Icon 3 | Orange</a:t>
            </a:r>
          </a:p>
          <a:p>
            <a:endParaRPr lang="nb-NO" sz="1000" noProof="1"/>
          </a:p>
          <a:p>
            <a:r>
              <a:rPr lang="nb-NO" sz="1000" noProof="1"/>
              <a:t>Use this layout when you need to display three pieces of content supported by icons.</a:t>
            </a:r>
          </a:p>
          <a:p>
            <a:endParaRPr lang="nb-NO" sz="1000" noProof="1"/>
          </a:p>
          <a:p>
            <a:r>
              <a:rPr lang="nb-NO" sz="1000" noProof="1"/>
              <a:t>Place an icon by clicking on the content box or use the insert picture function from the tool bar.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79F451B-40CD-A90A-A7D9-AECECB219643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D530B0A-DD44-E741-8620-26C6E589BC41}" type="datetime1">
              <a:rPr lang="nb-NO" smtClean="0"/>
              <a:t>16.09.2024</a:t>
            </a:fld>
            <a:endParaRPr lang="en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0B6C19-B6C0-48E0-5876-E9CF6F8F2636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409245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 4 |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8216EFE-09DB-096A-2BF7-D16163D451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012708"/>
            <a:ext cx="9133800" cy="138499"/>
          </a:xfrm>
        </p:spPr>
        <p:txBody>
          <a:bodyPr tIns="0" rIns="0" bIns="0" anchor="b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lang="nb-NO" sz="9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Click to add footnote / 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E31BF-32A2-F641-B4B0-482812F0B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1F0734-F5B7-3C4F-9BC8-80064A516EC2}"/>
              </a:ext>
            </a:extLst>
          </p:cNvPr>
          <p:cNvSpPr/>
          <p:nvPr userDrawn="1"/>
        </p:nvSpPr>
        <p:spPr>
          <a:xfrm>
            <a:off x="0" y="681037"/>
            <a:ext cx="72000" cy="3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6BDB8-AD7D-CF46-818D-D987CEE06C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2000" y="6389108"/>
            <a:ext cx="863600" cy="15875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673714B-0BE1-B947-BF70-5A838BFB6FC0}"/>
              </a:ext>
            </a:extLst>
          </p:cNvPr>
          <p:cNvCxnSpPr>
            <a:cxnSpLocks/>
          </p:cNvCxnSpPr>
          <p:nvPr userDrawn="1"/>
        </p:nvCxnSpPr>
        <p:spPr>
          <a:xfrm>
            <a:off x="872995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09453C2-FFBD-3B43-B238-892473F4420C}"/>
              </a:ext>
            </a:extLst>
          </p:cNvPr>
          <p:cNvCxnSpPr>
            <a:cxnSpLocks/>
          </p:cNvCxnSpPr>
          <p:nvPr userDrawn="1"/>
        </p:nvCxnSpPr>
        <p:spPr>
          <a:xfrm>
            <a:off x="11312818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96B1B58-941F-BB4A-9B8B-5F08A8E2AEAA}"/>
              </a:ext>
            </a:extLst>
          </p:cNvPr>
          <p:cNvCxnSpPr>
            <a:cxnSpLocks/>
          </p:cNvCxnSpPr>
          <p:nvPr userDrawn="1"/>
        </p:nvCxnSpPr>
        <p:spPr>
          <a:xfrm>
            <a:off x="3482951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301F357-6561-7544-8DC6-322904764698}"/>
              </a:ext>
            </a:extLst>
          </p:cNvPr>
          <p:cNvCxnSpPr>
            <a:cxnSpLocks/>
          </p:cNvCxnSpPr>
          <p:nvPr userDrawn="1"/>
        </p:nvCxnSpPr>
        <p:spPr>
          <a:xfrm>
            <a:off x="8702863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DAE74CA-1659-D64E-B700-CD70069EB2BD}"/>
              </a:ext>
            </a:extLst>
          </p:cNvPr>
          <p:cNvCxnSpPr>
            <a:cxnSpLocks/>
          </p:cNvCxnSpPr>
          <p:nvPr userDrawn="1"/>
        </p:nvCxnSpPr>
        <p:spPr>
          <a:xfrm>
            <a:off x="6092907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44CB04C9-7A44-9749-B534-D7F356EEC89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482951" y="2615475"/>
            <a:ext cx="2340098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3015CB40-CD13-CB40-81D9-7E111D98A34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482951" y="3160298"/>
            <a:ext cx="2340089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C14A97A7-5985-364A-BAF3-07F2FE56B70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72994" y="2615475"/>
            <a:ext cx="2340098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ECC1D43E-0A94-374C-94D6-11AC46BA869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72994" y="3160298"/>
            <a:ext cx="2340089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B15A6E9C-C3A8-D744-AA53-B76E23A30CE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092906" y="2615475"/>
            <a:ext cx="2340098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E99F60C9-2D83-214F-899E-67D2C513D30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092906" y="3160298"/>
            <a:ext cx="2340089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02AA6A06-FD0E-FF4D-9369-B7E2305E79E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696406" y="2615475"/>
            <a:ext cx="2340098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9E2FF7D6-DD4E-4A45-87EC-2CA64D4DB43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696406" y="3160298"/>
            <a:ext cx="2340089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Content Placeholder 8">
            <a:extLst>
              <a:ext uri="{FF2B5EF4-FFF2-40B4-BE49-F238E27FC236}">
                <a16:creationId xmlns:a16="http://schemas.microsoft.com/office/drawing/2014/main" id="{7630D37B-7638-1044-A4BC-3FE1B9E0C1AD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1071471" y="1882775"/>
            <a:ext cx="720000" cy="720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icon</a:t>
            </a:r>
            <a:endParaRPr lang="en-NO"/>
          </a:p>
        </p:txBody>
      </p:sp>
      <p:sp>
        <p:nvSpPr>
          <p:cNvPr id="26" name="Content Placeholder 8">
            <a:extLst>
              <a:ext uri="{FF2B5EF4-FFF2-40B4-BE49-F238E27FC236}">
                <a16:creationId xmlns:a16="http://schemas.microsoft.com/office/drawing/2014/main" id="{39F63D05-A04A-B54D-9E22-FA1AF25C5083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3669860" y="1882775"/>
            <a:ext cx="720000" cy="720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icon</a:t>
            </a:r>
            <a:endParaRPr lang="en-NO"/>
          </a:p>
        </p:txBody>
      </p:sp>
      <p:sp>
        <p:nvSpPr>
          <p:cNvPr id="27" name="Content Placeholder 8">
            <a:extLst>
              <a:ext uri="{FF2B5EF4-FFF2-40B4-BE49-F238E27FC236}">
                <a16:creationId xmlns:a16="http://schemas.microsoft.com/office/drawing/2014/main" id="{8A635B47-A780-2B44-BA90-6070DD040277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6291382" y="1882775"/>
            <a:ext cx="720000" cy="720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icon</a:t>
            </a:r>
            <a:endParaRPr lang="en-NO"/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40B155F8-D908-6B46-9D55-1572C0BE4328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8894882" y="1882775"/>
            <a:ext cx="720000" cy="720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icon</a:t>
            </a:r>
            <a:endParaRPr lang="en-NO"/>
          </a:p>
        </p:txBody>
      </p:sp>
      <p:sp>
        <p:nvSpPr>
          <p:cNvPr id="30" name="Forklaring">
            <a:extLst>
              <a:ext uri="{FF2B5EF4-FFF2-40B4-BE49-F238E27FC236}">
                <a16:creationId xmlns:a16="http://schemas.microsoft.com/office/drawing/2014/main" id="{59874C9D-D75C-2544-84E8-5C6989BF4D61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Icon 4 | Orange</a:t>
            </a:r>
          </a:p>
          <a:p>
            <a:endParaRPr lang="nb-NO" sz="1000" noProof="1"/>
          </a:p>
          <a:p>
            <a:r>
              <a:rPr lang="nb-NO" sz="1000" noProof="1"/>
              <a:t>Use this layout when you need to display four pieces of content supported by icons.</a:t>
            </a:r>
          </a:p>
          <a:p>
            <a:endParaRPr lang="nb-NO" sz="1000" noProof="1"/>
          </a:p>
          <a:p>
            <a:r>
              <a:rPr lang="nb-NO" sz="1000" noProof="1"/>
              <a:t>Place an icon by clicking on the content box or use the insert picture function from the tool bar.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2E54548-947D-DB7A-BA17-7FE4F2F329D6}"/>
              </a:ext>
            </a:extLst>
          </p:cNvPr>
          <p:cNvSpPr>
            <a:spLocks noGrp="1"/>
          </p:cNvSpPr>
          <p:nvPr>
            <p:ph type="dt" sz="half" idx="4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72A9B02-376F-8546-B53B-D2B45500A15F}" type="datetime1">
              <a:rPr lang="nb-NO" smtClean="0"/>
              <a:t>16.09.2024</a:t>
            </a:fld>
            <a:endParaRPr lang="en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AAEF6522-71E1-7BE8-C920-9463F3BC6172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82499B0D-EAA0-20C4-7AFB-70BA89489F53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46177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 2 |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ssholder for tekst 8">
            <a:extLst>
              <a:ext uri="{FF2B5EF4-FFF2-40B4-BE49-F238E27FC236}">
                <a16:creationId xmlns:a16="http://schemas.microsoft.com/office/drawing/2014/main" id="{F300B7B6-2D87-D111-8FA2-8D86C8F557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012708"/>
            <a:ext cx="9133800" cy="138499"/>
          </a:xfrm>
        </p:spPr>
        <p:txBody>
          <a:bodyPr tIns="0" rIns="0" bIns="0" anchor="b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lang="nb-NO" sz="9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Click to add footnote / 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E31BF-32A2-F641-B4B0-482812F0B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1F0734-F5B7-3C4F-9BC8-80064A516EC2}"/>
              </a:ext>
            </a:extLst>
          </p:cNvPr>
          <p:cNvSpPr/>
          <p:nvPr userDrawn="1"/>
        </p:nvSpPr>
        <p:spPr>
          <a:xfrm>
            <a:off x="0" y="681037"/>
            <a:ext cx="72000" cy="3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6BDB8-AD7D-CF46-818D-D987CEE06C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2000" y="6389108"/>
            <a:ext cx="863600" cy="15875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673714B-0BE1-B947-BF70-5A838BFB6FC0}"/>
              </a:ext>
            </a:extLst>
          </p:cNvPr>
          <p:cNvCxnSpPr>
            <a:cxnSpLocks/>
          </p:cNvCxnSpPr>
          <p:nvPr userDrawn="1"/>
        </p:nvCxnSpPr>
        <p:spPr>
          <a:xfrm>
            <a:off x="872995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09453C2-FFBD-3B43-B238-892473F4420C}"/>
              </a:ext>
            </a:extLst>
          </p:cNvPr>
          <p:cNvCxnSpPr>
            <a:cxnSpLocks/>
          </p:cNvCxnSpPr>
          <p:nvPr userDrawn="1"/>
        </p:nvCxnSpPr>
        <p:spPr>
          <a:xfrm>
            <a:off x="11312818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96B1B58-941F-BB4A-9B8B-5F08A8E2AEAA}"/>
              </a:ext>
            </a:extLst>
          </p:cNvPr>
          <p:cNvCxnSpPr>
            <a:cxnSpLocks/>
          </p:cNvCxnSpPr>
          <p:nvPr userDrawn="1"/>
        </p:nvCxnSpPr>
        <p:spPr>
          <a:xfrm>
            <a:off x="6092906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F17503C-D26E-944C-9E6E-F4F288DAE92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2992" y="1834258"/>
            <a:ext cx="4679979" cy="774867"/>
          </a:xfrm>
        </p:spPr>
        <p:txBody>
          <a:bodyPr lIns="180000" rIns="0" bIns="72000" anchor="b" anchorCtr="0">
            <a:normAutofit/>
          </a:bodyPr>
          <a:lstStyle>
            <a:lvl1pPr marL="0" indent="0">
              <a:buNone/>
              <a:defRPr lang="en-GB" sz="3500" b="1" i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000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02CE4C2C-88E7-B74B-891F-6809F691B70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72993" y="2615475"/>
            <a:ext cx="4679975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C50532A-E741-794F-B263-564E1ABA632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72993" y="3160298"/>
            <a:ext cx="4679975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C12DD5B4-7044-404B-93F5-9605E35BD0E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2906" y="2615475"/>
            <a:ext cx="4679975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83EF1918-2A8F-D743-A9C8-B05CDE356EF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092906" y="3160298"/>
            <a:ext cx="4679975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B7B7028-B0E8-B740-AA58-9C592D8439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2906" y="1834258"/>
            <a:ext cx="4679979" cy="774867"/>
          </a:xfrm>
        </p:spPr>
        <p:txBody>
          <a:bodyPr lIns="180000" rIns="0" bIns="72000" anchor="b" anchorCtr="0">
            <a:normAutofit/>
          </a:bodyPr>
          <a:lstStyle>
            <a:lvl1pPr marL="0" indent="0">
              <a:buNone/>
              <a:defRPr lang="en-GB" sz="3500" b="1" i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000</a:t>
            </a:r>
          </a:p>
        </p:txBody>
      </p:sp>
      <p:sp>
        <p:nvSpPr>
          <p:cNvPr id="18" name="Forklaring">
            <a:extLst>
              <a:ext uri="{FF2B5EF4-FFF2-40B4-BE49-F238E27FC236}">
                <a16:creationId xmlns:a16="http://schemas.microsoft.com/office/drawing/2014/main" id="{CA1FA0A7-2907-A146-BFDC-FDD99EB6DBF4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Info 2 | Orange</a:t>
            </a:r>
          </a:p>
          <a:p>
            <a:endParaRPr lang="nb-NO" sz="1000" noProof="1"/>
          </a:p>
          <a:p>
            <a:r>
              <a:rPr lang="nb-NO" sz="1000" noProof="1"/>
              <a:t>Use this layout when you need to display two pieces of content supported by large key figures.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494D8819-B732-F5D3-7B8B-07CF032A3FE7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779F02A-FB9B-6949-BE1A-0FD7B09D3915}" type="datetime1">
              <a:rPr lang="nb-NO" smtClean="0"/>
              <a:t>16.09.2024</a:t>
            </a:fld>
            <a:endParaRPr lang="en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1AC1EDDB-0584-743E-924C-C3CAA7B331F9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AD12AD4C-52F9-BBD0-B727-495033FD00ED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91362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 3 |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ssholder for tekst 8">
            <a:extLst>
              <a:ext uri="{FF2B5EF4-FFF2-40B4-BE49-F238E27FC236}">
                <a16:creationId xmlns:a16="http://schemas.microsoft.com/office/drawing/2014/main" id="{38EE009B-D547-CE51-4880-212764BEBA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012708"/>
            <a:ext cx="9133800" cy="138499"/>
          </a:xfrm>
        </p:spPr>
        <p:txBody>
          <a:bodyPr tIns="0" rIns="0" bIns="0" anchor="b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lang="nb-NO" sz="9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Click to add footnote / 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E31BF-32A2-F641-B4B0-482812F0B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1F0734-F5B7-3C4F-9BC8-80064A516EC2}"/>
              </a:ext>
            </a:extLst>
          </p:cNvPr>
          <p:cNvSpPr/>
          <p:nvPr userDrawn="1"/>
        </p:nvSpPr>
        <p:spPr>
          <a:xfrm>
            <a:off x="0" y="681037"/>
            <a:ext cx="72000" cy="3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6BDB8-AD7D-CF46-818D-D987CEE06C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2000" y="6389108"/>
            <a:ext cx="863600" cy="15875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673714B-0BE1-B947-BF70-5A838BFB6FC0}"/>
              </a:ext>
            </a:extLst>
          </p:cNvPr>
          <p:cNvCxnSpPr>
            <a:cxnSpLocks/>
          </p:cNvCxnSpPr>
          <p:nvPr userDrawn="1"/>
        </p:nvCxnSpPr>
        <p:spPr>
          <a:xfrm>
            <a:off x="872995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09453C2-FFBD-3B43-B238-892473F4420C}"/>
              </a:ext>
            </a:extLst>
          </p:cNvPr>
          <p:cNvCxnSpPr>
            <a:cxnSpLocks/>
          </p:cNvCxnSpPr>
          <p:nvPr userDrawn="1"/>
        </p:nvCxnSpPr>
        <p:spPr>
          <a:xfrm>
            <a:off x="11312818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4834326-0AD8-D844-8FE5-E0E6B43DC74B}"/>
              </a:ext>
            </a:extLst>
          </p:cNvPr>
          <p:cNvCxnSpPr>
            <a:cxnSpLocks/>
          </p:cNvCxnSpPr>
          <p:nvPr userDrawn="1"/>
        </p:nvCxnSpPr>
        <p:spPr>
          <a:xfrm>
            <a:off x="7834940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96B1B58-941F-BB4A-9B8B-5F08A8E2AEAA}"/>
              </a:ext>
            </a:extLst>
          </p:cNvPr>
          <p:cNvCxnSpPr>
            <a:cxnSpLocks/>
          </p:cNvCxnSpPr>
          <p:nvPr userDrawn="1"/>
        </p:nvCxnSpPr>
        <p:spPr>
          <a:xfrm>
            <a:off x="4357061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5A5FB572-D413-F841-B0F1-72DB156CD83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72994" y="2615475"/>
            <a:ext cx="2919402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758CE131-1C3B-A441-96F9-28F96411B36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72994" y="3160298"/>
            <a:ext cx="2919402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4F23AFC3-CFDD-644C-8D43-8BA3ED24F4A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357061" y="2615475"/>
            <a:ext cx="2919402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95AC6F23-7BB7-6249-8246-DE7B0C42322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357061" y="3160298"/>
            <a:ext cx="2919402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B93C42D5-1D6A-2641-A09B-25BCAD47B37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834940" y="2615475"/>
            <a:ext cx="2919402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5C81B059-FF04-604F-8BF7-689470B9DA45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834940" y="3160298"/>
            <a:ext cx="2919402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4229EF98-09D4-604F-AFD5-0055EB258B4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2993" y="1834258"/>
            <a:ext cx="2919402" cy="774867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3500" b="1" i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000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7BC864E6-F162-214D-BF8C-B5DC5A9B935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57061" y="1834258"/>
            <a:ext cx="2919402" cy="774867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3500" b="1" i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000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64CA197E-65AA-364D-BFFE-968D3443EA9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834940" y="1834258"/>
            <a:ext cx="2919402" cy="774867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3500" b="1" i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000</a:t>
            </a:r>
          </a:p>
        </p:txBody>
      </p:sp>
      <p:sp>
        <p:nvSpPr>
          <p:cNvPr id="25" name="Forklaring">
            <a:extLst>
              <a:ext uri="{FF2B5EF4-FFF2-40B4-BE49-F238E27FC236}">
                <a16:creationId xmlns:a16="http://schemas.microsoft.com/office/drawing/2014/main" id="{38816622-CF8A-DF4B-A05A-0ADE36F1446C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Info 3 | Orange</a:t>
            </a:r>
          </a:p>
          <a:p>
            <a:endParaRPr lang="nb-NO" sz="1000" noProof="1"/>
          </a:p>
          <a:p>
            <a:r>
              <a:rPr lang="nb-NO" sz="1000" noProof="1"/>
              <a:t>Use this layout when you need to display three pieces of content supported by large key figures.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D125ECEB-17B5-9134-E3B9-2105063FA4D4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BCEE4E1-7DD0-BF4F-8B7A-83AFB5599440}" type="datetime1">
              <a:rPr lang="nb-NO" smtClean="0"/>
              <a:t>16.09.2024</a:t>
            </a:fld>
            <a:endParaRPr lang="en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50EFE356-7346-415B-E38C-AD6856C13F24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C64851CA-9F06-5F25-7BB7-5EB443A5EBDD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183239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 4 |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ssholder for tekst 8">
            <a:extLst>
              <a:ext uri="{FF2B5EF4-FFF2-40B4-BE49-F238E27FC236}">
                <a16:creationId xmlns:a16="http://schemas.microsoft.com/office/drawing/2014/main" id="{FA25893F-B11C-4034-69A8-312FF95B9A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012708"/>
            <a:ext cx="9133800" cy="138499"/>
          </a:xfrm>
        </p:spPr>
        <p:txBody>
          <a:bodyPr tIns="0" rIns="0" bIns="0" anchor="b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lang="nb-NO" sz="9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Click to add footnote / 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E31BF-32A2-F641-B4B0-482812F0B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1F0734-F5B7-3C4F-9BC8-80064A516EC2}"/>
              </a:ext>
            </a:extLst>
          </p:cNvPr>
          <p:cNvSpPr/>
          <p:nvPr userDrawn="1"/>
        </p:nvSpPr>
        <p:spPr>
          <a:xfrm>
            <a:off x="0" y="681037"/>
            <a:ext cx="72000" cy="3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6BDB8-AD7D-CF46-818D-D987CEE06C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2000" y="6389108"/>
            <a:ext cx="863600" cy="15875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673714B-0BE1-B947-BF70-5A838BFB6FC0}"/>
              </a:ext>
            </a:extLst>
          </p:cNvPr>
          <p:cNvCxnSpPr>
            <a:cxnSpLocks/>
          </p:cNvCxnSpPr>
          <p:nvPr userDrawn="1"/>
        </p:nvCxnSpPr>
        <p:spPr>
          <a:xfrm>
            <a:off x="872995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09453C2-FFBD-3B43-B238-892473F4420C}"/>
              </a:ext>
            </a:extLst>
          </p:cNvPr>
          <p:cNvCxnSpPr>
            <a:cxnSpLocks/>
          </p:cNvCxnSpPr>
          <p:nvPr userDrawn="1"/>
        </p:nvCxnSpPr>
        <p:spPr>
          <a:xfrm>
            <a:off x="11312818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96B1B58-941F-BB4A-9B8B-5F08A8E2AEAA}"/>
              </a:ext>
            </a:extLst>
          </p:cNvPr>
          <p:cNvCxnSpPr>
            <a:cxnSpLocks/>
          </p:cNvCxnSpPr>
          <p:nvPr userDrawn="1"/>
        </p:nvCxnSpPr>
        <p:spPr>
          <a:xfrm>
            <a:off x="3482951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301F357-6561-7544-8DC6-322904764698}"/>
              </a:ext>
            </a:extLst>
          </p:cNvPr>
          <p:cNvCxnSpPr>
            <a:cxnSpLocks/>
          </p:cNvCxnSpPr>
          <p:nvPr userDrawn="1"/>
        </p:nvCxnSpPr>
        <p:spPr>
          <a:xfrm>
            <a:off x="8696406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DAE74CA-1659-D64E-B700-CD70069EB2BD}"/>
              </a:ext>
            </a:extLst>
          </p:cNvPr>
          <p:cNvCxnSpPr>
            <a:cxnSpLocks/>
          </p:cNvCxnSpPr>
          <p:nvPr userDrawn="1"/>
        </p:nvCxnSpPr>
        <p:spPr>
          <a:xfrm>
            <a:off x="6092906" y="1834258"/>
            <a:ext cx="0" cy="39759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44CB04C9-7A44-9749-B534-D7F356EEC89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482951" y="2615475"/>
            <a:ext cx="2340098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3015CB40-CD13-CB40-81D9-7E111D98A34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482951" y="3160298"/>
            <a:ext cx="2340089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C14A97A7-5985-364A-BAF3-07F2FE56B70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72994" y="2615475"/>
            <a:ext cx="2340098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ECC1D43E-0A94-374C-94D6-11AC46BA869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72994" y="3160298"/>
            <a:ext cx="2340089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B15A6E9C-C3A8-D744-AA53-B76E23A30CE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092906" y="2615475"/>
            <a:ext cx="2340098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E99F60C9-2D83-214F-899E-67D2C513D30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092906" y="3160298"/>
            <a:ext cx="2340089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02AA6A06-FD0E-FF4D-9369-B7E2305E79E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696406" y="2615475"/>
            <a:ext cx="2340098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9E2FF7D6-DD4E-4A45-87EC-2CA64D4DB43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696406" y="3160298"/>
            <a:ext cx="2340089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A5962D88-7DBD-D74E-844C-FA88645DEF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2993" y="1834258"/>
            <a:ext cx="2340088" cy="774867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3500" b="1" i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000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AB41B71-0C2C-FA4D-9EDC-FD8E05B8D60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482951" y="1834258"/>
            <a:ext cx="2346536" cy="774867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3500" b="1" i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000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E548A37F-3869-F549-9E8F-1334B6A7378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092906" y="1834258"/>
            <a:ext cx="2340000" cy="774867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3500" b="1" i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000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9DB41BC-CCF0-DF4B-933C-CA0F743C6EA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696406" y="1834258"/>
            <a:ext cx="2340000" cy="774867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3500" b="1" i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000</a:t>
            </a:r>
          </a:p>
        </p:txBody>
      </p:sp>
      <p:sp>
        <p:nvSpPr>
          <p:cNvPr id="30" name="Forklaring">
            <a:extLst>
              <a:ext uri="{FF2B5EF4-FFF2-40B4-BE49-F238E27FC236}">
                <a16:creationId xmlns:a16="http://schemas.microsoft.com/office/drawing/2014/main" id="{4BF85789-7473-7844-8D6B-15B5EF92947F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Info 4 | Orange</a:t>
            </a:r>
          </a:p>
          <a:p>
            <a:endParaRPr lang="nb-NO" sz="1000" noProof="1"/>
          </a:p>
          <a:p>
            <a:r>
              <a:rPr lang="nb-NO" sz="1000" noProof="1"/>
              <a:t>Use this layout when you need to display four pieces of content supported by large key figures.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4DFBF7C7-6406-F9DE-3CE0-05B0BD4BFD15}"/>
              </a:ext>
            </a:extLst>
          </p:cNvPr>
          <p:cNvSpPr>
            <a:spLocks noGrp="1"/>
          </p:cNvSpPr>
          <p:nvPr>
            <p:ph type="dt" sz="half" idx="43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5FA5C9D-A0A7-8646-8B49-5CB77C89A163}" type="datetime1">
              <a:rPr lang="nb-NO" smtClean="0"/>
              <a:t>16.09.2024</a:t>
            </a:fld>
            <a:endParaRPr lang="en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E8AF8F1F-CF9E-CFE3-D7EB-390143D8F62F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DB64103-B54B-6249-E0F0-95E049CAA3E0}"/>
              </a:ext>
            </a:extLst>
          </p:cNvPr>
          <p:cNvSpPr>
            <a:spLocks noGrp="1"/>
          </p:cNvSpPr>
          <p:nvPr>
            <p:ph type="sldNum" sz="quarter" idx="4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2780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 2 | Ocean br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ssholder for tekst 8">
            <a:extLst>
              <a:ext uri="{FF2B5EF4-FFF2-40B4-BE49-F238E27FC236}">
                <a16:creationId xmlns:a16="http://schemas.microsoft.com/office/drawing/2014/main" id="{29BFBBB5-FF40-BB51-232B-6439261D11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012708"/>
            <a:ext cx="9133800" cy="138499"/>
          </a:xfrm>
        </p:spPr>
        <p:txBody>
          <a:bodyPr tIns="0" rIns="0" bIns="0" anchor="b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lang="nb-NO" sz="9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Click to add footnote / 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E31BF-32A2-F641-B4B0-482812F0B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1F0734-F5B7-3C4F-9BC8-80064A516EC2}"/>
              </a:ext>
            </a:extLst>
          </p:cNvPr>
          <p:cNvSpPr/>
          <p:nvPr userDrawn="1"/>
        </p:nvSpPr>
        <p:spPr>
          <a:xfrm>
            <a:off x="0" y="681037"/>
            <a:ext cx="72000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6BDB8-AD7D-CF46-818D-D987CEE06C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2000" y="6389108"/>
            <a:ext cx="863600" cy="15875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673714B-0BE1-B947-BF70-5A838BFB6FC0}"/>
              </a:ext>
            </a:extLst>
          </p:cNvPr>
          <p:cNvCxnSpPr>
            <a:cxnSpLocks/>
          </p:cNvCxnSpPr>
          <p:nvPr userDrawn="1"/>
        </p:nvCxnSpPr>
        <p:spPr>
          <a:xfrm>
            <a:off x="872995" y="1834258"/>
            <a:ext cx="0" cy="397599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09453C2-FFBD-3B43-B238-892473F4420C}"/>
              </a:ext>
            </a:extLst>
          </p:cNvPr>
          <p:cNvCxnSpPr>
            <a:cxnSpLocks/>
          </p:cNvCxnSpPr>
          <p:nvPr userDrawn="1"/>
        </p:nvCxnSpPr>
        <p:spPr>
          <a:xfrm>
            <a:off x="11312818" y="1834258"/>
            <a:ext cx="0" cy="397599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35EC5AE-9946-0E41-AE09-6561F659835A}"/>
              </a:ext>
            </a:extLst>
          </p:cNvPr>
          <p:cNvCxnSpPr>
            <a:cxnSpLocks/>
          </p:cNvCxnSpPr>
          <p:nvPr userDrawn="1"/>
        </p:nvCxnSpPr>
        <p:spPr>
          <a:xfrm>
            <a:off x="872995" y="1834258"/>
            <a:ext cx="0" cy="397599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7E070D8-7B14-3F41-AEFE-70482D034F92}"/>
              </a:ext>
            </a:extLst>
          </p:cNvPr>
          <p:cNvCxnSpPr>
            <a:cxnSpLocks/>
          </p:cNvCxnSpPr>
          <p:nvPr userDrawn="1"/>
        </p:nvCxnSpPr>
        <p:spPr>
          <a:xfrm>
            <a:off x="6092906" y="1834258"/>
            <a:ext cx="0" cy="397599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533BB657-8F5D-FF46-AB7B-B51DBCE966F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72993" y="2615475"/>
            <a:ext cx="4679975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3CCC7574-6805-EF45-A6F3-C95445ADD9F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72993" y="3160298"/>
            <a:ext cx="4679975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F15BF4A9-4B4E-E842-9556-47F3BDE7E21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2906" y="2615475"/>
            <a:ext cx="4679975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42824163-3207-F246-B174-08603CCD7E1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092906" y="3160298"/>
            <a:ext cx="4679975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E72B7D52-8E3C-6145-8386-A0BA4A045FBF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058285" y="1882775"/>
            <a:ext cx="720000" cy="720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icon</a:t>
            </a:r>
            <a:endParaRPr lang="en-NO"/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1616BF2D-10C9-584A-99C0-249B2B61B2B1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284255" y="1882775"/>
            <a:ext cx="720000" cy="720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icon</a:t>
            </a:r>
            <a:endParaRPr lang="en-NO"/>
          </a:p>
        </p:txBody>
      </p:sp>
      <p:sp>
        <p:nvSpPr>
          <p:cNvPr id="20" name="Forklaring">
            <a:extLst>
              <a:ext uri="{FF2B5EF4-FFF2-40B4-BE49-F238E27FC236}">
                <a16:creationId xmlns:a16="http://schemas.microsoft.com/office/drawing/2014/main" id="{E5E45825-4165-2F4A-A68A-6F3D538B593E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Icon 2 | Ocean</a:t>
            </a:r>
          </a:p>
          <a:p>
            <a:endParaRPr lang="nb-NO" sz="1000" noProof="1"/>
          </a:p>
          <a:p>
            <a:r>
              <a:rPr lang="nb-NO" sz="1000" noProof="1"/>
              <a:t>Use this layout when you need to display two pieces of content supported by icons.</a:t>
            </a:r>
          </a:p>
          <a:p>
            <a:endParaRPr lang="nb-NO" sz="1000" noProof="1"/>
          </a:p>
          <a:p>
            <a:r>
              <a:rPr lang="nb-NO" sz="1000" noProof="1"/>
              <a:t>Place an icon by clicking on the content box or use the insert picture function from the tool bar.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7DBFF6EB-71A4-036B-77A5-1E587507EEE2}"/>
              </a:ext>
            </a:extLst>
          </p:cNvPr>
          <p:cNvSpPr>
            <a:spLocks noGrp="1"/>
          </p:cNvSpPr>
          <p:nvPr>
            <p:ph type="dt" sz="half" idx="3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C1C81BB-D336-EA43-BCB2-D4DDA9394FFE}" type="datetime1">
              <a:rPr lang="nb-NO" smtClean="0"/>
              <a:t>16.09.2024</a:t>
            </a:fld>
            <a:endParaRPr lang="en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F396A344-52C2-4E4D-03C2-75E1F7E877D8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AFBB229D-1637-F4B8-EE9B-3D20C890919F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02436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 3 | Ocean br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ssholder for tekst 8">
            <a:extLst>
              <a:ext uri="{FF2B5EF4-FFF2-40B4-BE49-F238E27FC236}">
                <a16:creationId xmlns:a16="http://schemas.microsoft.com/office/drawing/2014/main" id="{0B78036B-F098-1D49-B905-51EE209668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012708"/>
            <a:ext cx="9133800" cy="138499"/>
          </a:xfrm>
        </p:spPr>
        <p:txBody>
          <a:bodyPr tIns="0" rIns="0" bIns="0" anchor="b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lang="nb-NO" sz="9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Click to add footnote / 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E31BF-32A2-F641-B4B0-482812F0B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1F0734-F5B7-3C4F-9BC8-80064A516EC2}"/>
              </a:ext>
            </a:extLst>
          </p:cNvPr>
          <p:cNvSpPr/>
          <p:nvPr userDrawn="1"/>
        </p:nvSpPr>
        <p:spPr>
          <a:xfrm>
            <a:off x="0" y="681037"/>
            <a:ext cx="72000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6BDB8-AD7D-CF46-818D-D987CEE06C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2000" y="6389108"/>
            <a:ext cx="863600" cy="15875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673714B-0BE1-B947-BF70-5A838BFB6FC0}"/>
              </a:ext>
            </a:extLst>
          </p:cNvPr>
          <p:cNvCxnSpPr>
            <a:cxnSpLocks/>
          </p:cNvCxnSpPr>
          <p:nvPr userDrawn="1"/>
        </p:nvCxnSpPr>
        <p:spPr>
          <a:xfrm>
            <a:off x="872995" y="1834258"/>
            <a:ext cx="0" cy="397599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09453C2-FFBD-3B43-B238-892473F4420C}"/>
              </a:ext>
            </a:extLst>
          </p:cNvPr>
          <p:cNvCxnSpPr>
            <a:cxnSpLocks/>
          </p:cNvCxnSpPr>
          <p:nvPr userDrawn="1"/>
        </p:nvCxnSpPr>
        <p:spPr>
          <a:xfrm>
            <a:off x="11312818" y="1834258"/>
            <a:ext cx="0" cy="397599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4834326-0AD8-D844-8FE5-E0E6B43DC74B}"/>
              </a:ext>
            </a:extLst>
          </p:cNvPr>
          <p:cNvCxnSpPr>
            <a:cxnSpLocks/>
          </p:cNvCxnSpPr>
          <p:nvPr userDrawn="1"/>
        </p:nvCxnSpPr>
        <p:spPr>
          <a:xfrm>
            <a:off x="7834940" y="1834258"/>
            <a:ext cx="0" cy="397599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96B1B58-941F-BB4A-9B8B-5F08A8E2AEAA}"/>
              </a:ext>
            </a:extLst>
          </p:cNvPr>
          <p:cNvCxnSpPr>
            <a:cxnSpLocks/>
          </p:cNvCxnSpPr>
          <p:nvPr userDrawn="1"/>
        </p:nvCxnSpPr>
        <p:spPr>
          <a:xfrm>
            <a:off x="4357061" y="1834258"/>
            <a:ext cx="0" cy="397599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5A5FB572-D413-F841-B0F1-72DB156CD83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72994" y="2615475"/>
            <a:ext cx="2919402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758CE131-1C3B-A441-96F9-28F96411B36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72994" y="3160298"/>
            <a:ext cx="2919402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4F23AFC3-CFDD-644C-8D43-8BA3ED24F4A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357061" y="2615475"/>
            <a:ext cx="2919402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95AC6F23-7BB7-6249-8246-DE7B0C42322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357061" y="3160298"/>
            <a:ext cx="2919402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B93C42D5-1D6A-2641-A09B-25BCAD47B37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834940" y="2615475"/>
            <a:ext cx="2919402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5C81B059-FF04-604F-8BF7-689470B9DA45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834940" y="3160298"/>
            <a:ext cx="2919402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3CB2BD8D-00BE-5245-9270-51F69930470B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1058285" y="1882775"/>
            <a:ext cx="720000" cy="720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icon</a:t>
            </a:r>
            <a:endParaRPr lang="en-NO"/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7B27EAF5-ABC7-CA4A-9EA6-4F43E5F806E7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4548410" y="1882775"/>
            <a:ext cx="720000" cy="720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icon</a:t>
            </a:r>
            <a:endParaRPr lang="en-NO"/>
          </a:p>
        </p:txBody>
      </p:sp>
      <p:sp>
        <p:nvSpPr>
          <p:cNvPr id="23" name="Content Placeholder 8">
            <a:extLst>
              <a:ext uri="{FF2B5EF4-FFF2-40B4-BE49-F238E27FC236}">
                <a16:creationId xmlns:a16="http://schemas.microsoft.com/office/drawing/2014/main" id="{33486C96-11A2-BC4E-A8B3-9A61FAA40A88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8026287" y="1882775"/>
            <a:ext cx="720000" cy="720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icon</a:t>
            </a:r>
            <a:endParaRPr lang="en-NO"/>
          </a:p>
        </p:txBody>
      </p:sp>
      <p:sp>
        <p:nvSpPr>
          <p:cNvPr id="25" name="Forklaring">
            <a:extLst>
              <a:ext uri="{FF2B5EF4-FFF2-40B4-BE49-F238E27FC236}">
                <a16:creationId xmlns:a16="http://schemas.microsoft.com/office/drawing/2014/main" id="{A6D019DB-73D6-1347-9F7A-6D95E53ED3E9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Icon 3 | Ocean</a:t>
            </a:r>
          </a:p>
          <a:p>
            <a:endParaRPr lang="nb-NO" sz="1000" noProof="1"/>
          </a:p>
          <a:p>
            <a:r>
              <a:rPr lang="nb-NO" sz="1000" noProof="1"/>
              <a:t>Use this layout when you need to display three pieces of content supported by icons.</a:t>
            </a:r>
          </a:p>
          <a:p>
            <a:endParaRPr lang="nb-NO" sz="1000" noProof="1"/>
          </a:p>
          <a:p>
            <a:r>
              <a:rPr lang="nb-NO" sz="1000" noProof="1"/>
              <a:t>Place an icon by clicking on the content box or use the insert picture function from the tool bar.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4F3642B7-D4E6-EF59-A4F9-E884EC770EA8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C353375-3D04-0C46-8BC8-7CA397395E3D}" type="datetime1">
              <a:rPr lang="nb-NO" smtClean="0"/>
              <a:t>16.09.2024</a:t>
            </a:fld>
            <a:endParaRPr lang="en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E4158F62-06A3-830A-9BEC-B6F73D89754F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709E0C25-A37F-5F08-9FFC-24874AB0547A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403706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| T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>
            <a:extLst>
              <a:ext uri="{FF2B5EF4-FFF2-40B4-BE49-F238E27FC236}">
                <a16:creationId xmlns:a16="http://schemas.microsoft.com/office/drawing/2014/main" id="{A50C4891-37D6-FC43-92ED-E708668A5D42}"/>
              </a:ext>
            </a:extLst>
          </p:cNvPr>
          <p:cNvSpPr/>
          <p:nvPr userDrawn="1"/>
        </p:nvSpPr>
        <p:spPr>
          <a:xfrm>
            <a:off x="13902421" y="0"/>
            <a:ext cx="1188345" cy="6856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iform 9">
            <a:extLst>
              <a:ext uri="{FF2B5EF4-FFF2-40B4-BE49-F238E27FC236}">
                <a16:creationId xmlns:a16="http://schemas.microsoft.com/office/drawing/2014/main" id="{0EDB537C-3752-3B48-8B32-66FB92560D34}"/>
              </a:ext>
            </a:extLst>
          </p:cNvPr>
          <p:cNvSpPr/>
          <p:nvPr userDrawn="1"/>
        </p:nvSpPr>
        <p:spPr>
          <a:xfrm>
            <a:off x="0" y="1690687"/>
            <a:ext cx="12192000" cy="5167313"/>
          </a:xfrm>
          <a:custGeom>
            <a:avLst/>
            <a:gdLst>
              <a:gd name="connsiteX0" fmla="*/ 1713600 w 12192000"/>
              <a:gd name="connsiteY0" fmla="*/ 0 h 5167313"/>
              <a:gd name="connsiteX1" fmla="*/ 12192000 w 12192000"/>
              <a:gd name="connsiteY1" fmla="*/ 0 h 5167313"/>
              <a:gd name="connsiteX2" fmla="*/ 12192000 w 12192000"/>
              <a:gd name="connsiteY2" fmla="*/ 5167313 h 5167313"/>
              <a:gd name="connsiteX3" fmla="*/ 0 w 12192000"/>
              <a:gd name="connsiteY3" fmla="*/ 5167313 h 5167313"/>
              <a:gd name="connsiteX4" fmla="*/ 0 w 12192000"/>
              <a:gd name="connsiteY4" fmla="*/ 2 h 5167313"/>
              <a:gd name="connsiteX5" fmla="*/ 1713600 w 12192000"/>
              <a:gd name="connsiteY5" fmla="*/ 1151875 h 5167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167313">
                <a:moveTo>
                  <a:pt x="1713600" y="0"/>
                </a:moveTo>
                <a:lnTo>
                  <a:pt x="12192000" y="0"/>
                </a:lnTo>
                <a:lnTo>
                  <a:pt x="12192000" y="5167313"/>
                </a:lnTo>
                <a:lnTo>
                  <a:pt x="0" y="5167313"/>
                </a:lnTo>
                <a:lnTo>
                  <a:pt x="0" y="2"/>
                </a:lnTo>
                <a:lnTo>
                  <a:pt x="1713600" y="115187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9C78F8-A304-FE4E-899F-B0D410FA2F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26339" y="3132000"/>
            <a:ext cx="8542800" cy="2880000"/>
          </a:xfrm>
        </p:spPr>
        <p:txBody>
          <a:bodyPr anchor="t" anchorCtr="0">
            <a:normAutofit/>
          </a:bodyPr>
          <a:lstStyle>
            <a:lvl1pPr algn="l">
              <a:defRPr sz="3500" b="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29B90-338B-4B46-A5C2-6136DF562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BBC69E5-1EC9-A14B-B558-E10C5EE2E781}" type="datetime1">
              <a:rPr lang="nb-NO" smtClean="0"/>
              <a:t>16.09.2024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83EE6-8BC1-A44E-B6E8-4C55D3899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06544" y="15696134"/>
            <a:ext cx="5378912" cy="22426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40E0E-423D-214B-9ECC-5653841B6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6095E4A-5A5D-6644-BEEE-49E6588E57C2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EA1BD26-2B6D-9149-BA1D-E2503C69EE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27600" y="1800000"/>
            <a:ext cx="8541659" cy="1080000"/>
          </a:xfrm>
        </p:spPr>
        <p:txBody>
          <a:bodyPr b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None/>
              <a:defRPr cap="all" spc="50" baseline="0">
                <a:solidFill>
                  <a:schemeClr val="accent1"/>
                </a:solidFill>
              </a:defRPr>
            </a:lvl1pPr>
            <a:lvl2pPr marL="2394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641EB1-41EF-CC4D-8634-C81150C95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2000" y="6389108"/>
            <a:ext cx="863600" cy="158750"/>
          </a:xfrm>
          <a:prstGeom prst="rect">
            <a:avLst/>
          </a:prstGeom>
        </p:spPr>
      </p:pic>
      <p:sp>
        <p:nvSpPr>
          <p:cNvPr id="15" name="Forklaring">
            <a:extLst>
              <a:ext uri="{FF2B5EF4-FFF2-40B4-BE49-F238E27FC236}">
                <a16:creationId xmlns:a16="http://schemas.microsoft.com/office/drawing/2014/main" id="{6C888490-5254-794F-BB60-42E66E8D5E8C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Section Header | Top</a:t>
            </a:r>
          </a:p>
          <a:p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Use this layout as a chapter divider, for a quote/statement, etc.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Top background color may be changed: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Right click on your slide. Choose ‘Format background’, change fill color. Choose only mnemonic theme colors.</a:t>
            </a:r>
          </a:p>
          <a:p>
            <a:endParaRPr lang="nb-NO" sz="1000" noProof="1"/>
          </a:p>
          <a:p>
            <a:r>
              <a:rPr lang="nb-NO" sz="1000" noProof="1"/>
              <a:t>Text color may be changed to match top background color.</a:t>
            </a:r>
          </a:p>
          <a:p>
            <a:endParaRPr lang="nb-NO" sz="1000" noProof="1"/>
          </a:p>
          <a:p>
            <a:r>
              <a:rPr lang="nb-NO" sz="1000" noProof="1"/>
              <a:t>See examples to the right.</a:t>
            </a:r>
          </a:p>
          <a:p>
            <a:endParaRPr lang="nb-NO" sz="1000" noProof="1"/>
          </a:p>
          <a:p>
            <a:r>
              <a:rPr lang="nb-NO" sz="1000" noProof="1"/>
              <a:t>Please review Appendix of this template for allowed color combinations </a:t>
            </a:r>
            <a:br>
              <a:rPr lang="nb-NO" sz="1000" noProof="1"/>
            </a:br>
            <a:r>
              <a:rPr lang="nb-NO" sz="1000" noProof="1"/>
              <a:t>for text and background color.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2F7665B-F2D2-364C-9D3F-5FA13719F1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3956594" y="725153"/>
            <a:ext cx="1080000" cy="606715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3B3333B7-D1AA-654B-AC10-570A840E996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3956594" y="63226"/>
            <a:ext cx="1080000" cy="606715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A27F63E9-FD2D-F744-98BF-7ECAFC7092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3956594" y="1387080"/>
            <a:ext cx="1080000" cy="606715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94FF5BD6-FA76-6147-8D67-747DA193868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3956594" y="2710934"/>
            <a:ext cx="1080000" cy="606715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2B28C8E1-D2EB-6A42-95C2-B06AACFA99F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3956594" y="2049007"/>
            <a:ext cx="1080000" cy="606715"/>
          </a:xfrm>
          <a:prstGeom prst="rect">
            <a:avLst/>
          </a:prstGeom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2B3647C0-0D3B-444E-AC27-C8304CE3ABE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3956594" y="3372861"/>
            <a:ext cx="1080000" cy="60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8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 4 | Ocean br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ssholder for tekst 8">
            <a:extLst>
              <a:ext uri="{FF2B5EF4-FFF2-40B4-BE49-F238E27FC236}">
                <a16:creationId xmlns:a16="http://schemas.microsoft.com/office/drawing/2014/main" id="{374D645C-74D2-83BC-EE0A-FFF5EC35C7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012708"/>
            <a:ext cx="9133800" cy="138499"/>
          </a:xfrm>
        </p:spPr>
        <p:txBody>
          <a:bodyPr tIns="0" rIns="0" bIns="0" anchor="b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lang="nb-NO" sz="9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Click to add footnote / 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E31BF-32A2-F641-B4B0-482812F0B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1F0734-F5B7-3C4F-9BC8-80064A516EC2}"/>
              </a:ext>
            </a:extLst>
          </p:cNvPr>
          <p:cNvSpPr/>
          <p:nvPr userDrawn="1"/>
        </p:nvSpPr>
        <p:spPr>
          <a:xfrm>
            <a:off x="0" y="681038"/>
            <a:ext cx="72000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6BDB8-AD7D-CF46-818D-D987CEE06C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2000" y="6389108"/>
            <a:ext cx="863600" cy="15875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673714B-0BE1-B947-BF70-5A838BFB6FC0}"/>
              </a:ext>
            </a:extLst>
          </p:cNvPr>
          <p:cNvCxnSpPr>
            <a:cxnSpLocks/>
          </p:cNvCxnSpPr>
          <p:nvPr userDrawn="1"/>
        </p:nvCxnSpPr>
        <p:spPr>
          <a:xfrm>
            <a:off x="872995" y="1834258"/>
            <a:ext cx="0" cy="397599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09453C2-FFBD-3B43-B238-892473F4420C}"/>
              </a:ext>
            </a:extLst>
          </p:cNvPr>
          <p:cNvCxnSpPr>
            <a:cxnSpLocks/>
          </p:cNvCxnSpPr>
          <p:nvPr userDrawn="1"/>
        </p:nvCxnSpPr>
        <p:spPr>
          <a:xfrm>
            <a:off x="11312818" y="1834258"/>
            <a:ext cx="0" cy="397599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96B1B58-941F-BB4A-9B8B-5F08A8E2AEAA}"/>
              </a:ext>
            </a:extLst>
          </p:cNvPr>
          <p:cNvCxnSpPr>
            <a:cxnSpLocks/>
          </p:cNvCxnSpPr>
          <p:nvPr userDrawn="1"/>
        </p:nvCxnSpPr>
        <p:spPr>
          <a:xfrm>
            <a:off x="3482951" y="1834258"/>
            <a:ext cx="0" cy="397599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301F357-6561-7544-8DC6-322904764698}"/>
              </a:ext>
            </a:extLst>
          </p:cNvPr>
          <p:cNvCxnSpPr>
            <a:cxnSpLocks/>
          </p:cNvCxnSpPr>
          <p:nvPr userDrawn="1"/>
        </p:nvCxnSpPr>
        <p:spPr>
          <a:xfrm>
            <a:off x="8696406" y="1834258"/>
            <a:ext cx="0" cy="397599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DAE74CA-1659-D64E-B700-CD70069EB2BD}"/>
              </a:ext>
            </a:extLst>
          </p:cNvPr>
          <p:cNvCxnSpPr>
            <a:cxnSpLocks/>
          </p:cNvCxnSpPr>
          <p:nvPr userDrawn="1"/>
        </p:nvCxnSpPr>
        <p:spPr>
          <a:xfrm>
            <a:off x="6092906" y="1834258"/>
            <a:ext cx="0" cy="397599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44CB04C9-7A44-9749-B534-D7F356EEC89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482951" y="2615475"/>
            <a:ext cx="2340098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3015CB40-CD13-CB40-81D9-7E111D98A34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482951" y="3160298"/>
            <a:ext cx="2340089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C14A97A7-5985-364A-BAF3-07F2FE56B70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72994" y="2615475"/>
            <a:ext cx="2340098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ECC1D43E-0A94-374C-94D6-11AC46BA869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72994" y="3160298"/>
            <a:ext cx="2340089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B15A6E9C-C3A8-D744-AA53-B76E23A30CE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092906" y="2615475"/>
            <a:ext cx="2340098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E99F60C9-2D83-214F-899E-67D2C513D30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092906" y="3160298"/>
            <a:ext cx="2340089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02AA6A06-FD0E-FF4D-9369-B7E2305E79E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696406" y="2615475"/>
            <a:ext cx="2340098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9E2FF7D6-DD4E-4A45-87EC-2CA64D4DB43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696406" y="3160298"/>
            <a:ext cx="2340089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F2EA370B-D69A-1542-B72C-DF98C4A9C6B9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1071471" y="1882775"/>
            <a:ext cx="720000" cy="720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icon</a:t>
            </a:r>
            <a:endParaRPr lang="en-NO"/>
          </a:p>
        </p:txBody>
      </p:sp>
      <p:sp>
        <p:nvSpPr>
          <p:cNvPr id="30" name="Content Placeholder 8">
            <a:extLst>
              <a:ext uri="{FF2B5EF4-FFF2-40B4-BE49-F238E27FC236}">
                <a16:creationId xmlns:a16="http://schemas.microsoft.com/office/drawing/2014/main" id="{2AAD8807-7DA5-924E-B30D-2BB9CF21A6A5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3669860" y="1882775"/>
            <a:ext cx="720000" cy="720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icon</a:t>
            </a:r>
            <a:endParaRPr lang="en-NO"/>
          </a:p>
        </p:txBody>
      </p:sp>
      <p:sp>
        <p:nvSpPr>
          <p:cNvPr id="33" name="Content Placeholder 8">
            <a:extLst>
              <a:ext uri="{FF2B5EF4-FFF2-40B4-BE49-F238E27FC236}">
                <a16:creationId xmlns:a16="http://schemas.microsoft.com/office/drawing/2014/main" id="{7EF5FC71-1496-1F4B-8163-13582486CB83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6291382" y="1882775"/>
            <a:ext cx="720000" cy="720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icon</a:t>
            </a:r>
            <a:endParaRPr lang="en-NO"/>
          </a:p>
        </p:txBody>
      </p:sp>
      <p:sp>
        <p:nvSpPr>
          <p:cNvPr id="36" name="Content Placeholder 8">
            <a:extLst>
              <a:ext uri="{FF2B5EF4-FFF2-40B4-BE49-F238E27FC236}">
                <a16:creationId xmlns:a16="http://schemas.microsoft.com/office/drawing/2014/main" id="{283FE54F-B1A4-4148-8106-8F3738D0F2D4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8894882" y="1882775"/>
            <a:ext cx="720000" cy="720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icon</a:t>
            </a:r>
            <a:endParaRPr lang="en-NO"/>
          </a:p>
        </p:txBody>
      </p:sp>
      <p:sp>
        <p:nvSpPr>
          <p:cNvPr id="27" name="Forklaring">
            <a:extLst>
              <a:ext uri="{FF2B5EF4-FFF2-40B4-BE49-F238E27FC236}">
                <a16:creationId xmlns:a16="http://schemas.microsoft.com/office/drawing/2014/main" id="{1170D4F2-5C73-6740-88A7-37493EE37C90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Icon 4 | Ocean</a:t>
            </a:r>
          </a:p>
          <a:p>
            <a:endParaRPr lang="nb-NO" sz="1000" noProof="1"/>
          </a:p>
          <a:p>
            <a:r>
              <a:rPr lang="nb-NO" sz="1000" noProof="1"/>
              <a:t>Use this layout when you need to display four pieces of content supported by icons.</a:t>
            </a:r>
          </a:p>
          <a:p>
            <a:endParaRPr lang="nb-NO" sz="1000" noProof="1"/>
          </a:p>
          <a:p>
            <a:r>
              <a:rPr lang="nb-NO" sz="1000" noProof="1"/>
              <a:t>Place an icon by clicking on the content box or use the insert picture function from the tool bar.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4F8A150C-84EC-EF3F-04E1-89217C9F381F}"/>
              </a:ext>
            </a:extLst>
          </p:cNvPr>
          <p:cNvSpPr>
            <a:spLocks noGrp="1"/>
          </p:cNvSpPr>
          <p:nvPr>
            <p:ph type="dt" sz="half" idx="4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08F99C6-C3C5-3E4C-BDC5-053D6DCED45A}" type="datetime1">
              <a:rPr lang="nb-NO" smtClean="0"/>
              <a:t>16.09.2024</a:t>
            </a:fld>
            <a:endParaRPr lang="en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7E0A9559-7D04-4C1C-B095-3B6F2DFE0720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A1F5F92E-4989-52AF-0989-9AA7F4C11046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10597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 2 | Ocean br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ssholder for tekst 8">
            <a:extLst>
              <a:ext uri="{FF2B5EF4-FFF2-40B4-BE49-F238E27FC236}">
                <a16:creationId xmlns:a16="http://schemas.microsoft.com/office/drawing/2014/main" id="{D4065ACF-12C1-2F16-4B28-8F8BD1789F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012708"/>
            <a:ext cx="9133800" cy="138499"/>
          </a:xfrm>
        </p:spPr>
        <p:txBody>
          <a:bodyPr tIns="0" rIns="0" bIns="0" anchor="b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lang="nb-NO" sz="9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Click to add footnote / 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E31BF-32A2-F641-B4B0-482812F0B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1F0734-F5B7-3C4F-9BC8-80064A516EC2}"/>
              </a:ext>
            </a:extLst>
          </p:cNvPr>
          <p:cNvSpPr/>
          <p:nvPr userDrawn="1"/>
        </p:nvSpPr>
        <p:spPr>
          <a:xfrm>
            <a:off x="0" y="681037"/>
            <a:ext cx="72000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6BDB8-AD7D-CF46-818D-D987CEE06C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2000" y="6389108"/>
            <a:ext cx="863600" cy="15875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673714B-0BE1-B947-BF70-5A838BFB6FC0}"/>
              </a:ext>
            </a:extLst>
          </p:cNvPr>
          <p:cNvCxnSpPr>
            <a:cxnSpLocks/>
          </p:cNvCxnSpPr>
          <p:nvPr userDrawn="1"/>
        </p:nvCxnSpPr>
        <p:spPr>
          <a:xfrm>
            <a:off x="872995" y="1834258"/>
            <a:ext cx="0" cy="397599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09453C2-FFBD-3B43-B238-892473F4420C}"/>
              </a:ext>
            </a:extLst>
          </p:cNvPr>
          <p:cNvCxnSpPr>
            <a:cxnSpLocks/>
          </p:cNvCxnSpPr>
          <p:nvPr userDrawn="1"/>
        </p:nvCxnSpPr>
        <p:spPr>
          <a:xfrm>
            <a:off x="11312818" y="1834258"/>
            <a:ext cx="0" cy="397599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96B1B58-941F-BB4A-9B8B-5F08A8E2AEAA}"/>
              </a:ext>
            </a:extLst>
          </p:cNvPr>
          <p:cNvCxnSpPr>
            <a:cxnSpLocks/>
          </p:cNvCxnSpPr>
          <p:nvPr userDrawn="1"/>
        </p:nvCxnSpPr>
        <p:spPr>
          <a:xfrm>
            <a:off x="6092906" y="1834258"/>
            <a:ext cx="0" cy="397599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F17503C-D26E-944C-9E6E-F4F288DAE92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2992" y="1834258"/>
            <a:ext cx="4679979" cy="774867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3500" b="1" i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000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02CE4C2C-88E7-B74B-891F-6809F691B70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72993" y="2615475"/>
            <a:ext cx="4679975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C50532A-E741-794F-B263-564E1ABA632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72993" y="3160298"/>
            <a:ext cx="4679975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C12DD5B4-7044-404B-93F5-9605E35BD0E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2906" y="2615475"/>
            <a:ext cx="4679975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83EF1918-2A8F-D743-A9C8-B05CDE356EF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092906" y="3160298"/>
            <a:ext cx="4679975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B7B7028-B0E8-B740-AA58-9C592D8439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2906" y="1834258"/>
            <a:ext cx="4679979" cy="774867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3500" b="1" i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000</a:t>
            </a:r>
          </a:p>
        </p:txBody>
      </p:sp>
      <p:sp>
        <p:nvSpPr>
          <p:cNvPr id="18" name="Forklaring">
            <a:extLst>
              <a:ext uri="{FF2B5EF4-FFF2-40B4-BE49-F238E27FC236}">
                <a16:creationId xmlns:a16="http://schemas.microsoft.com/office/drawing/2014/main" id="{F2E14906-A686-5A46-A7F5-90C86A397878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Info 2 | Ocean</a:t>
            </a:r>
          </a:p>
          <a:p>
            <a:endParaRPr lang="nb-NO" sz="1000" noProof="1"/>
          </a:p>
          <a:p>
            <a:r>
              <a:rPr lang="nb-NO" sz="1000" noProof="1"/>
              <a:t>Use this layout when you need to display two pieces of content supported by large key figures.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B677622D-F9FC-FD77-A0D8-A07D4F3C1DB6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C0F3893-61A5-D844-9261-FF398AC0CD6E}" type="datetime1">
              <a:rPr lang="nb-NO" smtClean="0"/>
              <a:t>16.09.2024</a:t>
            </a:fld>
            <a:endParaRPr lang="en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E5222A2A-1618-56D5-D9F9-9551DB96EC83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B22E956E-8286-FF17-3C03-93558BC6C583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64541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 3 | Ocean br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ssholder for tekst 8">
            <a:extLst>
              <a:ext uri="{FF2B5EF4-FFF2-40B4-BE49-F238E27FC236}">
                <a16:creationId xmlns:a16="http://schemas.microsoft.com/office/drawing/2014/main" id="{9F6E65FC-0EB6-3F9C-E02A-EEDDB24ED9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012708"/>
            <a:ext cx="9133800" cy="138499"/>
          </a:xfrm>
        </p:spPr>
        <p:txBody>
          <a:bodyPr tIns="0" rIns="0" bIns="0" anchor="b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lang="nb-NO" sz="9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Click to add footnote / 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E31BF-32A2-F641-B4B0-482812F0B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1F0734-F5B7-3C4F-9BC8-80064A516EC2}"/>
              </a:ext>
            </a:extLst>
          </p:cNvPr>
          <p:cNvSpPr/>
          <p:nvPr userDrawn="1"/>
        </p:nvSpPr>
        <p:spPr>
          <a:xfrm>
            <a:off x="0" y="681038"/>
            <a:ext cx="72000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6BDB8-AD7D-CF46-818D-D987CEE06C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2000" y="6389108"/>
            <a:ext cx="863600" cy="15875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673714B-0BE1-B947-BF70-5A838BFB6FC0}"/>
              </a:ext>
            </a:extLst>
          </p:cNvPr>
          <p:cNvCxnSpPr>
            <a:cxnSpLocks/>
          </p:cNvCxnSpPr>
          <p:nvPr userDrawn="1"/>
        </p:nvCxnSpPr>
        <p:spPr>
          <a:xfrm>
            <a:off x="872995" y="1834258"/>
            <a:ext cx="0" cy="397599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09453C2-FFBD-3B43-B238-892473F4420C}"/>
              </a:ext>
            </a:extLst>
          </p:cNvPr>
          <p:cNvCxnSpPr>
            <a:cxnSpLocks/>
          </p:cNvCxnSpPr>
          <p:nvPr userDrawn="1"/>
        </p:nvCxnSpPr>
        <p:spPr>
          <a:xfrm>
            <a:off x="11312818" y="1834258"/>
            <a:ext cx="0" cy="397599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4834326-0AD8-D844-8FE5-E0E6B43DC74B}"/>
              </a:ext>
            </a:extLst>
          </p:cNvPr>
          <p:cNvCxnSpPr>
            <a:cxnSpLocks/>
          </p:cNvCxnSpPr>
          <p:nvPr userDrawn="1"/>
        </p:nvCxnSpPr>
        <p:spPr>
          <a:xfrm>
            <a:off x="7834940" y="1834258"/>
            <a:ext cx="0" cy="397599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96B1B58-941F-BB4A-9B8B-5F08A8E2AEAA}"/>
              </a:ext>
            </a:extLst>
          </p:cNvPr>
          <p:cNvCxnSpPr>
            <a:cxnSpLocks/>
          </p:cNvCxnSpPr>
          <p:nvPr userDrawn="1"/>
        </p:nvCxnSpPr>
        <p:spPr>
          <a:xfrm>
            <a:off x="4357061" y="1834258"/>
            <a:ext cx="0" cy="397599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5A5FB572-D413-F841-B0F1-72DB156CD83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72994" y="2615475"/>
            <a:ext cx="2919402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758CE131-1C3B-A441-96F9-28F96411B36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72994" y="3160298"/>
            <a:ext cx="2919402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4F23AFC3-CFDD-644C-8D43-8BA3ED24F4A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357061" y="2615475"/>
            <a:ext cx="2919402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95AC6F23-7BB7-6249-8246-DE7B0C42322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357061" y="3160298"/>
            <a:ext cx="2919402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B93C42D5-1D6A-2641-A09B-25BCAD47B37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834940" y="2615475"/>
            <a:ext cx="2919402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5C81B059-FF04-604F-8BF7-689470B9DA45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834940" y="3160298"/>
            <a:ext cx="2919402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4229EF98-09D4-604F-AFD5-0055EB258B4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2993" y="1834258"/>
            <a:ext cx="2919402" cy="774867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3500" b="1" i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000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7BC864E6-F162-214D-BF8C-B5DC5A9B935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57061" y="1834258"/>
            <a:ext cx="2919402" cy="774867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3500" b="1" i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000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64CA197E-65AA-364D-BFFE-968D3443EA9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834940" y="1834258"/>
            <a:ext cx="2919402" cy="774867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3500" b="1" i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000</a:t>
            </a:r>
          </a:p>
        </p:txBody>
      </p:sp>
      <p:sp>
        <p:nvSpPr>
          <p:cNvPr id="25" name="Forklaring">
            <a:extLst>
              <a:ext uri="{FF2B5EF4-FFF2-40B4-BE49-F238E27FC236}">
                <a16:creationId xmlns:a16="http://schemas.microsoft.com/office/drawing/2014/main" id="{8C8C320E-1B22-3C45-B383-7B339F081E64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Info 3 | Ocean</a:t>
            </a:r>
          </a:p>
          <a:p>
            <a:endParaRPr lang="nb-NO" sz="1000" noProof="1"/>
          </a:p>
          <a:p>
            <a:r>
              <a:rPr lang="nb-NO" sz="1000" noProof="1"/>
              <a:t>Use this layout when you need to display three pieces of content supported by large key figures.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BE50029-EB07-B0E8-571B-5EA39FEAEAE7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9193A36-7F3F-8141-B507-FA1D809D2B2A}" type="datetime1">
              <a:rPr lang="nb-NO" smtClean="0"/>
              <a:t>16.09.2024</a:t>
            </a:fld>
            <a:endParaRPr lang="en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EF06D6D9-CD7F-3ED3-CCB1-1B30F0CB49EA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F66064F5-1A66-57C9-EFD0-EDB6AB29FE42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51875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 4 | Ocean br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ssholder for tekst 8">
            <a:extLst>
              <a:ext uri="{FF2B5EF4-FFF2-40B4-BE49-F238E27FC236}">
                <a16:creationId xmlns:a16="http://schemas.microsoft.com/office/drawing/2014/main" id="{C5A7B2F3-B843-E78C-B3F7-5785C87652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012708"/>
            <a:ext cx="9133800" cy="138499"/>
          </a:xfrm>
        </p:spPr>
        <p:txBody>
          <a:bodyPr tIns="0" rIns="0" bIns="0" anchor="b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lang="nb-NO" sz="9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Click to add footnote / 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E31BF-32A2-F641-B4B0-482812F0B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1F0734-F5B7-3C4F-9BC8-80064A516EC2}"/>
              </a:ext>
            </a:extLst>
          </p:cNvPr>
          <p:cNvSpPr/>
          <p:nvPr userDrawn="1"/>
        </p:nvSpPr>
        <p:spPr>
          <a:xfrm>
            <a:off x="0" y="681037"/>
            <a:ext cx="72000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6BDB8-AD7D-CF46-818D-D987CEE06C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2000" y="6389108"/>
            <a:ext cx="863600" cy="15875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673714B-0BE1-B947-BF70-5A838BFB6FC0}"/>
              </a:ext>
            </a:extLst>
          </p:cNvPr>
          <p:cNvCxnSpPr>
            <a:cxnSpLocks/>
          </p:cNvCxnSpPr>
          <p:nvPr userDrawn="1"/>
        </p:nvCxnSpPr>
        <p:spPr>
          <a:xfrm>
            <a:off x="872995" y="1834258"/>
            <a:ext cx="0" cy="397599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09453C2-FFBD-3B43-B238-892473F4420C}"/>
              </a:ext>
            </a:extLst>
          </p:cNvPr>
          <p:cNvCxnSpPr>
            <a:cxnSpLocks/>
          </p:cNvCxnSpPr>
          <p:nvPr userDrawn="1"/>
        </p:nvCxnSpPr>
        <p:spPr>
          <a:xfrm>
            <a:off x="11312818" y="1834258"/>
            <a:ext cx="0" cy="397599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96B1B58-941F-BB4A-9B8B-5F08A8E2AEAA}"/>
              </a:ext>
            </a:extLst>
          </p:cNvPr>
          <p:cNvCxnSpPr>
            <a:cxnSpLocks/>
          </p:cNvCxnSpPr>
          <p:nvPr userDrawn="1"/>
        </p:nvCxnSpPr>
        <p:spPr>
          <a:xfrm>
            <a:off x="3482951" y="1834258"/>
            <a:ext cx="0" cy="397599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301F357-6561-7544-8DC6-322904764698}"/>
              </a:ext>
            </a:extLst>
          </p:cNvPr>
          <p:cNvCxnSpPr>
            <a:cxnSpLocks/>
          </p:cNvCxnSpPr>
          <p:nvPr userDrawn="1"/>
        </p:nvCxnSpPr>
        <p:spPr>
          <a:xfrm>
            <a:off x="8696406" y="1834258"/>
            <a:ext cx="0" cy="397599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DAE74CA-1659-D64E-B700-CD70069EB2BD}"/>
              </a:ext>
            </a:extLst>
          </p:cNvPr>
          <p:cNvCxnSpPr>
            <a:cxnSpLocks/>
          </p:cNvCxnSpPr>
          <p:nvPr userDrawn="1"/>
        </p:nvCxnSpPr>
        <p:spPr>
          <a:xfrm>
            <a:off x="6092906" y="1834258"/>
            <a:ext cx="0" cy="397599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44CB04C9-7A44-9749-B534-D7F356EEC89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482951" y="2615475"/>
            <a:ext cx="2340098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3015CB40-CD13-CB40-81D9-7E111D98A34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482951" y="3160298"/>
            <a:ext cx="2340089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C14A97A7-5985-364A-BAF3-07F2FE56B70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72994" y="2615475"/>
            <a:ext cx="2340098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ECC1D43E-0A94-374C-94D6-11AC46BA869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72994" y="3160298"/>
            <a:ext cx="2340089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B15A6E9C-C3A8-D744-AA53-B76E23A30CE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092906" y="2615475"/>
            <a:ext cx="2340098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E99F60C9-2D83-214F-899E-67D2C513D30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092906" y="3160298"/>
            <a:ext cx="2340089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02AA6A06-FD0E-FF4D-9369-B7E2305E79E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696406" y="2615475"/>
            <a:ext cx="2340098" cy="532124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1400" b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9E2FF7D6-DD4E-4A45-87EC-2CA64D4DB43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696406" y="3160298"/>
            <a:ext cx="2340089" cy="2370550"/>
          </a:xfrm>
        </p:spPr>
        <p:txBody>
          <a:bodyPr lIns="180000" rIns="0" bIns="72000" anchor="t" anchorCtr="0">
            <a:noAutofit/>
          </a:bodyPr>
          <a:lstStyle>
            <a:lvl1pPr marL="0" indent="0">
              <a:buNone/>
              <a:defRPr lang="en-GB" sz="1700" b="0" kern="1200" spc="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A5962D88-7DBD-D74E-844C-FA88645DEF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2993" y="1834258"/>
            <a:ext cx="2340088" cy="774867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3500" b="1" i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000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AB41B71-0C2C-FA4D-9EDC-FD8E05B8D60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482951" y="1834258"/>
            <a:ext cx="2346536" cy="774867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3500" b="1" i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000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E548A37F-3869-F549-9E8F-1334B6A7378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092906" y="1834258"/>
            <a:ext cx="2340000" cy="774867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3500" b="1" i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000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9DB41BC-CCF0-DF4B-933C-CA0F743C6EA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696406" y="1834258"/>
            <a:ext cx="2340000" cy="774867"/>
          </a:xfrm>
        </p:spPr>
        <p:txBody>
          <a:bodyPr lIns="180000" rIns="0" bIns="7200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GB" sz="3500" b="1" i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000</a:t>
            </a:r>
          </a:p>
        </p:txBody>
      </p:sp>
      <p:sp>
        <p:nvSpPr>
          <p:cNvPr id="31" name="Forklaring">
            <a:extLst>
              <a:ext uri="{FF2B5EF4-FFF2-40B4-BE49-F238E27FC236}">
                <a16:creationId xmlns:a16="http://schemas.microsoft.com/office/drawing/2014/main" id="{98E79DC9-C69E-C843-A189-7097CDF9BA2C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Info 4 | Ocean</a:t>
            </a:r>
          </a:p>
          <a:p>
            <a:endParaRPr lang="nb-NO" sz="1000" noProof="1"/>
          </a:p>
          <a:p>
            <a:r>
              <a:rPr lang="nb-NO" sz="1000" noProof="1"/>
              <a:t>Use this layout when you need to display four pieces of content supported by large key figures.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9666581F-A175-5170-CC7E-4B02F44BEC9B}"/>
              </a:ext>
            </a:extLst>
          </p:cNvPr>
          <p:cNvSpPr>
            <a:spLocks noGrp="1"/>
          </p:cNvSpPr>
          <p:nvPr>
            <p:ph type="dt" sz="half" idx="43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DA5A31D-6EC2-F543-B26D-0920AB742D6D}" type="datetime1">
              <a:rPr lang="nb-NO" smtClean="0"/>
              <a:t>16.09.2024</a:t>
            </a:fld>
            <a:endParaRPr lang="en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8AABBAD0-193F-BDAE-A5C6-C3310E4C8052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39520867-3801-FEAC-AA1D-A23F50DA5A1B}"/>
              </a:ext>
            </a:extLst>
          </p:cNvPr>
          <p:cNvSpPr>
            <a:spLocks noGrp="1"/>
          </p:cNvSpPr>
          <p:nvPr>
            <p:ph type="sldNum" sz="quarter" idx="4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1093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| basi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E29C9F2-D0E0-A44F-BDE8-DDF4D9AF4061}"/>
              </a:ext>
            </a:extLst>
          </p:cNvPr>
          <p:cNvSpPr/>
          <p:nvPr userDrawn="1"/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E28DC9-BF78-9243-9751-B7F891CC4F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736950"/>
            <a:ext cx="5008123" cy="36000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850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BD31D-76F6-A248-A4BC-72F57A2CA6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64781" y="1713390"/>
            <a:ext cx="4758436" cy="1823560"/>
          </a:xfrm>
        </p:spPr>
        <p:txBody>
          <a:bodyPr lIns="0" tIns="0" rIns="0" bIns="72000" anchor="b" anchorCtr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24A5E049-9E2E-334F-9392-66EC2DB69286}"/>
              </a:ext>
            </a:extLst>
          </p:cNvPr>
          <p:cNvSpPr>
            <a:spLocks noGrp="1" noChangeAspect="1"/>
          </p:cNvSpPr>
          <p:nvPr userDrawn="1">
            <p:ph sz="quarter" idx="40" hasCustomPrompt="1"/>
          </p:nvPr>
        </p:nvSpPr>
        <p:spPr>
          <a:xfrm>
            <a:off x="6924674" y="3691849"/>
            <a:ext cx="648000" cy="648000"/>
          </a:xfrm>
          <a:noFill/>
        </p:spPr>
        <p:txBody>
          <a:bodyPr lIns="0" tIns="0" rIns="0" bIns="0">
            <a:norm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Place </a:t>
            </a:r>
            <a:r>
              <a:rPr lang="nb-NO" dirty="0" err="1"/>
              <a:t>icon</a:t>
            </a:r>
            <a:endParaRPr lang="en-NO" dirty="0"/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429A2F07-5753-6847-97C8-989840AC8445}"/>
              </a:ext>
            </a:extLst>
          </p:cNvPr>
          <p:cNvSpPr>
            <a:spLocks noGrp="1" noChangeAspect="1"/>
          </p:cNvSpPr>
          <p:nvPr>
            <p:ph sz="quarter" idx="41" hasCustomPrompt="1"/>
          </p:nvPr>
        </p:nvSpPr>
        <p:spPr>
          <a:xfrm>
            <a:off x="7693159" y="3691849"/>
            <a:ext cx="648000" cy="648000"/>
          </a:xfrm>
          <a:noFill/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Place </a:t>
            </a:r>
            <a:r>
              <a:rPr lang="nb-NO" dirty="0" err="1"/>
              <a:t>icon</a:t>
            </a:r>
            <a:endParaRPr lang="en-NO" dirty="0"/>
          </a:p>
        </p:txBody>
      </p:sp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ABDA2C64-E97D-E242-B8B9-C2F140914469}"/>
              </a:ext>
            </a:extLst>
          </p:cNvPr>
          <p:cNvSpPr>
            <a:spLocks noGrp="1" noChangeAspect="1"/>
          </p:cNvSpPr>
          <p:nvPr>
            <p:ph sz="quarter" idx="42" hasCustomPrompt="1"/>
          </p:nvPr>
        </p:nvSpPr>
        <p:spPr>
          <a:xfrm>
            <a:off x="8461644" y="3691849"/>
            <a:ext cx="648000" cy="648000"/>
          </a:xfrm>
          <a:noFill/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Place </a:t>
            </a:r>
            <a:r>
              <a:rPr lang="nb-NO" dirty="0" err="1"/>
              <a:t>icon</a:t>
            </a:r>
            <a:endParaRPr lang="en-NO" dirty="0"/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E87E4CB4-E555-484A-AC44-631EDB95B7D6}"/>
              </a:ext>
            </a:extLst>
          </p:cNvPr>
          <p:cNvSpPr>
            <a:spLocks noGrp="1" noChangeAspect="1"/>
          </p:cNvSpPr>
          <p:nvPr>
            <p:ph sz="quarter" idx="43" hasCustomPrompt="1"/>
          </p:nvPr>
        </p:nvSpPr>
        <p:spPr>
          <a:xfrm>
            <a:off x="9230129" y="3691849"/>
            <a:ext cx="648000" cy="648000"/>
          </a:xfrm>
          <a:noFill/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Place </a:t>
            </a:r>
            <a:r>
              <a:rPr lang="nb-NO" dirty="0" err="1"/>
              <a:t>icon</a:t>
            </a:r>
            <a:endParaRPr lang="en-NO" dirty="0"/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222A2A22-3A82-E447-8BEC-A9AC96BBF1D2}"/>
              </a:ext>
            </a:extLst>
          </p:cNvPr>
          <p:cNvSpPr>
            <a:spLocks noGrp="1" noChangeAspect="1"/>
          </p:cNvSpPr>
          <p:nvPr>
            <p:ph sz="quarter" idx="44" hasCustomPrompt="1"/>
          </p:nvPr>
        </p:nvSpPr>
        <p:spPr>
          <a:xfrm>
            <a:off x="9998614" y="3691849"/>
            <a:ext cx="648000" cy="648000"/>
          </a:xfrm>
          <a:noFill/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Place </a:t>
            </a:r>
            <a:r>
              <a:rPr lang="nb-NO" dirty="0" err="1"/>
              <a:t>icon</a:t>
            </a:r>
            <a:endParaRPr lang="en-NO" dirty="0"/>
          </a:p>
        </p:txBody>
      </p:sp>
      <p:sp>
        <p:nvSpPr>
          <p:cNvPr id="23" name="Content Placeholder 8">
            <a:extLst>
              <a:ext uri="{FF2B5EF4-FFF2-40B4-BE49-F238E27FC236}">
                <a16:creationId xmlns:a16="http://schemas.microsoft.com/office/drawing/2014/main" id="{A97D0EEA-76B6-4242-87FF-CB358166F104}"/>
              </a:ext>
            </a:extLst>
          </p:cNvPr>
          <p:cNvSpPr>
            <a:spLocks noGrp="1" noChangeAspect="1"/>
          </p:cNvSpPr>
          <p:nvPr>
            <p:ph sz="quarter" idx="45" hasCustomPrompt="1"/>
          </p:nvPr>
        </p:nvSpPr>
        <p:spPr>
          <a:xfrm>
            <a:off x="10767099" y="3691849"/>
            <a:ext cx="648000" cy="648000"/>
          </a:xfrm>
          <a:noFill/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tabLst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Place </a:t>
            </a:r>
            <a:r>
              <a:rPr lang="nb-NO" dirty="0" err="1"/>
              <a:t>icon</a:t>
            </a:r>
            <a:endParaRPr lang="en-NO" dirty="0"/>
          </a:p>
        </p:txBody>
      </p:sp>
      <p:sp>
        <p:nvSpPr>
          <p:cNvPr id="13" name="Plassholder for dato 12">
            <a:extLst>
              <a:ext uri="{FF2B5EF4-FFF2-40B4-BE49-F238E27FC236}">
                <a16:creationId xmlns:a16="http://schemas.microsoft.com/office/drawing/2014/main" id="{8C4CC29E-5181-0F4F-A27F-2AB071E4500A}"/>
              </a:ext>
            </a:extLst>
          </p:cNvPr>
          <p:cNvSpPr>
            <a:spLocks noGrp="1"/>
          </p:cNvSpPr>
          <p:nvPr>
            <p:ph type="dt" sz="half" idx="46"/>
          </p:nvPr>
        </p:nvSpPr>
        <p:spPr>
          <a:xfrm>
            <a:off x="8785457" y="11468363"/>
            <a:ext cx="1186543" cy="224265"/>
          </a:xfrm>
        </p:spPr>
        <p:txBody>
          <a:bodyPr/>
          <a:lstStyle/>
          <a:p>
            <a:fld id="{3D029097-592B-2146-BB32-6B67966423BB}" type="datetime1">
              <a:rPr lang="nb-NO" smtClean="0"/>
              <a:t>16.09.2024</a:t>
            </a:fld>
            <a:endParaRPr lang="en-NO" dirty="0"/>
          </a:p>
        </p:txBody>
      </p:sp>
      <p:sp>
        <p:nvSpPr>
          <p:cNvPr id="14" name="Plassholder for bunntekst 13">
            <a:extLst>
              <a:ext uri="{FF2B5EF4-FFF2-40B4-BE49-F238E27FC236}">
                <a16:creationId xmlns:a16="http://schemas.microsoft.com/office/drawing/2014/main" id="{4667665D-9C51-3F4E-A36B-C66768511985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>
          <a:xfrm>
            <a:off x="3406544" y="11468363"/>
            <a:ext cx="5378912" cy="224265"/>
          </a:xfrm>
        </p:spPr>
        <p:txBody>
          <a:bodyPr/>
          <a:lstStyle/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18" name="Plassholder for lysbildenummer 17">
            <a:extLst>
              <a:ext uri="{FF2B5EF4-FFF2-40B4-BE49-F238E27FC236}">
                <a16:creationId xmlns:a16="http://schemas.microsoft.com/office/drawing/2014/main" id="{D6FCF104-81F6-D549-9B8E-EB74659BC4B2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>
          <a:xfrm>
            <a:off x="838200" y="11468363"/>
            <a:ext cx="1041400" cy="224265"/>
          </a:xfrm>
        </p:spPr>
        <p:txBody>
          <a:bodyPr/>
          <a:lstStyle/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9D937838-79FD-D14E-8884-90AE5D4FC6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568956"/>
            <a:ext cx="1728000" cy="317647"/>
          </a:xfrm>
          <a:prstGeom prst="rect">
            <a:avLst/>
          </a:prstGeom>
        </p:spPr>
      </p:pic>
      <p:sp>
        <p:nvSpPr>
          <p:cNvPr id="27" name="Forklaring">
            <a:extLst>
              <a:ext uri="{FF2B5EF4-FFF2-40B4-BE49-F238E27FC236}">
                <a16:creationId xmlns:a16="http://schemas.microsoft.com/office/drawing/2014/main" id="{40E5CA30-EB62-F847-BAAF-217B95291FE9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End slide | basic</a:t>
            </a:r>
          </a:p>
          <a:p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Place SoMe icons by clicking on the content place holder or use the insert picture function from the toolbar.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You may place up to 6 icons.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Right side background color may be changed: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Right click on your slide. Choose ‘Format background’, change fill color. Choose only mnemonic theme colors.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Text colors may be changed. Please review Appendix of this template for allowed color combinations </a:t>
            </a:r>
            <a:br>
              <a:rPr lang="nb-NO" sz="1000" noProof="1"/>
            </a:br>
            <a:r>
              <a:rPr lang="nb-NO" sz="1000" noProof="1"/>
              <a:t>for text and background color.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</p:txBody>
      </p:sp>
    </p:spTree>
    <p:extLst>
      <p:ext uri="{BB962C8B-B14F-4D97-AF65-F5344CB8AC3E}">
        <p14:creationId xmlns:p14="http://schemas.microsoft.com/office/powerpoint/2010/main" val="144088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| 1 pers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E29C9F2-D0E0-A44F-BDE8-DDF4D9AF4061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E28DC9-BF78-9243-9751-B7F891CC4F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800" y="1735200"/>
            <a:ext cx="5007600" cy="36000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850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NO" dirty="0"/>
          </a:p>
        </p:txBody>
      </p:sp>
      <p:sp>
        <p:nvSpPr>
          <p:cNvPr id="61" name="Plassholder for bilde 6">
            <a:extLst>
              <a:ext uri="{FF2B5EF4-FFF2-40B4-BE49-F238E27FC236}">
                <a16:creationId xmlns:a16="http://schemas.microsoft.com/office/drawing/2014/main" id="{70D0DA65-F2DF-5447-BD4C-5E27EDA0239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243999" y="1720438"/>
            <a:ext cx="1800000" cy="180000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DE062B61-0DCF-B747-BADD-07822EA93097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7341261" y="3606237"/>
            <a:ext cx="3600000" cy="272387"/>
          </a:xfrm>
        </p:spPr>
        <p:txBody>
          <a:bodyPr lIns="0" tIns="0" rIns="0" bIns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EEDF1D9C-7D5F-7F4E-9AAA-69D4538F490D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7341261" y="3962573"/>
            <a:ext cx="3600000" cy="46362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7DA01333-4F6B-E646-BAF4-5375250595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568956"/>
            <a:ext cx="1728000" cy="317647"/>
          </a:xfrm>
          <a:prstGeom prst="rect">
            <a:avLst/>
          </a:prstGeom>
        </p:spPr>
      </p:pic>
      <p:sp>
        <p:nvSpPr>
          <p:cNvPr id="13" name="Forklaring">
            <a:extLst>
              <a:ext uri="{FF2B5EF4-FFF2-40B4-BE49-F238E27FC236}">
                <a16:creationId xmlns:a16="http://schemas.microsoft.com/office/drawing/2014/main" id="{19553887-6EB2-1E43-B3F8-0935B7A94B1C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End slide | 1 person</a:t>
            </a:r>
          </a:p>
          <a:p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Insert a portait in the image place holder. Click the icon in the image place holder or select Insert picture from the tool bar.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Use the crop tool to scale and crop the image.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Right side background color may be changed: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Right click on your slide. Choose ‘Format background’, change fill color. Choose only mnemonic theme colors.</a:t>
            </a:r>
          </a:p>
          <a:p>
            <a:endParaRPr lang="nb-NO" sz="1000" noProof="1"/>
          </a:p>
          <a:p>
            <a:r>
              <a:rPr lang="nb-NO" sz="1000" noProof="1"/>
              <a:t>Please review Appendix of this template for allowed color combinations </a:t>
            </a:r>
            <a:br>
              <a:rPr lang="nb-NO" sz="1000" noProof="1"/>
            </a:br>
            <a:r>
              <a:rPr lang="nb-NO" sz="1000" noProof="1"/>
              <a:t>for text and background color.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endParaRPr lang="nb-NO" sz="1000" noProof="1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99FF3A-C984-A04C-9AB4-B0AC09E43B5D}"/>
              </a:ext>
            </a:extLst>
          </p:cNvPr>
          <p:cNvSpPr>
            <a:spLocks noGrp="1"/>
          </p:cNvSpPr>
          <p:nvPr>
            <p:ph type="dt" sz="half" idx="31"/>
          </p:nvPr>
        </p:nvSpPr>
        <p:spPr>
          <a:xfrm>
            <a:off x="8785457" y="16880196"/>
            <a:ext cx="1186543" cy="224265"/>
          </a:xfrm>
        </p:spPr>
        <p:txBody>
          <a:bodyPr/>
          <a:lstStyle/>
          <a:p>
            <a:fld id="{304003FA-BF0F-A14E-80A8-CFD3C34C7B83}" type="datetime1">
              <a:rPr lang="nb-NO" smtClean="0"/>
              <a:t>16.09.2024</a:t>
            </a:fld>
            <a:endParaRPr lang="en-NO" dirty="0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4CBDE8E1-8FBE-2A49-9829-5B9BA00E4523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3406544" y="16880196"/>
            <a:ext cx="5378912" cy="224265"/>
          </a:xfrm>
        </p:spPr>
        <p:txBody>
          <a:bodyPr/>
          <a:lstStyle/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4D79AC75-BB50-CC43-9E1A-A1C89B26344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838200" y="16880196"/>
            <a:ext cx="1041400" cy="224265"/>
          </a:xfrm>
        </p:spPr>
        <p:txBody>
          <a:bodyPr/>
          <a:lstStyle/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127609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| 2 perso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E29C9F2-D0E0-A44F-BDE8-DDF4D9AF4061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E28DC9-BF78-9243-9751-B7F891CC4F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735200"/>
            <a:ext cx="5007600" cy="36000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850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NO" dirty="0"/>
          </a:p>
        </p:txBody>
      </p:sp>
      <p:sp>
        <p:nvSpPr>
          <p:cNvPr id="42" name="Plassholder for bilde 6">
            <a:extLst>
              <a:ext uri="{FF2B5EF4-FFF2-40B4-BE49-F238E27FC236}">
                <a16:creationId xmlns:a16="http://schemas.microsoft.com/office/drawing/2014/main" id="{3FBDF948-99E1-7B4A-921C-26C6A0BD1D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88741" y="2276617"/>
            <a:ext cx="1080000" cy="108000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2916846C-F048-F341-832D-E9D6ED946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8741" y="3494154"/>
            <a:ext cx="2520000" cy="272387"/>
          </a:xfrm>
        </p:spPr>
        <p:txBody>
          <a:bodyPr lIns="0" tIns="0" rIns="0" bIns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196509D-57FE-264B-91B6-93BA72A4457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468741" y="3820262"/>
            <a:ext cx="2520000" cy="46362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2" name="Plassholder for bilde 6">
            <a:extLst>
              <a:ext uri="{FF2B5EF4-FFF2-40B4-BE49-F238E27FC236}">
                <a16:creationId xmlns:a16="http://schemas.microsoft.com/office/drawing/2014/main" id="{19B89499-D5B6-7741-AB30-E857C66AB09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046580" y="2276617"/>
            <a:ext cx="1080000" cy="108000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EB23E377-89CB-2041-91AA-9B8CF4A56B1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9326580" y="3494154"/>
            <a:ext cx="2520000" cy="272387"/>
          </a:xfrm>
        </p:spPr>
        <p:txBody>
          <a:bodyPr lIns="0" tIns="0" rIns="0" bIns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928A9A54-5CE1-1948-ADD8-8A84A07ED3D9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9326580" y="3820262"/>
            <a:ext cx="2520000" cy="46362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F79A7900-A625-124B-AD32-928C494E1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568956"/>
            <a:ext cx="1728000" cy="317647"/>
          </a:xfrm>
          <a:prstGeom prst="rect">
            <a:avLst/>
          </a:prstGeom>
        </p:spPr>
      </p:pic>
      <p:sp>
        <p:nvSpPr>
          <p:cNvPr id="18" name="Forklaring">
            <a:extLst>
              <a:ext uri="{FF2B5EF4-FFF2-40B4-BE49-F238E27FC236}">
                <a16:creationId xmlns:a16="http://schemas.microsoft.com/office/drawing/2014/main" id="{8EC2A91D-DAF6-6D46-AE59-C4E31F7BD047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End slide | 2 persons</a:t>
            </a:r>
          </a:p>
          <a:p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Insert the portaits in the image place holders.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Click the icon in the image place holder or select Insert picture from the tool bar.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Use the crop tool to scale and crop the image.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Right side background color may be changed: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Right click on your slide. Choose ‘Format background’, change fill color. Choose only mnemonic theme colors.</a:t>
            </a:r>
          </a:p>
          <a:p>
            <a:endParaRPr lang="nb-NO" sz="1000" noProof="1"/>
          </a:p>
          <a:p>
            <a:r>
              <a:rPr lang="nb-NO" sz="1000" noProof="1"/>
              <a:t>Please review Appendix of this template for allowed color combinations </a:t>
            </a:r>
            <a:br>
              <a:rPr lang="nb-NO" sz="1000" noProof="1"/>
            </a:br>
            <a:r>
              <a:rPr lang="nb-NO" sz="1000" noProof="1"/>
              <a:t>for text and background color.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endParaRPr lang="nb-NO" sz="1000" noProof="1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8F7917A-9E1E-E043-9593-B2A37767B760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8785457" y="17822083"/>
            <a:ext cx="1186543" cy="224265"/>
          </a:xfrm>
        </p:spPr>
        <p:txBody>
          <a:bodyPr/>
          <a:lstStyle/>
          <a:p>
            <a:fld id="{E641495E-3D33-D540-BE51-B6AF5843AE46}" type="datetime1">
              <a:rPr lang="nb-NO" smtClean="0"/>
              <a:t>16.09.2024</a:t>
            </a:fld>
            <a:endParaRPr lang="en-NO" dirty="0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E7ED9ADE-F1D5-D242-A4EB-E3F59FFCA92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406544" y="17822083"/>
            <a:ext cx="5378912" cy="224265"/>
          </a:xfrm>
        </p:spPr>
        <p:txBody>
          <a:bodyPr/>
          <a:lstStyle/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99EC052E-EB90-8F45-88DE-45D9A4E183C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38200" y="17822083"/>
            <a:ext cx="1041400" cy="224265"/>
          </a:xfrm>
        </p:spPr>
        <p:txBody>
          <a:bodyPr/>
          <a:lstStyle/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55024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| 3 perso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E29C9F2-D0E0-A44F-BDE8-DDF4D9AF4061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E28DC9-BF78-9243-9751-B7F891CC4F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735200"/>
            <a:ext cx="5007600" cy="36000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850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NO" dirty="0"/>
          </a:p>
        </p:txBody>
      </p:sp>
      <p:sp>
        <p:nvSpPr>
          <p:cNvPr id="42" name="Plassholder for bilde 6">
            <a:extLst>
              <a:ext uri="{FF2B5EF4-FFF2-40B4-BE49-F238E27FC236}">
                <a16:creationId xmlns:a16="http://schemas.microsoft.com/office/drawing/2014/main" id="{3FBDF948-99E1-7B4A-921C-26C6A0BD1D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88741" y="1407493"/>
            <a:ext cx="1080000" cy="108000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2916846C-F048-F341-832D-E9D6ED946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8741" y="2625030"/>
            <a:ext cx="2520000" cy="272387"/>
          </a:xfrm>
        </p:spPr>
        <p:txBody>
          <a:bodyPr lIns="0" tIns="0" rIns="0" bIns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196509D-57FE-264B-91B6-93BA72A4457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468741" y="2951138"/>
            <a:ext cx="2520000" cy="46362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2" name="Plassholder for bilde 6">
            <a:extLst>
              <a:ext uri="{FF2B5EF4-FFF2-40B4-BE49-F238E27FC236}">
                <a16:creationId xmlns:a16="http://schemas.microsoft.com/office/drawing/2014/main" id="{19B89499-D5B6-7741-AB30-E857C66AB09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046580" y="1407493"/>
            <a:ext cx="1080000" cy="108000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EB23E377-89CB-2041-91AA-9B8CF4A56B1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9326580" y="2625030"/>
            <a:ext cx="2520000" cy="272387"/>
          </a:xfrm>
        </p:spPr>
        <p:txBody>
          <a:bodyPr lIns="0" tIns="0" rIns="0" bIns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928A9A54-5CE1-1948-ADD8-8A84A07ED3D9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9326580" y="2951138"/>
            <a:ext cx="2520000" cy="46362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1" name="Plassholder for bilde 6">
            <a:extLst>
              <a:ext uri="{FF2B5EF4-FFF2-40B4-BE49-F238E27FC236}">
                <a16:creationId xmlns:a16="http://schemas.microsoft.com/office/drawing/2014/main" id="{70D0DA65-F2DF-5447-BD4C-5E27EDA0239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617661" y="3449471"/>
            <a:ext cx="1080000" cy="108000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DE062B61-0DCF-B747-BADD-07822EA93097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7897661" y="4667008"/>
            <a:ext cx="2520000" cy="272387"/>
          </a:xfrm>
        </p:spPr>
        <p:txBody>
          <a:bodyPr lIns="0" tIns="0" rIns="0" bIns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EEDF1D9C-7D5F-7F4E-9AAA-69D4538F490D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7897661" y="4993116"/>
            <a:ext cx="2520000" cy="46362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B6AA8326-416B-1541-8676-E887BA0F49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568956"/>
            <a:ext cx="1728000" cy="317647"/>
          </a:xfrm>
          <a:prstGeom prst="rect">
            <a:avLst/>
          </a:prstGeom>
        </p:spPr>
      </p:pic>
      <p:sp>
        <p:nvSpPr>
          <p:cNvPr id="19" name="Forklaring">
            <a:extLst>
              <a:ext uri="{FF2B5EF4-FFF2-40B4-BE49-F238E27FC236}">
                <a16:creationId xmlns:a16="http://schemas.microsoft.com/office/drawing/2014/main" id="{4F9283D5-686B-3F4B-9360-828D5615FAC2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End slide | 3 persons</a:t>
            </a:r>
          </a:p>
          <a:p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Insert portaits in the image place holders.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Click the icon in the image place holder or select Insert picture from the tool bar.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Use the crop tool to scale and crop the image.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Right side background color may be changed: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Right click on your slide. Choose ‘Format background’, change fill color. Choose only mnemonic theme colors.</a:t>
            </a:r>
          </a:p>
          <a:p>
            <a:endParaRPr lang="nb-NO" sz="1000" noProof="1"/>
          </a:p>
          <a:p>
            <a:r>
              <a:rPr lang="nb-NO" sz="1000" noProof="1"/>
              <a:t>Please review Appendix of this template for allowed color combinations </a:t>
            </a:r>
            <a:br>
              <a:rPr lang="nb-NO" sz="1000" noProof="1"/>
            </a:br>
            <a:r>
              <a:rPr lang="nb-NO" sz="1000" noProof="1"/>
              <a:t>for text and background color.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endParaRPr lang="nb-NO" sz="1000" noProof="1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7281250-9176-7048-809B-B8BFA0FA475C}"/>
              </a:ext>
            </a:extLst>
          </p:cNvPr>
          <p:cNvSpPr>
            <a:spLocks noGrp="1"/>
          </p:cNvSpPr>
          <p:nvPr>
            <p:ph type="dt" sz="half" idx="31"/>
          </p:nvPr>
        </p:nvSpPr>
        <p:spPr>
          <a:xfrm>
            <a:off x="8785457" y="16603699"/>
            <a:ext cx="1186543" cy="224265"/>
          </a:xfrm>
        </p:spPr>
        <p:txBody>
          <a:bodyPr/>
          <a:lstStyle/>
          <a:p>
            <a:fld id="{C7F966CA-3DBC-5842-8AF6-CD8C71985F12}" type="datetime1">
              <a:rPr lang="nb-NO" smtClean="0"/>
              <a:t>16.09.2024</a:t>
            </a:fld>
            <a:endParaRPr lang="en-NO" dirty="0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483AAD65-1430-A545-B3C8-682830692738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3406544" y="16603699"/>
            <a:ext cx="5378912" cy="224265"/>
          </a:xfrm>
        </p:spPr>
        <p:txBody>
          <a:bodyPr/>
          <a:lstStyle/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C73AE9E9-10AE-BA41-8E58-AE507F8E91A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838200" y="16603699"/>
            <a:ext cx="1041400" cy="224265"/>
          </a:xfrm>
        </p:spPr>
        <p:txBody>
          <a:bodyPr/>
          <a:lstStyle/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73154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| 4 perso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E29C9F2-D0E0-A44F-BDE8-DDF4D9AF4061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E28DC9-BF78-9243-9751-B7F891CC4F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731600"/>
            <a:ext cx="5007600" cy="36000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850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NO" dirty="0"/>
          </a:p>
        </p:txBody>
      </p:sp>
      <p:sp>
        <p:nvSpPr>
          <p:cNvPr id="42" name="Plassholder for bilde 6">
            <a:extLst>
              <a:ext uri="{FF2B5EF4-FFF2-40B4-BE49-F238E27FC236}">
                <a16:creationId xmlns:a16="http://schemas.microsoft.com/office/drawing/2014/main" id="{3FBDF948-99E1-7B4A-921C-26C6A0BD1D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88741" y="1347103"/>
            <a:ext cx="1080000" cy="108000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2916846C-F048-F341-832D-E9D6ED946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8741" y="2564640"/>
            <a:ext cx="2520000" cy="272387"/>
          </a:xfrm>
        </p:spPr>
        <p:txBody>
          <a:bodyPr lIns="0" tIns="0" rIns="0" bIns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196509D-57FE-264B-91B6-93BA72A4457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468741" y="2890748"/>
            <a:ext cx="2520000" cy="46362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2" name="Plassholder for bilde 6">
            <a:extLst>
              <a:ext uri="{FF2B5EF4-FFF2-40B4-BE49-F238E27FC236}">
                <a16:creationId xmlns:a16="http://schemas.microsoft.com/office/drawing/2014/main" id="{19B89499-D5B6-7741-AB30-E857C66AB09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046580" y="1347103"/>
            <a:ext cx="1080000" cy="108000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EB23E377-89CB-2041-91AA-9B8CF4A56B1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9326580" y="2564640"/>
            <a:ext cx="2520000" cy="272387"/>
          </a:xfrm>
        </p:spPr>
        <p:txBody>
          <a:bodyPr lIns="0" tIns="0" rIns="0" bIns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928A9A54-5CE1-1948-ADD8-8A84A07ED3D9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9326580" y="2890748"/>
            <a:ext cx="2520000" cy="46362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5" name="Plassholder for bilde 6">
            <a:extLst>
              <a:ext uri="{FF2B5EF4-FFF2-40B4-BE49-F238E27FC236}">
                <a16:creationId xmlns:a16="http://schemas.microsoft.com/office/drawing/2014/main" id="{DA096225-0BDB-FE40-853E-D28FC653ED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88741" y="3877962"/>
            <a:ext cx="1080000" cy="108000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8E301652-C4D9-914B-8324-64877219ABBF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6468741" y="5095499"/>
            <a:ext cx="2520000" cy="272387"/>
          </a:xfrm>
        </p:spPr>
        <p:txBody>
          <a:bodyPr lIns="0" tIns="0" rIns="0" bIns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960FFA20-D24E-9E40-908D-B95050CCC42B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6468741" y="5421607"/>
            <a:ext cx="2520000" cy="46362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8" name="Plassholder for bilde 6">
            <a:extLst>
              <a:ext uri="{FF2B5EF4-FFF2-40B4-BE49-F238E27FC236}">
                <a16:creationId xmlns:a16="http://schemas.microsoft.com/office/drawing/2014/main" id="{D71B6D94-9C60-A941-B4EA-1DF1DF17559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046580" y="3877962"/>
            <a:ext cx="1080000" cy="108000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5A05AC76-429F-6645-8AB0-7D18092306B8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9326580" y="5095499"/>
            <a:ext cx="2520000" cy="272387"/>
          </a:xfrm>
        </p:spPr>
        <p:txBody>
          <a:bodyPr lIns="0" tIns="0" rIns="0" bIns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73512C6B-A4A2-D949-9366-EA95698E627A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9326580" y="5421607"/>
            <a:ext cx="2520000" cy="46362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E7470155-A9C9-8949-8EDB-A647F139CA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568956"/>
            <a:ext cx="1728000" cy="317647"/>
          </a:xfrm>
          <a:prstGeom prst="rect">
            <a:avLst/>
          </a:prstGeom>
        </p:spPr>
      </p:pic>
      <p:sp>
        <p:nvSpPr>
          <p:cNvPr id="22" name="Forklaring">
            <a:extLst>
              <a:ext uri="{FF2B5EF4-FFF2-40B4-BE49-F238E27FC236}">
                <a16:creationId xmlns:a16="http://schemas.microsoft.com/office/drawing/2014/main" id="{581134E3-0CE6-664E-B52E-6A577D58BB36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End slide | 4 persons</a:t>
            </a:r>
          </a:p>
          <a:p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Insert portaits in the image place holders.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Click the icon in the image place holder or select Insert picture from the tool bar.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Use the crop tool to scale and crop the image.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Right side background color may be changed: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Right click on your slide. Choose ‘Format background’, change fill color. Choose only mnemonic theme colors.</a:t>
            </a:r>
          </a:p>
          <a:p>
            <a:endParaRPr lang="nb-NO" sz="1000" noProof="1"/>
          </a:p>
          <a:p>
            <a:r>
              <a:rPr lang="nb-NO" sz="1000" noProof="1"/>
              <a:t>Please review Appendix of this template for allowed color combinations </a:t>
            </a:r>
            <a:br>
              <a:rPr lang="nb-NO" sz="1000" noProof="1"/>
            </a:br>
            <a:r>
              <a:rPr lang="nb-NO" sz="1000" noProof="1"/>
              <a:t>for text and background color.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endParaRPr lang="nb-NO" sz="1000" noProof="1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09FAF4E-33F7-D24A-901A-F1AFE8363695}"/>
              </a:ext>
            </a:extLst>
          </p:cNvPr>
          <p:cNvSpPr>
            <a:spLocks noGrp="1"/>
          </p:cNvSpPr>
          <p:nvPr>
            <p:ph type="dt" sz="half" idx="28"/>
          </p:nvPr>
        </p:nvSpPr>
        <p:spPr>
          <a:xfrm>
            <a:off x="8785457" y="21077727"/>
            <a:ext cx="1186543" cy="224265"/>
          </a:xfrm>
        </p:spPr>
        <p:txBody>
          <a:bodyPr/>
          <a:lstStyle/>
          <a:p>
            <a:fld id="{CCAD77C5-C00C-B442-8D9D-F0FC82534EDC}" type="datetime1">
              <a:rPr lang="nb-NO" smtClean="0"/>
              <a:t>16.09.2024</a:t>
            </a:fld>
            <a:endParaRPr lang="en-NO" dirty="0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79194FA1-2E48-9B40-ADE5-5AB930BAC4EC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3406544" y="21077727"/>
            <a:ext cx="5378912" cy="224265"/>
          </a:xfrm>
        </p:spPr>
        <p:txBody>
          <a:bodyPr/>
          <a:lstStyle/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5F53FE5F-FAFF-BD4A-883C-15F314A56E5D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>
          <a:xfrm>
            <a:off x="838200" y="21077727"/>
            <a:ext cx="1041400" cy="224265"/>
          </a:xfrm>
        </p:spPr>
        <p:txBody>
          <a:bodyPr/>
          <a:lstStyle/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11567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| 5 perso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E29C9F2-D0E0-A44F-BDE8-DDF4D9AF4061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2" name="Plassholder for bilde 6">
            <a:extLst>
              <a:ext uri="{FF2B5EF4-FFF2-40B4-BE49-F238E27FC236}">
                <a16:creationId xmlns:a16="http://schemas.microsoft.com/office/drawing/2014/main" id="{3FBDF948-99E1-7B4A-921C-26C6A0BD1D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88741" y="544386"/>
            <a:ext cx="1080000" cy="108000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2916846C-F048-F341-832D-E9D6ED946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8741" y="1761923"/>
            <a:ext cx="2520000" cy="272387"/>
          </a:xfrm>
        </p:spPr>
        <p:txBody>
          <a:bodyPr lIns="0" tIns="0" rIns="0" bIns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196509D-57FE-264B-91B6-93BA72A4457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468741" y="2088031"/>
            <a:ext cx="2520000" cy="46362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2" name="Plassholder for bilde 6">
            <a:extLst>
              <a:ext uri="{FF2B5EF4-FFF2-40B4-BE49-F238E27FC236}">
                <a16:creationId xmlns:a16="http://schemas.microsoft.com/office/drawing/2014/main" id="{19B89499-D5B6-7741-AB30-E857C66AB09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046580" y="544386"/>
            <a:ext cx="1080000" cy="108000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EB23E377-89CB-2041-91AA-9B8CF4A56B1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9326580" y="1761923"/>
            <a:ext cx="2520000" cy="272387"/>
          </a:xfrm>
        </p:spPr>
        <p:txBody>
          <a:bodyPr lIns="0" tIns="0" rIns="0" bIns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928A9A54-5CE1-1948-ADD8-8A84A07ED3D9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9326580" y="2088031"/>
            <a:ext cx="2520000" cy="46362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5" name="Plassholder for bilde 6">
            <a:extLst>
              <a:ext uri="{FF2B5EF4-FFF2-40B4-BE49-F238E27FC236}">
                <a16:creationId xmlns:a16="http://schemas.microsoft.com/office/drawing/2014/main" id="{DA096225-0BDB-FE40-853E-D28FC653ED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88741" y="4542877"/>
            <a:ext cx="1080000" cy="108000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8E301652-C4D9-914B-8324-64877219ABBF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6468741" y="5760414"/>
            <a:ext cx="2520000" cy="272387"/>
          </a:xfrm>
        </p:spPr>
        <p:txBody>
          <a:bodyPr lIns="0" tIns="0" rIns="0" bIns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960FFA20-D24E-9E40-908D-B95050CCC42B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6468741" y="6086522"/>
            <a:ext cx="2520000" cy="46362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8" name="Plassholder for bilde 6">
            <a:extLst>
              <a:ext uri="{FF2B5EF4-FFF2-40B4-BE49-F238E27FC236}">
                <a16:creationId xmlns:a16="http://schemas.microsoft.com/office/drawing/2014/main" id="{D71B6D94-9C60-A941-B4EA-1DF1DF17559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046580" y="4542877"/>
            <a:ext cx="1080000" cy="108000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5A05AC76-429F-6645-8AB0-7D18092306B8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9326580" y="5760414"/>
            <a:ext cx="2520000" cy="272387"/>
          </a:xfrm>
        </p:spPr>
        <p:txBody>
          <a:bodyPr lIns="0" tIns="0" rIns="0" bIns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73512C6B-A4A2-D949-9366-EA95698E627A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9326580" y="6086522"/>
            <a:ext cx="2520000" cy="46362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1" name="Plassholder for bilde 6">
            <a:extLst>
              <a:ext uri="{FF2B5EF4-FFF2-40B4-BE49-F238E27FC236}">
                <a16:creationId xmlns:a16="http://schemas.microsoft.com/office/drawing/2014/main" id="{70D0DA65-F2DF-5447-BD4C-5E27EDA0239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617661" y="2586364"/>
            <a:ext cx="1080000" cy="108000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DE062B61-0DCF-B747-BADD-07822EA93097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7897661" y="3803901"/>
            <a:ext cx="2520000" cy="272387"/>
          </a:xfrm>
        </p:spPr>
        <p:txBody>
          <a:bodyPr lIns="0" tIns="0" rIns="0" bIns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EEDF1D9C-7D5F-7F4E-9AAA-69D4538F490D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7897661" y="4130009"/>
            <a:ext cx="2520000" cy="46362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770BEF1F-E37C-BF4B-A1C4-6CD2216E31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568956"/>
            <a:ext cx="1728000" cy="317647"/>
          </a:xfrm>
          <a:prstGeom prst="rect">
            <a:avLst/>
          </a:prstGeom>
        </p:spPr>
      </p:pic>
      <p:sp>
        <p:nvSpPr>
          <p:cNvPr id="25" name="Forklaring">
            <a:extLst>
              <a:ext uri="{FF2B5EF4-FFF2-40B4-BE49-F238E27FC236}">
                <a16:creationId xmlns:a16="http://schemas.microsoft.com/office/drawing/2014/main" id="{97BE7C7A-7C57-C143-A89C-47611930E5F3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End slide | 5 persons</a:t>
            </a:r>
          </a:p>
          <a:p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Insert portaits in the image place holders.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Click the icon in the image place holder or select Insert picture from the tool bar.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Use the crop tool to scale and crop the image.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Right side background color may be changed: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Right click on your slide. Choose ‘Format background’, change fill color. Choose only mnemonic theme colors.</a:t>
            </a:r>
          </a:p>
          <a:p>
            <a:endParaRPr lang="nb-NO" sz="1000" noProof="1"/>
          </a:p>
          <a:p>
            <a:r>
              <a:rPr lang="nb-NO" sz="1000" noProof="1"/>
              <a:t>Please review Appendix of this template for allowed color combinations </a:t>
            </a:r>
            <a:br>
              <a:rPr lang="nb-NO" sz="1000" noProof="1"/>
            </a:br>
            <a:r>
              <a:rPr lang="nb-NO" sz="1000" noProof="1"/>
              <a:t>for text and background color.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endParaRPr lang="nb-NO" sz="1000" noProof="1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41A024F-F124-AE4D-B4CB-594E009E6A7A}"/>
              </a:ext>
            </a:extLst>
          </p:cNvPr>
          <p:cNvSpPr>
            <a:spLocks noGrp="1"/>
          </p:cNvSpPr>
          <p:nvPr>
            <p:ph type="dt" sz="half" idx="31"/>
          </p:nvPr>
        </p:nvSpPr>
        <p:spPr>
          <a:xfrm>
            <a:off x="8785457" y="22188070"/>
            <a:ext cx="1186543" cy="224265"/>
          </a:xfrm>
        </p:spPr>
        <p:txBody>
          <a:bodyPr/>
          <a:lstStyle/>
          <a:p>
            <a:fld id="{06E9BFAD-B77E-5946-8218-E9245056A7B6}" type="datetime1">
              <a:rPr lang="nb-NO" smtClean="0"/>
              <a:t>16.09.2024</a:t>
            </a:fld>
            <a:endParaRPr lang="en-NO" dirty="0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986404A8-0618-DD46-BE3E-098512D3773C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3406544" y="22188070"/>
            <a:ext cx="5378912" cy="224265"/>
          </a:xfrm>
        </p:spPr>
        <p:txBody>
          <a:bodyPr/>
          <a:lstStyle/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661EEE40-84C9-B946-81A8-70E1148B108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838200" y="22188070"/>
            <a:ext cx="1041400" cy="224265"/>
          </a:xfrm>
        </p:spPr>
        <p:txBody>
          <a:bodyPr/>
          <a:lstStyle/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993E911-F5C5-AD46-9266-077F518BFC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731600"/>
            <a:ext cx="5007600" cy="36000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850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62821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| Bottom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>
            <a:extLst>
              <a:ext uri="{FF2B5EF4-FFF2-40B4-BE49-F238E27FC236}">
                <a16:creationId xmlns:a16="http://schemas.microsoft.com/office/drawing/2014/main" id="{A50C4891-37D6-FC43-92ED-E708668A5D42}"/>
              </a:ext>
            </a:extLst>
          </p:cNvPr>
          <p:cNvSpPr/>
          <p:nvPr userDrawn="1"/>
        </p:nvSpPr>
        <p:spPr>
          <a:xfrm>
            <a:off x="13902421" y="0"/>
            <a:ext cx="1188345" cy="6856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9C78F8-A304-FE4E-899F-B0D410FA2F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27600" y="3132000"/>
            <a:ext cx="8541659" cy="2880000"/>
          </a:xfrm>
        </p:spPr>
        <p:txBody>
          <a:bodyPr anchor="t" anchorCtr="0">
            <a:normAutofit/>
          </a:bodyPr>
          <a:lstStyle>
            <a:lvl1pPr algn="l">
              <a:defRPr sz="35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29B90-338B-4B46-A5C2-6136DF562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1EDB764-9BD4-5249-B52A-F3748BFA6C46}" type="datetime1">
              <a:rPr lang="nb-NO" smtClean="0"/>
              <a:t>16.09.2024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83EE6-8BC1-A44E-B6E8-4C55D3899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06544" y="15334627"/>
            <a:ext cx="5378912" cy="22426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40E0E-423D-214B-9ECC-5653841B6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6095E4A-5A5D-6644-BEEE-49E6588E57C2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EA1BD26-2B6D-9149-BA1D-E2503C69EE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27600" y="1800000"/>
            <a:ext cx="8541659" cy="1080000"/>
          </a:xfrm>
        </p:spPr>
        <p:txBody>
          <a:bodyPr b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None/>
              <a:defRPr cap="all" spc="50" baseline="0">
                <a:solidFill>
                  <a:schemeClr val="bg1"/>
                </a:solidFill>
              </a:defRPr>
            </a:lvl1pPr>
            <a:lvl2pPr marL="2394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641EB1-41EF-CC4D-8634-C81150C95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2000" y="6389108"/>
            <a:ext cx="863600" cy="158750"/>
          </a:xfrm>
          <a:prstGeom prst="rect">
            <a:avLst/>
          </a:prstGeom>
        </p:spPr>
      </p:pic>
      <p:sp>
        <p:nvSpPr>
          <p:cNvPr id="15" name="Forklaring">
            <a:extLst>
              <a:ext uri="{FF2B5EF4-FFF2-40B4-BE49-F238E27FC236}">
                <a16:creationId xmlns:a16="http://schemas.microsoft.com/office/drawing/2014/main" id="{6C888490-5254-794F-BB60-42E66E8D5E8C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Section Header </a:t>
            </a:r>
            <a:br>
              <a:rPr lang="nb-NO" sz="1000" b="1" noProof="1"/>
            </a:br>
            <a:r>
              <a:rPr lang="nb-NO" sz="1000" b="1" noProof="1"/>
              <a:t>| Bottom</a:t>
            </a:r>
          </a:p>
          <a:p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Use this layout as a chapter divider, for a quote/statement, etc.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Bottom background color may be changed: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Right click on your slide. Choose ‘Format background’, change fill color. Choose only dark mnemonic theme colors.</a:t>
            </a:r>
          </a:p>
          <a:p>
            <a:endParaRPr lang="nb-NO" sz="1000" noProof="1"/>
          </a:p>
          <a:p>
            <a:r>
              <a:rPr lang="nb-NO" sz="1000" noProof="1"/>
              <a:t>Text color may be changed.</a:t>
            </a:r>
          </a:p>
          <a:p>
            <a:endParaRPr lang="nb-NO" sz="1000" noProof="1"/>
          </a:p>
          <a:p>
            <a:r>
              <a:rPr lang="nb-NO" sz="1000" noProof="1"/>
              <a:t>See examples to the right.</a:t>
            </a:r>
          </a:p>
          <a:p>
            <a:endParaRPr lang="nb-NO" sz="1000" noProof="1"/>
          </a:p>
          <a:p>
            <a:r>
              <a:rPr lang="nb-NO" sz="1000" noProof="1"/>
              <a:t>Please review Appendix of this template for allowed color combinations </a:t>
            </a:r>
            <a:br>
              <a:rPr lang="nb-NO" sz="1000" noProof="1"/>
            </a:br>
            <a:r>
              <a:rPr lang="nb-NO" sz="1000" noProof="1"/>
              <a:t>for text and background color.</a:t>
            </a:r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4F630B92-706E-D540-B178-460D0C8F2AED}"/>
              </a:ext>
            </a:extLst>
          </p:cNvPr>
          <p:cNvSpPr/>
          <p:nvPr userDrawn="1"/>
        </p:nvSpPr>
        <p:spPr>
          <a:xfrm flipV="1">
            <a:off x="-2" y="0"/>
            <a:ext cx="12192002" cy="2842563"/>
          </a:xfrm>
          <a:custGeom>
            <a:avLst/>
            <a:gdLst>
              <a:gd name="connsiteX0" fmla="*/ 2 w 12192002"/>
              <a:gd name="connsiteY0" fmla="*/ 2842563 h 2842563"/>
              <a:gd name="connsiteX1" fmla="*/ 12192002 w 12192002"/>
              <a:gd name="connsiteY1" fmla="*/ 2842563 h 2842563"/>
              <a:gd name="connsiteX2" fmla="*/ 12192002 w 12192002"/>
              <a:gd name="connsiteY2" fmla="*/ 1151875 h 2842563"/>
              <a:gd name="connsiteX3" fmla="*/ 1713602 w 12192002"/>
              <a:gd name="connsiteY3" fmla="*/ 1151875 h 2842563"/>
              <a:gd name="connsiteX4" fmla="*/ 1713602 w 12192002"/>
              <a:gd name="connsiteY4" fmla="*/ 0 h 2842563"/>
              <a:gd name="connsiteX5" fmla="*/ 0 w 12192002"/>
              <a:gd name="connsiteY5" fmla="*/ 1151875 h 2842563"/>
              <a:gd name="connsiteX6" fmla="*/ 2 w 12192002"/>
              <a:gd name="connsiteY6" fmla="*/ 1151875 h 2842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2" h="2842563">
                <a:moveTo>
                  <a:pt x="2" y="2842563"/>
                </a:moveTo>
                <a:lnTo>
                  <a:pt x="12192002" y="2842563"/>
                </a:lnTo>
                <a:lnTo>
                  <a:pt x="12192002" y="1151875"/>
                </a:lnTo>
                <a:lnTo>
                  <a:pt x="1713602" y="1151875"/>
                </a:lnTo>
                <a:lnTo>
                  <a:pt x="1713602" y="0"/>
                </a:lnTo>
                <a:lnTo>
                  <a:pt x="0" y="1151875"/>
                </a:lnTo>
                <a:lnTo>
                  <a:pt x="2" y="115187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A163358-8D24-B64E-9162-132DEDC0D4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3956594" y="63226"/>
            <a:ext cx="1080000" cy="606715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8C2B6089-A547-A14C-9D4F-1C7233ED56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3956594" y="733168"/>
            <a:ext cx="1080000" cy="606715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FA0CA87B-7F7A-5644-8D6E-460E2F8BBFB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3956594" y="1403110"/>
            <a:ext cx="1080000" cy="60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2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|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A3DC4-2376-F44D-8AAB-7CBD0940F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 dirty="0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DE156BE7-BC67-2744-BE25-C654B6B61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8" name="Forklaring">
            <a:extLst>
              <a:ext uri="{FF2B5EF4-FFF2-40B4-BE49-F238E27FC236}">
                <a16:creationId xmlns:a16="http://schemas.microsoft.com/office/drawing/2014/main" id="{05432A70-2D35-8B40-A2E9-D2154FF0C324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Title and Content </a:t>
            </a:r>
            <a:br>
              <a:rPr lang="nb-NO" sz="1000" b="1" noProof="1"/>
            </a:br>
            <a:r>
              <a:rPr lang="nb-NO" sz="1000" b="1" noProof="1"/>
              <a:t>| Light</a:t>
            </a:r>
          </a:p>
          <a:p>
            <a:endParaRPr lang="nb-NO" sz="1000" noProof="1"/>
          </a:p>
          <a:p>
            <a:r>
              <a:rPr lang="nb-NO" sz="1000" noProof="1"/>
              <a:t>Place your preferred content in the placeholder.</a:t>
            </a:r>
          </a:p>
          <a:p>
            <a:endParaRPr lang="nb-NO" sz="1000" noProof="1"/>
          </a:p>
          <a:p>
            <a:r>
              <a:rPr lang="nb-NO" sz="1000" noProof="1"/>
              <a:t>Please review Appendix of this template for allowed color combinations </a:t>
            </a:r>
            <a:br>
              <a:rPr lang="nb-NO" sz="1000" noProof="1"/>
            </a:br>
            <a:r>
              <a:rPr lang="nb-NO" sz="1000" noProof="1"/>
              <a:t>for text and background color.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F0A7DE42-0573-0200-CBAD-3DB8A1AB7C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012708"/>
            <a:ext cx="9133800" cy="138499"/>
          </a:xfrm>
        </p:spPr>
        <p:txBody>
          <a:bodyPr tIns="0" rIns="0" bIns="0" anchor="b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lang="nb-NO" sz="9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Click to add footnote / source</a:t>
            </a:r>
          </a:p>
        </p:txBody>
      </p:sp>
      <p:sp>
        <p:nvSpPr>
          <p:cNvPr id="14" name="Plassholder for dato 13">
            <a:extLst>
              <a:ext uri="{FF2B5EF4-FFF2-40B4-BE49-F238E27FC236}">
                <a16:creationId xmlns:a16="http://schemas.microsoft.com/office/drawing/2014/main" id="{B636E50E-E928-D561-7B66-EBEFDF6ECE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28A2263-E848-C142-B830-4F5225B53CD2}" type="datetime1">
              <a:rPr lang="nb-NO" smtClean="0"/>
              <a:t>16.09.2024</a:t>
            </a:fld>
            <a:endParaRPr lang="en-NO" dirty="0"/>
          </a:p>
        </p:txBody>
      </p:sp>
      <p:sp>
        <p:nvSpPr>
          <p:cNvPr id="15" name="Plassholder for bunntekst 14">
            <a:extLst>
              <a:ext uri="{FF2B5EF4-FFF2-40B4-BE49-F238E27FC236}">
                <a16:creationId xmlns:a16="http://schemas.microsoft.com/office/drawing/2014/main" id="{977C5760-8730-9059-CC75-D6F0846ECAF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16" name="Plassholder for lysbildenummer 15">
            <a:extLst>
              <a:ext uri="{FF2B5EF4-FFF2-40B4-BE49-F238E27FC236}">
                <a16:creationId xmlns:a16="http://schemas.microsoft.com/office/drawing/2014/main" id="{95D84B50-3965-0531-41DD-B0941296B8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422931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|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D8C0C-4D48-BA47-8AF0-59BB7A067B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36000"/>
            <a:ext cx="5181600" cy="414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C92537-3A4B-3A4C-B5CE-62ECF9C0A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36000"/>
            <a:ext cx="5181600" cy="414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66F6BF19-9970-5248-8A3C-A0644713C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0" name="Forklaring">
            <a:extLst>
              <a:ext uri="{FF2B5EF4-FFF2-40B4-BE49-F238E27FC236}">
                <a16:creationId xmlns:a16="http://schemas.microsoft.com/office/drawing/2014/main" id="{F4D3C5CF-ECB1-7548-8658-C71910141E4B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Two Content </a:t>
            </a:r>
            <a:br>
              <a:rPr lang="nb-NO" sz="1000" b="1" noProof="1"/>
            </a:br>
            <a:r>
              <a:rPr lang="nb-NO" sz="1000" b="1" noProof="1"/>
              <a:t>| Light</a:t>
            </a:r>
          </a:p>
          <a:p>
            <a:endParaRPr lang="nb-NO" sz="1000" noProof="1"/>
          </a:p>
          <a:p>
            <a:r>
              <a:rPr lang="nb-NO" sz="1000" noProof="1"/>
              <a:t>Place your preferred content in the left and right placeholder.</a:t>
            </a:r>
          </a:p>
          <a:p>
            <a:endParaRPr lang="nb-NO" sz="1000" noProof="1"/>
          </a:p>
          <a:p>
            <a:r>
              <a:rPr lang="nb-NO" sz="1000" noProof="1"/>
              <a:t>Please review Appendix of this template for allowed color combinations </a:t>
            </a:r>
            <a:br>
              <a:rPr lang="nb-NO" sz="1000" noProof="1"/>
            </a:br>
            <a:r>
              <a:rPr lang="nb-NO" sz="1000" noProof="1"/>
              <a:t>for text and background color.</a:t>
            </a:r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BDBA3B4C-0910-59A1-389D-60D5CE65EF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012708"/>
            <a:ext cx="9133800" cy="138499"/>
          </a:xfrm>
        </p:spPr>
        <p:txBody>
          <a:bodyPr tIns="0" rIns="0" bIns="0" anchor="b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lang="nb-NO" sz="9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add footnote / source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2E0EF6B0-B6C0-950E-5CA0-2C376CC4543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2D6B2C2-5B2A-8B4A-A35C-FDEBF9CEB5C5}" type="datetime1">
              <a:rPr lang="nb-NO" smtClean="0"/>
              <a:t>16.09.2024</a:t>
            </a:fld>
            <a:endParaRPr lang="en-NO" dirty="0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40E63DBA-1396-BC7C-5AA2-E586B0BBFBB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13" name="Plassholder for lysbildenummer 12">
            <a:extLst>
              <a:ext uri="{FF2B5EF4-FFF2-40B4-BE49-F238E27FC236}">
                <a16:creationId xmlns:a16="http://schemas.microsoft.com/office/drawing/2014/main" id="{68961A20-7C3B-CDB4-8043-375DCB5C2D9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47978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ode |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D8C0C-4D48-BA47-8AF0-59BB7A067B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36000"/>
            <a:ext cx="5181600" cy="414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 dirty="0"/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66F6BF19-9970-5248-8A3C-A0644713C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0" name="Forklaring">
            <a:extLst>
              <a:ext uri="{FF2B5EF4-FFF2-40B4-BE49-F238E27FC236}">
                <a16:creationId xmlns:a16="http://schemas.microsoft.com/office/drawing/2014/main" id="{F4D3C5CF-ECB1-7548-8658-C71910141E4B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Content Code | Light</a:t>
            </a:r>
            <a:endParaRPr lang="nb-NO" sz="1000" noProof="1"/>
          </a:p>
          <a:p>
            <a:endParaRPr lang="nb-NO" sz="1000" noProof="1"/>
          </a:p>
          <a:p>
            <a:r>
              <a:rPr lang="nb-NO" sz="1000" noProof="1"/>
              <a:t>Place your preferred content in the left  placeholder.</a:t>
            </a:r>
          </a:p>
          <a:p>
            <a:endParaRPr lang="nb-NO" sz="10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noProof="1"/>
              <a:t>Place your code in the left placeholder.</a:t>
            </a:r>
          </a:p>
          <a:p>
            <a:endParaRPr lang="nb-NO" sz="1000" noProof="1"/>
          </a:p>
          <a:p>
            <a:r>
              <a:rPr lang="nb-NO" sz="1000" noProof="1"/>
              <a:t>Please review Appendix of this template for allowed color combinations </a:t>
            </a:r>
            <a:br>
              <a:rPr lang="nb-NO" sz="1000" noProof="1"/>
            </a:br>
            <a:r>
              <a:rPr lang="nb-NO" sz="1000" noProof="1"/>
              <a:t>for text and background color.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C24DB334-084F-278C-5CC0-8037A4A48E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72200" y="1836000"/>
            <a:ext cx="5181600" cy="957800"/>
          </a:xfrm>
          <a:solidFill>
            <a:schemeClr val="bg1"/>
          </a:solidFill>
        </p:spPr>
        <p:txBody>
          <a:bodyPr vert="horz" wrap="square" lIns="360000" tIns="360000" rIns="360000" bIns="360000" rtlCol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lang="nb-NO" sz="1400" smtClean="0">
                <a:latin typeface="Courier" pitchFamily="2" charset="0"/>
              </a:defRPr>
            </a:lvl1pPr>
            <a:lvl2pPr>
              <a:defRPr lang="nb-NO" smtClean="0"/>
            </a:lvl2pPr>
            <a:lvl3pPr>
              <a:defRPr lang="nb-NO" smtClean="0"/>
            </a:lvl3pPr>
            <a:lvl4pPr>
              <a:defRPr lang="nb-NO" smtClean="0"/>
            </a:lvl4pPr>
            <a:lvl5pPr>
              <a:defRPr lang="nb-NO"/>
            </a:lvl5pPr>
          </a:lstStyle>
          <a:p>
            <a:pPr lvl="0"/>
            <a:r>
              <a:rPr lang="en-GB" dirty="0"/>
              <a:t>Write your code here</a:t>
            </a:r>
            <a:endParaRPr lang="en-NO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7AC7D2C-B51A-4CEE-72DD-A0B5E2FC57E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2BBCC7-1319-954A-BC6C-FF1F010E2D21}" type="datetime1">
              <a:rPr lang="nb-NO" smtClean="0"/>
              <a:t>16.09.2024</a:t>
            </a:fld>
            <a:endParaRPr lang="en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552849A-AFDC-DCB9-9076-6E1A2111CA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27C6F5E9-0C7A-4BEE-B3D8-CE7A482FC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B716671-7D2B-7A06-1137-F5C5BDC269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6012708"/>
            <a:ext cx="9133800" cy="138499"/>
          </a:xfrm>
        </p:spPr>
        <p:txBody>
          <a:bodyPr tIns="0" rIns="0" bIns="0" anchor="b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lang="nb-NO" sz="9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add footnote / source</a:t>
            </a:r>
          </a:p>
        </p:txBody>
      </p:sp>
    </p:spTree>
    <p:extLst>
      <p:ext uri="{BB962C8B-B14F-4D97-AF65-F5344CB8AC3E}">
        <p14:creationId xmlns:p14="http://schemas.microsoft.com/office/powerpoint/2010/main" val="52367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|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2197172B-736B-8742-BD40-DE5F4284E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Forklaring">
            <a:extLst>
              <a:ext uri="{FF2B5EF4-FFF2-40B4-BE49-F238E27FC236}">
                <a16:creationId xmlns:a16="http://schemas.microsoft.com/office/drawing/2014/main" id="{9B574E8C-AB3D-504A-A655-9BCC6FA35F47}"/>
              </a:ext>
            </a:extLst>
          </p:cNvPr>
          <p:cNvSpPr txBox="1"/>
          <p:nvPr userDrawn="1"/>
        </p:nvSpPr>
        <p:spPr>
          <a:xfrm>
            <a:off x="12316017" y="0"/>
            <a:ext cx="1528494" cy="685632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r>
              <a:rPr lang="nb-NO" sz="1000" b="1" noProof="1"/>
              <a:t>Title only | Light</a:t>
            </a:r>
          </a:p>
          <a:p>
            <a:endParaRPr lang="nb-NO" sz="1000" noProof="1"/>
          </a:p>
          <a:p>
            <a:r>
              <a:rPr lang="nb-NO" sz="1000" noProof="1"/>
              <a:t>This layout is intended for custom designed content.</a:t>
            </a:r>
          </a:p>
          <a:p>
            <a:endParaRPr lang="nb-NO" sz="1000" noProof="1"/>
          </a:p>
          <a:p>
            <a:r>
              <a:rPr lang="nb-NO" sz="1000" noProof="1"/>
              <a:t>Place graphs, other infographics or use typography to convey and visualise your message.</a:t>
            </a:r>
          </a:p>
          <a:p>
            <a:endParaRPr lang="nb-NO" sz="1000" noProof="1"/>
          </a:p>
          <a:p>
            <a:r>
              <a:rPr lang="nb-NO" sz="1000" noProof="1"/>
              <a:t>Use guidlines or the align tool to align and organize your text and visuals.</a:t>
            </a:r>
          </a:p>
          <a:p>
            <a:endParaRPr lang="nb-NO" sz="1000" noProof="1"/>
          </a:p>
          <a:p>
            <a:r>
              <a:rPr lang="nb-NO" sz="1000" noProof="1"/>
              <a:t>Please review Appendix of this template for allowed color combinations </a:t>
            </a:r>
            <a:br>
              <a:rPr lang="nb-NO" sz="1000" noProof="1"/>
            </a:br>
            <a:r>
              <a:rPr lang="nb-NO" sz="1000" noProof="1"/>
              <a:t>for text and background color.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BB659C1-2CEB-F6D5-4389-1AC871556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D156E-DE54-CA4A-A26C-EEED8EDA955B}" type="datetime1">
              <a:rPr lang="nb-NO" smtClean="0"/>
              <a:t>16.09.2024</a:t>
            </a:fld>
            <a:endParaRPr lang="en-NO" dirty="0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FC56DB7-B2F5-C5C1-66BB-7F3407151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E07CF1A2-E35E-F589-1141-4A031739C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81AE510B-3336-D603-0678-5B93D27B44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012708"/>
            <a:ext cx="9133800" cy="138499"/>
          </a:xfrm>
        </p:spPr>
        <p:txBody>
          <a:bodyPr tIns="0" rIns="0" bIns="0" anchor="b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lang="nb-NO" sz="9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Aft>
                <a:spcPts val="0"/>
              </a:spcAft>
              <a:buNone/>
              <a:defRPr lang="nb-NO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add footnote / source</a:t>
            </a:r>
          </a:p>
        </p:txBody>
      </p:sp>
    </p:spTree>
    <p:extLst>
      <p:ext uri="{BB962C8B-B14F-4D97-AF65-F5344CB8AC3E}">
        <p14:creationId xmlns:p14="http://schemas.microsoft.com/office/powerpoint/2010/main" val="309288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AE0168-BD86-7E48-B2F8-7DCDD730C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9133800" cy="1073421"/>
          </a:xfrm>
          <a:prstGeom prst="rect">
            <a:avLst/>
          </a:prstGeom>
        </p:spPr>
        <p:txBody>
          <a:bodyPr vert="horz" lIns="91440" tIns="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86CEA-AD8F-BB47-898A-DC6A432A4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34258"/>
            <a:ext cx="9136800" cy="414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7453F-C189-314E-A29F-7721D15707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4124" y="6382013"/>
            <a:ext cx="1186543" cy="22426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667553-D5B2-B448-80C5-08FFEB58F684}" type="datetime1">
              <a:rPr lang="nb-NO" smtClean="0"/>
              <a:t>16.09.2024</a:t>
            </a:fld>
            <a:endParaRPr lang="en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C1DD-24C4-544B-B5D5-FBD7E8CB55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82013"/>
            <a:ext cx="8225924" cy="224265"/>
          </a:xfrm>
          <a:prstGeom prst="rect">
            <a:avLst/>
          </a:prstGeom>
        </p:spPr>
        <p:txBody>
          <a:bodyPr vert="horz" lIns="90000" tIns="0" rIns="0" bIns="0" rtlCol="0" anchor="ctr"/>
          <a:lstStyle>
            <a:lvl1pPr algn="l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Footer goes here</a:t>
            </a:r>
            <a:endParaRPr lang="en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4250D-943C-3947-93E1-9F963E72AE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50667" y="6382013"/>
            <a:ext cx="431305" cy="22426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6095E4A-5A5D-6644-BEEE-49E6588E57C2}" type="slidenum">
              <a:rPr lang="en-NO" smtClean="0"/>
              <a:pPr/>
              <a:t>‹#›</a:t>
            </a:fld>
            <a:endParaRPr lang="en-NO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75044C-70D8-9A4A-BE66-7EDAA33FC812}"/>
              </a:ext>
            </a:extLst>
          </p:cNvPr>
          <p:cNvPicPr>
            <a:picLocks noChangeAspect="1"/>
          </p:cNvPicPr>
          <p:nvPr userDrawn="1"/>
        </p:nvPicPr>
        <p:blipFill>
          <a:blip r:embed="rId51"/>
          <a:stretch>
            <a:fillRect/>
          </a:stretch>
        </p:blipFill>
        <p:spPr>
          <a:xfrm>
            <a:off x="10922000" y="6389108"/>
            <a:ext cx="863600" cy="1587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D932567-EBF2-1C46-8BE3-86F2AA31FAAC}"/>
              </a:ext>
            </a:extLst>
          </p:cNvPr>
          <p:cNvSpPr/>
          <p:nvPr userDrawn="1"/>
        </p:nvSpPr>
        <p:spPr>
          <a:xfrm>
            <a:off x="0" y="681037"/>
            <a:ext cx="72000" cy="3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456850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10" r:id="rId2"/>
    <p:sldLayoutId id="2147483736" r:id="rId3"/>
    <p:sldLayoutId id="2147483720" r:id="rId4"/>
    <p:sldLayoutId id="2147483761" r:id="rId5"/>
    <p:sldLayoutId id="2147483684" r:id="rId6"/>
    <p:sldLayoutId id="2147483695" r:id="rId7"/>
    <p:sldLayoutId id="2147483762" r:id="rId8"/>
    <p:sldLayoutId id="2147483725" r:id="rId9"/>
    <p:sldLayoutId id="2147483655" r:id="rId10"/>
    <p:sldLayoutId id="2147483752" r:id="rId11"/>
    <p:sldLayoutId id="2147483702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692" r:id="rId19"/>
    <p:sldLayoutId id="2147483697" r:id="rId20"/>
    <p:sldLayoutId id="2147483765" r:id="rId21"/>
    <p:sldLayoutId id="2147483759" r:id="rId22"/>
    <p:sldLayoutId id="2147483776" r:id="rId23"/>
    <p:sldLayoutId id="2147483701" r:id="rId24"/>
    <p:sldLayoutId id="2147483686" r:id="rId25"/>
    <p:sldLayoutId id="2147483696" r:id="rId26"/>
    <p:sldLayoutId id="2147483766" r:id="rId27"/>
    <p:sldLayoutId id="2147483699" r:id="rId28"/>
    <p:sldLayoutId id="2147483778" r:id="rId29"/>
    <p:sldLayoutId id="2147483779" r:id="rId30"/>
    <p:sldLayoutId id="2147483777" r:id="rId31"/>
    <p:sldLayoutId id="2147483726" r:id="rId32"/>
    <p:sldLayoutId id="2147483727" r:id="rId33"/>
    <p:sldLayoutId id="2147483728" r:id="rId34"/>
    <p:sldLayoutId id="2147483738" r:id="rId35"/>
    <p:sldLayoutId id="2147483740" r:id="rId36"/>
    <p:sldLayoutId id="2147483741" r:id="rId37"/>
    <p:sldLayoutId id="2147483742" r:id="rId38"/>
    <p:sldLayoutId id="2147483744" r:id="rId39"/>
    <p:sldLayoutId id="2147483746" r:id="rId40"/>
    <p:sldLayoutId id="2147483743" r:id="rId41"/>
    <p:sldLayoutId id="2147483745" r:id="rId42"/>
    <p:sldLayoutId id="2147483747" r:id="rId43"/>
    <p:sldLayoutId id="2147483758" r:id="rId44"/>
    <p:sldLayoutId id="2147483757" r:id="rId45"/>
    <p:sldLayoutId id="2147483755" r:id="rId46"/>
    <p:sldLayoutId id="2147483756" r:id="rId47"/>
    <p:sldLayoutId id="2147483754" r:id="rId48"/>
    <p:sldLayoutId id="2147483753" r:id="rId49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i="0" kern="1200">
          <a:solidFill>
            <a:schemeClr val="tx1">
              <a:lumMod val="90000"/>
              <a:lumOff val="1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700"/>
        </a:spcBef>
        <a:spcAft>
          <a:spcPts val="700"/>
        </a:spcAft>
        <a:buClr>
          <a:schemeClr val="accent4"/>
        </a:buClr>
        <a:buSzPct val="80000"/>
        <a:buFont typeface="Wingdings" pitchFamily="2" charset="2"/>
        <a:buChar char="§"/>
        <a:defRPr sz="1800" kern="1200">
          <a:solidFill>
            <a:schemeClr val="tx1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32000" indent="-19260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Clr>
          <a:schemeClr val="tx1">
            <a:lumMod val="50000"/>
            <a:lumOff val="50000"/>
          </a:schemeClr>
        </a:buClr>
        <a:buFont typeface="System Font Regular"/>
        <a:buChar char="–"/>
        <a:defRPr sz="15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03000" indent="-15660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Clr>
          <a:schemeClr val="tx1">
            <a:lumMod val="50000"/>
            <a:lumOff val="50000"/>
          </a:schemeClr>
        </a:buClr>
        <a:buFont typeface="System Font Regular"/>
        <a:buChar char="–"/>
        <a:defRPr sz="12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72200" indent="-15660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Clr>
          <a:schemeClr val="tx1">
            <a:lumMod val="50000"/>
            <a:lumOff val="50000"/>
          </a:schemeClr>
        </a:buClr>
        <a:buFont typeface="System Font Regular"/>
        <a:buChar char="–"/>
        <a:defRPr sz="12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41400" indent="-15660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Clr>
          <a:schemeClr val="tx1">
            <a:lumMod val="50000"/>
            <a:lumOff val="50000"/>
          </a:schemeClr>
        </a:buClr>
        <a:buFont typeface="System Font Regular"/>
        <a:buChar char="–"/>
        <a:defRPr sz="12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655" userDrawn="1">
          <p15:clr>
            <a:srgbClr val="F26B43"/>
          </p15:clr>
        </p15:guide>
        <p15:guide id="4" orient="horz" pos="4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4" Type="http://schemas.openxmlformats.org/officeDocument/2006/relationships/hyperlink" Target="https://cloud.google.com/blog/topics/threat-intelligence/apt41-arisen-from-dus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.xml"/><Relationship Id="rId4" Type="http://schemas.openxmlformats.org/officeDocument/2006/relationships/hyperlink" Target="https://www.microsoft.com/en-us/security/blog/2022/04/12/tarrask-malware-uses-scheduled-tasks-for-defense-evasion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.xml"/><Relationship Id="rId6" Type="http://schemas.openxmlformats.org/officeDocument/2006/relationships/hyperlink" Target="https://cloud.google.com/blog/topics/threat-intelligence/apt41-arisen-from-dust" TargetMode="External"/><Relationship Id="rId5" Type="http://schemas.openxmlformats.org/officeDocument/2006/relationships/hyperlink" Target="https://www.zscaler.com/blogs/security-research/dodgebox-deep-dive-updated-arsenal-apt41-part-1" TargetMode="External"/><Relationship Id="rId4" Type="http://schemas.openxmlformats.org/officeDocument/2006/relationships/hyperlink" Target="https://documents.trendmicro.com/assets/white_papers/wp-earth-baku-an-apt-group-targeting-indo-pacific-countries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Relationship Id="rId6" Type="http://schemas.openxmlformats.org/officeDocument/2006/relationships/hyperlink" Target="https://www.zscaler.com/blogs/security-research/moonwalk-deep-dive-updated-arsenal-apt41-part-2" TargetMode="External"/><Relationship Id="rId5" Type="http://schemas.openxmlformats.org/officeDocument/2006/relationships/hyperlink" Target="https://www.trendmicro.com/en_us/research/24/h/earth-baku-latest-campaign.html" TargetMode="External"/><Relationship Id="rId4" Type="http://schemas.openxmlformats.org/officeDocument/2006/relationships/hyperlink" Target="https://cloud.google.com/blog/topics/threat-intelligence/apt41-arisen-from-dus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Relationship Id="rId6" Type="http://schemas.openxmlformats.org/officeDocument/2006/relationships/hyperlink" Target="https://github.com/hasherezade/pe-sieve" TargetMode="External"/><Relationship Id="rId5" Type="http://schemas.openxmlformats.org/officeDocument/2006/relationships/hyperlink" Target="https://github.com/hasherezade/hollows_hunter" TargetMode="External"/><Relationship Id="rId4" Type="http://schemas.openxmlformats.org/officeDocument/2006/relationships/hyperlink" Target="https://www.forrest-orr.net/post/malicious-memory-artifacts-part-i-dll-hollowi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.xml"/><Relationship Id="rId4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mnemonic-no" TargetMode="External"/><Relationship Id="rId13" Type="http://schemas.openxmlformats.org/officeDocument/2006/relationships/image" Target="../media/image74.svg"/><Relationship Id="rId18" Type="http://schemas.openxmlformats.org/officeDocument/2006/relationships/image" Target="../media/image77.png"/><Relationship Id="rId3" Type="http://schemas.openxmlformats.org/officeDocument/2006/relationships/image" Target="../media/image40.jpg"/><Relationship Id="rId21" Type="http://schemas.openxmlformats.org/officeDocument/2006/relationships/image" Target="../media/image79.png"/><Relationship Id="rId7" Type="http://schemas.openxmlformats.org/officeDocument/2006/relationships/image" Target="../media/image70.svg"/><Relationship Id="rId12" Type="http://schemas.openxmlformats.org/officeDocument/2006/relationships/image" Target="../media/image73.png"/><Relationship Id="rId17" Type="http://schemas.openxmlformats.org/officeDocument/2006/relationships/hyperlink" Target="https://www.youtube.com/mnemonic" TargetMode="External"/><Relationship Id="rId2" Type="http://schemas.openxmlformats.org/officeDocument/2006/relationships/image" Target="../media/image39.jpeg"/><Relationship Id="rId16" Type="http://schemas.openxmlformats.org/officeDocument/2006/relationships/image" Target="../media/image76.svg"/><Relationship Id="rId20" Type="http://schemas.openxmlformats.org/officeDocument/2006/relationships/hyperlink" Target="https://www.mnemonic.io/resources/podcast/" TargetMode="Externa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9.png"/><Relationship Id="rId11" Type="http://schemas.openxmlformats.org/officeDocument/2006/relationships/hyperlink" Target="https://www.linkedin.com/company/mnemonic-as/" TargetMode="External"/><Relationship Id="rId5" Type="http://schemas.openxmlformats.org/officeDocument/2006/relationships/hyperlink" Target="https://www.facebook.com/mnemonic.no" TargetMode="External"/><Relationship Id="rId15" Type="http://schemas.openxmlformats.org/officeDocument/2006/relationships/image" Target="../media/image75.png"/><Relationship Id="rId10" Type="http://schemas.openxmlformats.org/officeDocument/2006/relationships/image" Target="../media/image72.svg"/><Relationship Id="rId19" Type="http://schemas.openxmlformats.org/officeDocument/2006/relationships/image" Target="../media/image78.svg"/><Relationship Id="rId4" Type="http://schemas.openxmlformats.org/officeDocument/2006/relationships/image" Target="../media/image41.jpg"/><Relationship Id="rId9" Type="http://schemas.openxmlformats.org/officeDocument/2006/relationships/image" Target="../media/image71.png"/><Relationship Id="rId14" Type="http://schemas.openxmlformats.org/officeDocument/2006/relationships/hyperlink" Target="https://twitter.com/mnemonic_sec" TargetMode="External"/><Relationship Id="rId22" Type="http://schemas.openxmlformats.org/officeDocument/2006/relationships/image" Target="../media/image80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scaler.com/blogs/security-research/dodgebox-deep-dive-updated-arsenal-apt41-part-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trendmicro.com/en_us/research/24/h/earth-baku-latest-campaign.html" TargetMode="External"/><Relationship Id="rId5" Type="http://schemas.openxmlformats.org/officeDocument/2006/relationships/hyperlink" Target="https://cloud.google.com/blog/topics/threat-intelligence/apt41-arisen-from-dust" TargetMode="External"/><Relationship Id="rId4" Type="http://schemas.openxmlformats.org/officeDocument/2006/relationships/hyperlink" Target="https://www.zscaler.com/blogs/security-research/moonwalk-deep-dive-updated-arsenal-apt41-part-2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31ADCB-206B-43B0-6FE8-8496E4F7E8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CurveBack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C2669D1-AC50-0F55-3568-3BB9818F45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Stian</a:t>
            </a:r>
            <a:r>
              <a:rPr lang="en-US" dirty="0"/>
              <a:t> </a:t>
            </a:r>
            <a:r>
              <a:rPr lang="en-US" dirty="0" err="1"/>
              <a:t>Jahr</a:t>
            </a:r>
            <a:r>
              <a:rPr lang="en-US" dirty="0"/>
              <a:t>, Senior Reverse Engineer</a:t>
            </a:r>
          </a:p>
          <a:p>
            <a:r>
              <a:rPr lang="en-US" dirty="0" err="1"/>
              <a:t>Svein</a:t>
            </a:r>
            <a:r>
              <a:rPr lang="en-US" dirty="0"/>
              <a:t> Roger Engen, Senior Reverse Engineer</a:t>
            </a:r>
          </a:p>
          <a:p>
            <a:r>
              <a:rPr lang="en-US" dirty="0"/>
              <a:t>Rafael Lukas </a:t>
            </a:r>
            <a:r>
              <a:rPr lang="en-US" dirty="0" err="1"/>
              <a:t>Maers</a:t>
            </a:r>
            <a:r>
              <a:rPr lang="en-US" dirty="0"/>
              <a:t>, Reverse Engineering Team Lead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EAFCC86-7A56-3BD4-73D4-1CB4393EF7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 Backdoor Analysis</a:t>
            </a:r>
          </a:p>
        </p:txBody>
      </p:sp>
    </p:spTree>
    <p:extLst>
      <p:ext uri="{BB962C8B-B14F-4D97-AF65-F5344CB8AC3E}">
        <p14:creationId xmlns:p14="http://schemas.microsoft.com/office/powerpoint/2010/main" val="120909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EA68C7-F771-7837-72D3-487E6441E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4258"/>
            <a:ext cx="6525552" cy="3304800"/>
          </a:xfrm>
        </p:spPr>
        <p:txBody>
          <a:bodyPr>
            <a:noAutofit/>
          </a:bodyPr>
          <a:lstStyle/>
          <a:p>
            <a:r>
              <a:rPr lang="en-NO" sz="1600" dirty="0"/>
              <a:t>Components</a:t>
            </a:r>
          </a:p>
          <a:p>
            <a:pPr lvl="1"/>
            <a:r>
              <a:rPr lang="en-NO" sz="1400" dirty="0">
                <a:solidFill>
                  <a:schemeClr val="accent6"/>
                </a:solidFill>
              </a:rPr>
              <a:t>Legitimate</a:t>
            </a:r>
            <a:r>
              <a:rPr lang="en-NO" sz="1400" dirty="0"/>
              <a:t>, signed, modified dynamic-link library </a:t>
            </a:r>
            <a:r>
              <a:rPr lang="en-NO" sz="1400" b="1" dirty="0">
                <a:solidFill>
                  <a:schemeClr val="bg2"/>
                </a:solidFill>
              </a:rPr>
              <a:t>mscoree.dll</a:t>
            </a:r>
            <a:r>
              <a:rPr lang="en-NO" sz="1400" dirty="0"/>
              <a:t> (</a:t>
            </a:r>
            <a:r>
              <a:rPr lang="en-GB" sz="1400" dirty="0"/>
              <a:t>Microsoft Runtime Execution Engine)</a:t>
            </a:r>
            <a:endParaRPr lang="en-NO" sz="1400" dirty="0"/>
          </a:p>
          <a:p>
            <a:pPr lvl="1"/>
            <a:r>
              <a:rPr lang="en-GB" sz="1400" dirty="0">
                <a:solidFill>
                  <a:schemeClr val="accent4"/>
                </a:solidFill>
              </a:rPr>
              <a:t>Malicious</a:t>
            </a:r>
            <a:r>
              <a:rPr lang="en-GB" sz="1400" dirty="0"/>
              <a:t>, signed dynamic-link library </a:t>
            </a:r>
            <a:r>
              <a:rPr lang="en-US" sz="1400" b="1" dirty="0" err="1">
                <a:solidFill>
                  <a:schemeClr val="bg2"/>
                </a:solidFill>
              </a:rPr>
              <a:t>mscorwks.dll</a:t>
            </a:r>
            <a:r>
              <a:rPr lang="en-US" sz="1400" dirty="0"/>
              <a:t> (Microsoft Runtime CLR – WorkStation)</a:t>
            </a:r>
            <a:endParaRPr lang="en-NO" sz="1400" dirty="0"/>
          </a:p>
          <a:p>
            <a:r>
              <a:rPr lang="nb-NO" sz="16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%SYSTEMROOT%\</a:t>
            </a:r>
            <a:r>
              <a:rPr lang="nb-NO" sz="1600" dirty="0" err="1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Microsoft.NET</a:t>
            </a:r>
            <a:r>
              <a:rPr lang="nb-NO" sz="16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\Framework64\v4.0.30319\</a:t>
            </a:r>
          </a:p>
          <a:p>
            <a:r>
              <a:rPr lang="nb-NO" sz="1600" dirty="0" err="1"/>
              <a:t>Outdated</a:t>
            </a:r>
            <a:r>
              <a:rPr lang="nb-NO" sz="1600" dirty="0"/>
              <a:t> </a:t>
            </a:r>
            <a:r>
              <a:rPr lang="nb-NO" sz="1600" dirty="0" err="1"/>
              <a:t>code</a:t>
            </a:r>
            <a:r>
              <a:rPr lang="nb-NO" sz="1600" dirty="0"/>
              <a:t> signing </a:t>
            </a:r>
            <a:r>
              <a:rPr lang="nb-NO" sz="1600" dirty="0" err="1"/>
              <a:t>certificate</a:t>
            </a:r>
            <a:r>
              <a:rPr lang="nb-NO" sz="1600" dirty="0"/>
              <a:t> </a:t>
            </a:r>
            <a:r>
              <a:rPr lang="nb-NO" sz="1600" dirty="0" err="1"/>
              <a:t>allegedly</a:t>
            </a:r>
            <a:r>
              <a:rPr lang="nb-NO" sz="1600" dirty="0"/>
              <a:t> </a:t>
            </a:r>
            <a:r>
              <a:rPr lang="nb-NO" sz="1600" dirty="0" err="1"/>
              <a:t>belonging</a:t>
            </a:r>
            <a:r>
              <a:rPr lang="nb-NO" sz="1600" dirty="0"/>
              <a:t> to Russian travel </a:t>
            </a:r>
            <a:r>
              <a:rPr lang="nb-NO" sz="1600" dirty="0" err="1"/>
              <a:t>agency</a:t>
            </a:r>
            <a:r>
              <a:rPr lang="nb-NO" sz="1600" dirty="0"/>
              <a:t> </a:t>
            </a:r>
            <a:r>
              <a:rPr lang="nb-NO" sz="1600" dirty="0">
                <a:solidFill>
                  <a:schemeClr val="accent1"/>
                </a:solidFill>
              </a:rPr>
              <a:t>OOO ALEAN-TOUR</a:t>
            </a:r>
          </a:p>
          <a:p>
            <a:r>
              <a:rPr lang="nb-NO" sz="1700" dirty="0" err="1"/>
              <a:t>Recent</a:t>
            </a:r>
            <a:r>
              <a:rPr lang="nb-NO" sz="1700" dirty="0"/>
              <a:t> </a:t>
            </a:r>
            <a:r>
              <a:rPr lang="nb-NO" sz="1700" dirty="0" err="1"/>
              <a:t>versions</a:t>
            </a:r>
            <a:r>
              <a:rPr lang="nb-NO" sz="1700" dirty="0"/>
              <a:t> </a:t>
            </a:r>
            <a:r>
              <a:rPr lang="nb-NO" sz="1700" dirty="0" err="1"/>
              <a:t>also</a:t>
            </a:r>
            <a:r>
              <a:rPr lang="nb-NO" sz="1700" dirty="0"/>
              <a:t> </a:t>
            </a:r>
            <a:r>
              <a:rPr lang="nb-NO" sz="1700" dirty="0" err="1"/>
              <a:t>use</a:t>
            </a:r>
            <a:r>
              <a:rPr lang="nb-NO" sz="1700" dirty="0"/>
              <a:t> </a:t>
            </a:r>
            <a:r>
              <a:rPr lang="nb-NO" sz="1700" dirty="0" err="1"/>
              <a:t>other</a:t>
            </a:r>
            <a:r>
              <a:rPr lang="nb-NO" sz="1700" dirty="0"/>
              <a:t> </a:t>
            </a:r>
            <a:r>
              <a:rPr lang="nb-NO" sz="1700" dirty="0" err="1"/>
              <a:t>outdated</a:t>
            </a:r>
            <a:r>
              <a:rPr lang="nb-NO" sz="1700" dirty="0"/>
              <a:t> </a:t>
            </a:r>
            <a:r>
              <a:rPr lang="nb-NO" sz="1700" dirty="0" err="1"/>
              <a:t>code</a:t>
            </a:r>
            <a:r>
              <a:rPr lang="nb-NO" sz="1700" dirty="0"/>
              <a:t> signing certificates</a:t>
            </a:r>
            <a:r>
              <a:rPr lang="nb-NO" sz="1700" baseline="30000" dirty="0"/>
              <a:t>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54A190-5B77-A735-C0E4-A62153BAA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CurveLast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3B81F86-07DE-E8AB-F439-A5639C9CA3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6012708"/>
            <a:ext cx="9133800" cy="138499"/>
          </a:xfrm>
        </p:spPr>
        <p:txBody>
          <a:bodyPr/>
          <a:lstStyle/>
          <a:p>
            <a:r>
              <a:rPr lang="en-NO" dirty="0"/>
              <a:t>1 </a:t>
            </a:r>
            <a:r>
              <a:rPr lang="en-GB" dirty="0">
                <a:hlinkClick r:id="rId4"/>
              </a:rPr>
              <a:t>https://cloud.google.com/blog/topics/threat-intelligence/apt41-arisen-from-dust</a:t>
            </a:r>
            <a:endParaRPr lang="en-GB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A5FEC50-EB73-8E03-FAC1-4A82262694B1}"/>
              </a:ext>
            </a:extLst>
          </p:cNvPr>
          <p:cNvSpPr/>
          <p:nvPr/>
        </p:nvSpPr>
        <p:spPr>
          <a:xfrm>
            <a:off x="3560975" y="5218858"/>
            <a:ext cx="1440000" cy="27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m</a:t>
            </a:r>
            <a:r>
              <a:rPr lang="en-NO" sz="1600" dirty="0"/>
              <a:t>scoree.dll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EE8C2F6-1C30-4299-312A-15089F344F5F}"/>
              </a:ext>
            </a:extLst>
          </p:cNvPr>
          <p:cNvSpPr/>
          <p:nvPr/>
        </p:nvSpPr>
        <p:spPr>
          <a:xfrm>
            <a:off x="5320306" y="5218858"/>
            <a:ext cx="1440000" cy="27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m</a:t>
            </a:r>
            <a:r>
              <a:rPr lang="en-NO" sz="1600" dirty="0"/>
              <a:t>scorwks.dll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72B6ECA-002C-283A-7285-C60EEE90FDFC}"/>
              </a:ext>
            </a:extLst>
          </p:cNvPr>
          <p:cNvSpPr/>
          <p:nvPr/>
        </p:nvSpPr>
        <p:spPr>
          <a:xfrm>
            <a:off x="1441644" y="5225125"/>
            <a:ext cx="1800000" cy="27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.NET Application</a:t>
            </a:r>
            <a:endParaRPr lang="en-NO" sz="1600" dirty="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8D3A659-D30B-57B7-6FE3-187877DC475A}"/>
              </a:ext>
            </a:extLst>
          </p:cNvPr>
          <p:cNvCxnSpPr>
            <a:stCxn id="44" idx="3"/>
            <a:endCxn id="42" idx="1"/>
          </p:cNvCxnSpPr>
          <p:nvPr/>
        </p:nvCxnSpPr>
        <p:spPr>
          <a:xfrm flipV="1">
            <a:off x="3241644" y="5353858"/>
            <a:ext cx="319331" cy="6267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E051F7A-2D6D-0C61-EBBD-257B9AA3798E}"/>
              </a:ext>
            </a:extLst>
          </p:cNvPr>
          <p:cNvCxnSpPr>
            <a:stCxn id="42" idx="3"/>
            <a:endCxn id="43" idx="1"/>
          </p:cNvCxnSpPr>
          <p:nvPr/>
        </p:nvCxnSpPr>
        <p:spPr>
          <a:xfrm>
            <a:off x="5000975" y="5353858"/>
            <a:ext cx="319331" cy="0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Placeholder 4">
            <a:extLst>
              <a:ext uri="{FF2B5EF4-FFF2-40B4-BE49-F238E27FC236}">
                <a16:creationId xmlns:a16="http://schemas.microsoft.com/office/drawing/2014/main" id="{05385160-57AF-844F-9618-D6533E8714FD}"/>
              </a:ext>
            </a:extLst>
          </p:cNvPr>
          <p:cNvSpPr>
            <a:spLocks noGrp="1"/>
          </p:cNvSpPr>
          <p:nvPr/>
        </p:nvSpPr>
        <p:spPr>
          <a:xfrm>
            <a:off x="7363752" y="1834258"/>
            <a:ext cx="3990046" cy="540000"/>
          </a:xfrm>
          <a:prstGeom prst="rect">
            <a:avLst/>
          </a:prstGeom>
          <a:solidFill>
            <a:schemeClr val="accent3"/>
          </a:solidFill>
        </p:spPr>
        <p:txBody>
          <a:bodyPr vert="horz" lIns="36000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defRPr sz="2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50000"/>
                  <a:lumOff val="50000"/>
                </a:schemeClr>
              </a:buClr>
              <a:buFont typeface="System Font Regular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50000"/>
                  <a:lumOff val="50000"/>
                </a:schemeClr>
              </a:buClr>
              <a:buFont typeface="System Font Regular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50000"/>
                  <a:lumOff val="50000"/>
                </a:schemeClr>
              </a:buClr>
              <a:buFont typeface="System Font Regular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50000"/>
                  <a:lumOff val="50000"/>
                </a:schemeClr>
              </a:buClr>
              <a:buFont typeface="System Font Regular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err="1"/>
              <a:t>mscoree.dll</a:t>
            </a:r>
            <a:endParaRPr lang="en-GB" sz="1800" dirty="0"/>
          </a:p>
        </p:txBody>
      </p:sp>
      <p:sp>
        <p:nvSpPr>
          <p:cNvPr id="63" name="Content Placeholder 10">
            <a:extLst>
              <a:ext uri="{FF2B5EF4-FFF2-40B4-BE49-F238E27FC236}">
                <a16:creationId xmlns:a16="http://schemas.microsoft.com/office/drawing/2014/main" id="{51099599-EB78-6941-9C8B-59CDB72D9A30}"/>
              </a:ext>
            </a:extLst>
          </p:cNvPr>
          <p:cNvSpPr>
            <a:spLocks noGrp="1"/>
          </p:cNvSpPr>
          <p:nvPr/>
        </p:nvSpPr>
        <p:spPr>
          <a:xfrm>
            <a:off x="7363751" y="2374258"/>
            <a:ext cx="3990047" cy="1387847"/>
          </a:xfrm>
          <a:prstGeom prst="rect">
            <a:avLst/>
          </a:prstGeom>
          <a:solidFill>
            <a:schemeClr val="accent3"/>
          </a:solidFill>
        </p:spPr>
        <p:txBody>
          <a:bodyPr vert="horz" lIns="180000" tIns="45720" rIns="9000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Tx/>
              <a:buSzPct val="8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2000" indent="-192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Font typeface="System Font Regular"/>
              <a:buChar char="–"/>
              <a:defRPr sz="15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03000" indent="-156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Font typeface="System Font Regular"/>
              <a:buChar char="–"/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72200" indent="-156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Font typeface="System Font Regular"/>
              <a:buChar char="–"/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41400" indent="-156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Font typeface="System Font Regular"/>
              <a:buChar char="–"/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Core component of .NET</a:t>
            </a:r>
          </a:p>
          <a:p>
            <a:pPr lvl="1"/>
            <a:r>
              <a:rPr lang="en-GB" sz="1300" dirty="0"/>
              <a:t>Loaded at .NET application startup</a:t>
            </a:r>
          </a:p>
          <a:p>
            <a:r>
              <a:rPr lang="en-GB" sz="1600" dirty="0"/>
              <a:t>Location leads to DLL hijacking</a:t>
            </a:r>
          </a:p>
          <a:p>
            <a:r>
              <a:rPr lang="en-GB" sz="1600" dirty="0"/>
              <a:t>Added import from </a:t>
            </a:r>
            <a:r>
              <a:rPr lang="en-GB" sz="1600" dirty="0" err="1"/>
              <a:t>mscorwks.dll</a:t>
            </a:r>
            <a:endParaRPr lang="en-GB" sz="1600" dirty="0"/>
          </a:p>
          <a:p>
            <a:pPr lvl="1"/>
            <a:r>
              <a:rPr lang="en-GB" sz="1300" dirty="0"/>
              <a:t>Effectively DLL sideloading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8C12B20-D2A0-93B6-0D50-F531A1E22D89}"/>
              </a:ext>
            </a:extLst>
          </p:cNvPr>
          <p:cNvSpPr>
            <a:spLocks noGrp="1"/>
          </p:cNvSpPr>
          <p:nvPr/>
        </p:nvSpPr>
        <p:spPr>
          <a:xfrm>
            <a:off x="7363751" y="3943743"/>
            <a:ext cx="3990046" cy="540000"/>
          </a:xfrm>
          <a:prstGeom prst="rect">
            <a:avLst/>
          </a:prstGeom>
          <a:solidFill>
            <a:schemeClr val="accent3"/>
          </a:solidFill>
        </p:spPr>
        <p:txBody>
          <a:bodyPr vert="horz" lIns="36000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defRPr sz="2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50000"/>
                  <a:lumOff val="50000"/>
                </a:schemeClr>
              </a:buClr>
              <a:buFont typeface="System Font Regular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50000"/>
                  <a:lumOff val="50000"/>
                </a:schemeClr>
              </a:buClr>
              <a:buFont typeface="System Font Regular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50000"/>
                  <a:lumOff val="50000"/>
                </a:schemeClr>
              </a:buClr>
              <a:buFont typeface="System Font Regular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50000"/>
                  <a:lumOff val="50000"/>
                </a:schemeClr>
              </a:buClr>
              <a:buFont typeface="System Font Regular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err="1"/>
              <a:t>mscorwks.dll</a:t>
            </a:r>
            <a:endParaRPr lang="en-GB" sz="1800" dirty="0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79C2EA3D-0A15-E593-A85F-3487A496BC5C}"/>
              </a:ext>
            </a:extLst>
          </p:cNvPr>
          <p:cNvSpPr>
            <a:spLocks noGrp="1"/>
          </p:cNvSpPr>
          <p:nvPr/>
        </p:nvSpPr>
        <p:spPr>
          <a:xfrm>
            <a:off x="7363750" y="4483743"/>
            <a:ext cx="3990047" cy="1387847"/>
          </a:xfrm>
          <a:prstGeom prst="rect">
            <a:avLst/>
          </a:prstGeom>
          <a:solidFill>
            <a:schemeClr val="accent3"/>
          </a:solidFill>
        </p:spPr>
        <p:txBody>
          <a:bodyPr vert="horz" lIns="180000" tIns="45720" rIns="9000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Tx/>
              <a:buSzPct val="8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2000" indent="-192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Font typeface="System Font Regular"/>
              <a:buChar char="–"/>
              <a:defRPr sz="15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03000" indent="-156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Font typeface="System Font Regular"/>
              <a:buChar char="–"/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72200" indent="-156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Font typeface="System Font Regular"/>
              <a:buChar char="–"/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41400" indent="-156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Font typeface="System Font Regular"/>
              <a:buChar char="–"/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Core component of older .NET versions</a:t>
            </a:r>
          </a:p>
          <a:p>
            <a:r>
              <a:rPr lang="en-GB" sz="1600" dirty="0"/>
              <a:t>Observed two significantly different versions</a:t>
            </a:r>
          </a:p>
          <a:p>
            <a:r>
              <a:rPr lang="en-GB" sz="1600" dirty="0"/>
              <a:t>Encrypted configuration</a:t>
            </a:r>
          </a:p>
          <a:p>
            <a:pPr lvl="1"/>
            <a:r>
              <a:rPr lang="en-GB" sz="1300" dirty="0"/>
              <a:t>Command line</a:t>
            </a:r>
          </a:p>
          <a:p>
            <a:pPr lvl="1"/>
            <a:r>
              <a:rPr lang="en-GB" sz="1300" dirty="0"/>
              <a:t>Arguments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777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62" grpId="0" animBg="1"/>
      <p:bldP spid="63" grpId="0" animBg="1"/>
      <p:bldP spid="4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B65ED1-A3DA-4E8C-B228-E2FCF55DB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D0B23A-A325-430E-9A92-F8149DDB2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CurveLast – </a:t>
            </a:r>
            <a:r>
              <a:rPr lang="nb-NO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mscoree.dll</a:t>
            </a:r>
            <a:r>
              <a:rPr lang="nb-NO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– DLL </a:t>
            </a:r>
            <a:r>
              <a:rPr lang="nb-NO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sideloading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4C4508-1BB8-4F4A-996C-3771BF7789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ABDDBB-936E-4A94-97BA-08D7BB96888B}"/>
              </a:ext>
            </a:extLst>
          </p:cNvPr>
          <p:cNvSpPr txBox="1"/>
          <p:nvPr/>
        </p:nvSpPr>
        <p:spPr>
          <a:xfrm>
            <a:off x="3462454" y="3244334"/>
            <a:ext cx="6924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ng if it is possible, or someone has done, to create 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A45647-9034-4585-B14E-A3C12022C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67" y="1521012"/>
            <a:ext cx="7057569" cy="29617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D50D5-85F5-4012-B44D-337ED5FA8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704" y="1946209"/>
            <a:ext cx="10114286" cy="35904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295090-0AA1-4A30-9A2E-C6125B9AC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548" y="2267462"/>
            <a:ext cx="9315450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44C44C9-EB16-473E-A552-36D6B639B9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5573732"/>
              </p:ext>
            </p:extLst>
          </p:nvPr>
        </p:nvGraphicFramePr>
        <p:xfrm>
          <a:off x="838200" y="1527551"/>
          <a:ext cx="9136062" cy="351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5354">
                  <a:extLst>
                    <a:ext uri="{9D8B030D-6E8A-4147-A177-3AD203B41FA5}">
                      <a16:colId xmlns:a16="http://schemas.microsoft.com/office/drawing/2014/main" val="4169534745"/>
                    </a:ext>
                  </a:extLst>
                </a:gridCol>
                <a:gridCol w="3045354">
                  <a:extLst>
                    <a:ext uri="{9D8B030D-6E8A-4147-A177-3AD203B41FA5}">
                      <a16:colId xmlns:a16="http://schemas.microsoft.com/office/drawing/2014/main" val="3504669094"/>
                    </a:ext>
                  </a:extLst>
                </a:gridCol>
                <a:gridCol w="3045354">
                  <a:extLst>
                    <a:ext uri="{9D8B030D-6E8A-4147-A177-3AD203B41FA5}">
                      <a16:colId xmlns:a16="http://schemas.microsoft.com/office/drawing/2014/main" val="42279975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Original file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Modified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518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File 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0x63000 bytes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0x650A0 bytes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361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Number of section: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7 (.text, .rdata, .data, .pdata, .didat, .rsrc, .reloc)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8 (.text, .rdata, .data, .pdata, .didat, .rsrc, .reloc, </a:t>
                      </a:r>
                      <a:r>
                        <a:rPr lang="nb-NO" dirty="0">
                          <a:solidFill>
                            <a:srgbClr val="FF0000"/>
                          </a:solidFill>
                        </a:rPr>
                        <a:t>.hdata</a:t>
                      </a:r>
                      <a:r>
                        <a:rPr lang="nb-NO" dirty="0"/>
                        <a:t>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55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Size of Image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0x67000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0x68000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873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Checksum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0x6E58E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0x6F1EC (invalid)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5401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Import Directory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0x59DE0 (.rdata)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0x67000 (</a:t>
                      </a:r>
                      <a:r>
                        <a:rPr lang="nb-NO" b="0" dirty="0">
                          <a:solidFill>
                            <a:srgbClr val="FF0000"/>
                          </a:solidFill>
                        </a:rPr>
                        <a:t>.hdata</a:t>
                      </a:r>
                      <a:r>
                        <a:rPr lang="nb-NO" dirty="0"/>
                        <a:t>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160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Security Directory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0x0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0x64000 (raw: overlay)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0323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Overlay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0 bytes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i="1" dirty="0"/>
                        <a:t>0x1100 bytes (Certificate)</a:t>
                      </a:r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630207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7FD0B23A-A325-430E-9A92-F8149DDB2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CurveLast – </a:t>
            </a:r>
            <a:r>
              <a:rPr lang="nb-NO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mscoree.dll</a:t>
            </a:r>
            <a:r>
              <a:rPr lang="nb-NO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– </a:t>
            </a:r>
            <a:r>
              <a:rPr lang="nb-NO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Modifications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4C4508-1BB8-4F4A-996C-3771BF7789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6BD594-32C1-477D-9E0E-84FC2F5B1DFC}"/>
              </a:ext>
            </a:extLst>
          </p:cNvPr>
          <p:cNvSpPr/>
          <p:nvPr/>
        </p:nvSpPr>
        <p:spPr>
          <a:xfrm>
            <a:off x="701125" y="3835009"/>
            <a:ext cx="9407950" cy="53732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D0B23A-A325-430E-9A92-F8149DDB2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CurveLast – mscoree.dll – Import Directory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4C4508-1BB8-4F4A-996C-3771BF7789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D7CD9728-C9F9-4FC5-AD83-629D92538A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5613983"/>
              </p:ext>
            </p:extLst>
          </p:nvPr>
        </p:nvGraphicFramePr>
        <p:xfrm>
          <a:off x="838199" y="4043107"/>
          <a:ext cx="9133799" cy="107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3591">
                  <a:extLst>
                    <a:ext uri="{9D8B030D-6E8A-4147-A177-3AD203B41FA5}">
                      <a16:colId xmlns:a16="http://schemas.microsoft.com/office/drawing/2014/main" val="4169534745"/>
                    </a:ext>
                  </a:extLst>
                </a:gridCol>
                <a:gridCol w="1412376">
                  <a:extLst>
                    <a:ext uri="{9D8B030D-6E8A-4147-A177-3AD203B41FA5}">
                      <a16:colId xmlns:a16="http://schemas.microsoft.com/office/drawing/2014/main" val="3504669094"/>
                    </a:ext>
                  </a:extLst>
                </a:gridCol>
                <a:gridCol w="2074427">
                  <a:extLst>
                    <a:ext uri="{9D8B030D-6E8A-4147-A177-3AD203B41FA5}">
                      <a16:colId xmlns:a16="http://schemas.microsoft.com/office/drawing/2014/main" val="4227997506"/>
                    </a:ext>
                  </a:extLst>
                </a:gridCol>
                <a:gridCol w="1025380">
                  <a:extLst>
                    <a:ext uri="{9D8B030D-6E8A-4147-A177-3AD203B41FA5}">
                      <a16:colId xmlns:a16="http://schemas.microsoft.com/office/drawing/2014/main" val="853392904"/>
                    </a:ext>
                  </a:extLst>
                </a:gridCol>
                <a:gridCol w="1298836">
                  <a:extLst>
                    <a:ext uri="{9D8B030D-6E8A-4147-A177-3AD203B41FA5}">
                      <a16:colId xmlns:a16="http://schemas.microsoft.com/office/drawing/2014/main" val="2766645987"/>
                    </a:ext>
                  </a:extLst>
                </a:gridCol>
                <a:gridCol w="1939189">
                  <a:extLst>
                    <a:ext uri="{9D8B030D-6E8A-4147-A177-3AD203B41FA5}">
                      <a16:colId xmlns:a16="http://schemas.microsoft.com/office/drawing/2014/main" val="21712753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1600" dirty="0"/>
                        <a:t>Offset (raw)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Name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OriginalFirstThunk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Name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FirstThunk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Imports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5299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600" dirty="0">
                          <a:solidFill>
                            <a:srgbClr val="FF0000"/>
                          </a:solidFill>
                        </a:rPr>
                        <a:t>0x63000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solidFill>
                            <a:srgbClr val="00B050"/>
                          </a:solidFill>
                        </a:rPr>
                        <a:t>kernel32.dll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solidFill>
                            <a:srgbClr val="00B050"/>
                          </a:solidFill>
                        </a:rPr>
                        <a:t>0x59e08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0x5a7e6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0x4ac80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solidFill>
                            <a:srgbClr val="00B050"/>
                          </a:solidFill>
                        </a:rPr>
                        <a:t>126 imports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518512"/>
                  </a:ext>
                </a:extLst>
              </a:tr>
              <a:tr h="260416">
                <a:tc>
                  <a:txBody>
                    <a:bodyPr/>
                    <a:lstStyle/>
                    <a:p>
                      <a:r>
                        <a:rPr lang="nb-NO" sz="1600" dirty="0"/>
                        <a:t>0x63014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mscorwks.dll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0x6703c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0x6704c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0x6703c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1 import: «szAnsi»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446379"/>
                  </a:ext>
                </a:extLst>
              </a:tr>
            </a:tbl>
          </a:graphicData>
        </a:graphic>
      </p:graphicFrame>
      <p:graphicFrame>
        <p:nvGraphicFramePr>
          <p:cNvPr id="12" name="Table 5">
            <a:extLst>
              <a:ext uri="{FF2B5EF4-FFF2-40B4-BE49-F238E27FC236}">
                <a16:creationId xmlns:a16="http://schemas.microsoft.com/office/drawing/2014/main" id="{0A9791DA-B778-6931-E024-3CD7860B46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9397196"/>
              </p:ext>
            </p:extLst>
          </p:nvPr>
        </p:nvGraphicFramePr>
        <p:xfrm>
          <a:off x="838199" y="2192579"/>
          <a:ext cx="913379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3591">
                  <a:extLst>
                    <a:ext uri="{9D8B030D-6E8A-4147-A177-3AD203B41FA5}">
                      <a16:colId xmlns:a16="http://schemas.microsoft.com/office/drawing/2014/main" val="4169534745"/>
                    </a:ext>
                  </a:extLst>
                </a:gridCol>
                <a:gridCol w="1412376">
                  <a:extLst>
                    <a:ext uri="{9D8B030D-6E8A-4147-A177-3AD203B41FA5}">
                      <a16:colId xmlns:a16="http://schemas.microsoft.com/office/drawing/2014/main" val="3504669094"/>
                    </a:ext>
                  </a:extLst>
                </a:gridCol>
                <a:gridCol w="2074427">
                  <a:extLst>
                    <a:ext uri="{9D8B030D-6E8A-4147-A177-3AD203B41FA5}">
                      <a16:colId xmlns:a16="http://schemas.microsoft.com/office/drawing/2014/main" val="4227997506"/>
                    </a:ext>
                  </a:extLst>
                </a:gridCol>
                <a:gridCol w="1025380">
                  <a:extLst>
                    <a:ext uri="{9D8B030D-6E8A-4147-A177-3AD203B41FA5}">
                      <a16:colId xmlns:a16="http://schemas.microsoft.com/office/drawing/2014/main" val="853392904"/>
                    </a:ext>
                  </a:extLst>
                </a:gridCol>
                <a:gridCol w="1298836">
                  <a:extLst>
                    <a:ext uri="{9D8B030D-6E8A-4147-A177-3AD203B41FA5}">
                      <a16:colId xmlns:a16="http://schemas.microsoft.com/office/drawing/2014/main" val="2766645987"/>
                    </a:ext>
                  </a:extLst>
                </a:gridCol>
                <a:gridCol w="1939189">
                  <a:extLst>
                    <a:ext uri="{9D8B030D-6E8A-4147-A177-3AD203B41FA5}">
                      <a16:colId xmlns:a16="http://schemas.microsoft.com/office/drawing/2014/main" val="21712753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1600" dirty="0"/>
                        <a:t>Offset (raw)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Name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OriginalFirstThunk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Name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FirstThunk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Imports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5299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600" dirty="0">
                          <a:solidFill>
                            <a:srgbClr val="FF0000"/>
                          </a:solidFill>
                        </a:rPr>
                        <a:t>0x59de0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solidFill>
                            <a:srgbClr val="00B050"/>
                          </a:solidFill>
                        </a:rPr>
                        <a:t>kernel32.dll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solidFill>
                            <a:srgbClr val="00B050"/>
                          </a:solidFill>
                        </a:rPr>
                        <a:t>0x59e08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0x5a7e6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0x4ac80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solidFill>
                            <a:srgbClr val="00B050"/>
                          </a:solidFill>
                        </a:rPr>
                        <a:t>126 imports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518512"/>
                  </a:ext>
                </a:extLst>
              </a:tr>
            </a:tbl>
          </a:graphicData>
        </a:graphic>
      </p:graphicFrame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8962CE5B-773C-8F70-6B84-CA554BB19774}"/>
              </a:ext>
            </a:extLst>
          </p:cNvPr>
          <p:cNvSpPr txBox="1">
            <a:spLocks/>
          </p:cNvSpPr>
          <p:nvPr/>
        </p:nvSpPr>
        <p:spPr>
          <a:xfrm>
            <a:off x="838200" y="1834258"/>
            <a:ext cx="9136800" cy="414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  <a:defRPr sz="1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2000" indent="-192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25000"/>
                  <a:lumOff val="75000"/>
                </a:schemeClr>
              </a:buClr>
              <a:buFont typeface="System Font Regular"/>
              <a:buChar char="–"/>
              <a:defRPr sz="1500" kern="1200">
                <a:solidFill>
                  <a:schemeClr val="tx1">
                    <a:lumMod val="25000"/>
                    <a:lumOff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03000" indent="-156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25000"/>
                  <a:lumOff val="75000"/>
                </a:schemeClr>
              </a:buClr>
              <a:buFont typeface="System Font Regular"/>
              <a:buChar char="–"/>
              <a:defRPr sz="1200" kern="1200">
                <a:solidFill>
                  <a:schemeClr val="tx1">
                    <a:lumMod val="25000"/>
                    <a:lumOff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72200" indent="-156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50000"/>
                  <a:lumOff val="50000"/>
                </a:schemeClr>
              </a:buClr>
              <a:buFont typeface="System Font Regular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41400" indent="-156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50000"/>
                  <a:lumOff val="50000"/>
                </a:schemeClr>
              </a:buClr>
              <a:buFont typeface="System Font Regular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Original Import Directory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Modified Import Directory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06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AE9009-DA23-1972-7F29-A5E739B59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5703"/>
            <a:ext cx="5257121" cy="2716290"/>
          </a:xfrm>
        </p:spPr>
        <p:txBody>
          <a:bodyPr>
            <a:normAutofit/>
          </a:bodyPr>
          <a:lstStyle/>
          <a:p>
            <a:r>
              <a:rPr lang="en-NO" sz="1600" dirty="0"/>
              <a:t>Executes </a:t>
            </a:r>
            <a:r>
              <a:rPr lang="en-NO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CurveLoad</a:t>
            </a:r>
            <a:r>
              <a:rPr lang="en-NO" sz="1600" dirty="0"/>
              <a:t> using </a:t>
            </a:r>
            <a:r>
              <a:rPr lang="en-NO" sz="1600" b="1" dirty="0"/>
              <a:t>Windows Manag</a:t>
            </a:r>
            <a:r>
              <a:rPr lang="en-GB" sz="1600" b="1" dirty="0"/>
              <a:t>e</a:t>
            </a:r>
            <a:r>
              <a:rPr lang="en-NO" sz="1600" b="1" dirty="0"/>
              <a:t>ment Instrumentation</a:t>
            </a:r>
            <a:r>
              <a:rPr lang="en-NO" sz="1600" dirty="0"/>
              <a:t> (WMI)</a:t>
            </a:r>
          </a:p>
          <a:p>
            <a:r>
              <a:rPr lang="en-NO" sz="1600" dirty="0"/>
              <a:t>Mutual exclusion algorithm</a:t>
            </a:r>
          </a:p>
          <a:p>
            <a:pPr lvl="1"/>
            <a:r>
              <a:rPr lang="en-NO" sz="1400" dirty="0"/>
              <a:t>Calculates and stores system boot time on disk</a:t>
            </a:r>
          </a:p>
          <a:p>
            <a:pPr lvl="1"/>
            <a:r>
              <a:rPr lang="en-NO" sz="14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%PROGRAMDATA%\sshd_[0-9a-f]{8}\[0-9a-f]{8}</a:t>
            </a:r>
          </a:p>
          <a:p>
            <a:pPr lvl="1"/>
            <a:r>
              <a:rPr lang="en-NO" sz="1400" dirty="0"/>
              <a:t>Runs only if calculated system boot time - stored boot time &gt; ± 2 seconds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DA1C13-607B-7AFA-05AE-B10C9172D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CurveLast </a:t>
            </a:r>
            <a:r>
              <a:rPr lang="nb-NO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– </a:t>
            </a:r>
            <a:r>
              <a:rPr lang="nb-NO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mscorwks.dll</a:t>
            </a:r>
            <a:endParaRPr lang="en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4AC75A-0843-B654-5F6C-9EA25352A5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1 </a:t>
            </a:r>
            <a:r>
              <a:rPr lang="nb-NO" dirty="0">
                <a:hlinkClick r:id="rId4"/>
              </a:rPr>
              <a:t>https://www.microsoft.com/en-us/security/blog/2022/04/12/tarrask-malware-uses-scheduled-tasks-for-defense-evasion/</a:t>
            </a:r>
            <a:r>
              <a:rPr lang="nb-NO" dirty="0"/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41EB9B-AD47-DCC2-D7B8-FE95CA756FC4}"/>
              </a:ext>
            </a:extLst>
          </p:cNvPr>
          <p:cNvCxnSpPr/>
          <p:nvPr/>
        </p:nvCxnSpPr>
        <p:spPr>
          <a:xfrm>
            <a:off x="830108" y="1834258"/>
            <a:ext cx="0" cy="3317735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D56F6B4-6B20-A315-C707-23F544893F34}"/>
              </a:ext>
            </a:extLst>
          </p:cNvPr>
          <p:cNvCxnSpPr/>
          <p:nvPr/>
        </p:nvCxnSpPr>
        <p:spPr>
          <a:xfrm>
            <a:off x="11361886" y="1834258"/>
            <a:ext cx="0" cy="3317735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33970A-1076-229A-83B7-DBF35DBD30DF}"/>
              </a:ext>
            </a:extLst>
          </p:cNvPr>
          <p:cNvCxnSpPr/>
          <p:nvPr/>
        </p:nvCxnSpPr>
        <p:spPr>
          <a:xfrm>
            <a:off x="6095320" y="1834258"/>
            <a:ext cx="0" cy="3317735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AA899A62-15F1-48F4-CEF5-0CCB04DA0E96}"/>
              </a:ext>
            </a:extLst>
          </p:cNvPr>
          <p:cNvSpPr txBox="1">
            <a:spLocks/>
          </p:cNvSpPr>
          <p:nvPr/>
        </p:nvSpPr>
        <p:spPr>
          <a:xfrm>
            <a:off x="6095320" y="2429655"/>
            <a:ext cx="5257121" cy="2722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  <a:defRPr sz="1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2000" indent="-192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25000"/>
                  <a:lumOff val="75000"/>
                </a:schemeClr>
              </a:buClr>
              <a:buFont typeface="System Font Regular"/>
              <a:buChar char="–"/>
              <a:defRPr sz="1500" kern="1200">
                <a:solidFill>
                  <a:schemeClr val="tx1">
                    <a:lumMod val="25000"/>
                    <a:lumOff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03000" indent="-156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25000"/>
                  <a:lumOff val="75000"/>
                </a:schemeClr>
              </a:buClr>
              <a:buFont typeface="System Font Regular"/>
              <a:buChar char="–"/>
              <a:defRPr sz="1200" kern="1200">
                <a:solidFill>
                  <a:schemeClr val="tx1">
                    <a:lumMod val="25000"/>
                    <a:lumOff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72200" indent="-156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50000"/>
                  <a:lumOff val="50000"/>
                </a:schemeClr>
              </a:buClr>
              <a:buFont typeface="System Font Regular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41400" indent="-156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50000"/>
                  <a:lumOff val="50000"/>
                </a:schemeClr>
              </a:buClr>
              <a:buFont typeface="System Font Regular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O" sz="1600" dirty="0"/>
              <a:t>Executes </a:t>
            </a:r>
            <a:r>
              <a:rPr lang="en-NO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CurveLoad</a:t>
            </a:r>
            <a:r>
              <a:rPr lang="en-NO" sz="1600" dirty="0"/>
              <a:t> using </a:t>
            </a:r>
            <a:r>
              <a:rPr lang="en-NO" sz="1600" b="1" dirty="0"/>
              <a:t>scheduled task</a:t>
            </a:r>
          </a:p>
          <a:p>
            <a:r>
              <a:rPr lang="en-NO" sz="1600" dirty="0"/>
              <a:t>Creates scheduled task using registry</a:t>
            </a:r>
          </a:p>
          <a:p>
            <a:pPr lvl="1"/>
            <a:r>
              <a:rPr lang="en-NO" sz="1400" dirty="0"/>
              <a:t>Task path in configuration</a:t>
            </a:r>
          </a:p>
          <a:p>
            <a:pPr lvl="1"/>
            <a:r>
              <a:rPr lang="en-NO" sz="1400" dirty="0"/>
              <a:t>Triggers at system startup</a:t>
            </a:r>
          </a:p>
          <a:p>
            <a:pPr lvl="1"/>
            <a:r>
              <a:rPr lang="en-NO" sz="1400" dirty="0"/>
              <a:t>No security descriptor, no visibility</a:t>
            </a:r>
            <a:r>
              <a:rPr lang="en-NO" sz="1400" baseline="30000" dirty="0"/>
              <a:t>1</a:t>
            </a:r>
          </a:p>
          <a:p>
            <a:r>
              <a:rPr lang="en-NO" sz="1600" dirty="0"/>
              <a:t>Optionally using COMHandler action</a:t>
            </a:r>
          </a:p>
          <a:p>
            <a:pPr lvl="1"/>
            <a:r>
              <a:rPr lang="en-NO" sz="1400" dirty="0"/>
              <a:t>COM class object (CLSID) in configuration</a:t>
            </a:r>
            <a:endParaRPr lang="en-NO" sz="1400" baseline="30000" dirty="0"/>
          </a:p>
          <a:p>
            <a:pPr lvl="1"/>
            <a:r>
              <a:rPr lang="en-NO" sz="1400" dirty="0"/>
              <a:t>Duplicates token from TrustedInstaller service</a:t>
            </a:r>
          </a:p>
        </p:txBody>
      </p:sp>
      <p:sp>
        <p:nvSpPr>
          <p:cNvPr id="13" name="Plassholder for tekst 3">
            <a:extLst>
              <a:ext uri="{FF2B5EF4-FFF2-40B4-BE49-F238E27FC236}">
                <a16:creationId xmlns:a16="http://schemas.microsoft.com/office/drawing/2014/main" id="{6D3288D7-6D0B-9FBF-44AD-15091874DA81}"/>
              </a:ext>
            </a:extLst>
          </p:cNvPr>
          <p:cNvSpPr>
            <a:spLocks noGrp="1"/>
          </p:cNvSpPr>
          <p:nvPr/>
        </p:nvSpPr>
        <p:spPr>
          <a:xfrm>
            <a:off x="838199" y="1840306"/>
            <a:ext cx="4679979" cy="595397"/>
          </a:xfrm>
          <a:prstGeom prst="rect">
            <a:avLst/>
          </a:prstGeom>
        </p:spPr>
        <p:txBody>
          <a:bodyPr vert="horz" lIns="180000" tIns="45720" rIns="0" bIns="7200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defRPr lang="en-GB" sz="3500" b="1" i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2000" indent="-192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50000"/>
                  <a:lumOff val="50000"/>
                </a:schemeClr>
              </a:buClr>
              <a:buFont typeface="System Font Regular"/>
              <a:buChar char="–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03000" indent="-156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50000"/>
                  <a:lumOff val="50000"/>
                </a:schemeClr>
              </a:buClr>
              <a:buFont typeface="System Font Regular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72200" indent="-156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50000"/>
                  <a:lumOff val="50000"/>
                </a:schemeClr>
              </a:buClr>
              <a:buFont typeface="System Font Regular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41400" indent="-156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50000"/>
                  <a:lumOff val="50000"/>
                </a:schemeClr>
              </a:buClr>
              <a:buFont typeface="System Font Regular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Version A</a:t>
            </a:r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44D6608C-1B8A-3D10-7811-D840AEFBC242}"/>
              </a:ext>
            </a:extLst>
          </p:cNvPr>
          <p:cNvSpPr>
            <a:spLocks noGrp="1"/>
          </p:cNvSpPr>
          <p:nvPr/>
        </p:nvSpPr>
        <p:spPr>
          <a:xfrm>
            <a:off x="6104766" y="1834258"/>
            <a:ext cx="4679979" cy="595397"/>
          </a:xfrm>
          <a:prstGeom prst="rect">
            <a:avLst/>
          </a:prstGeom>
        </p:spPr>
        <p:txBody>
          <a:bodyPr vert="horz" lIns="180000" tIns="45720" rIns="0" bIns="7200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80000"/>
              <a:buFont typeface="Wingdings" pitchFamily="2" charset="2"/>
              <a:buNone/>
              <a:defRPr lang="en-GB" sz="3500" b="1" i="0" kern="1200" spc="0" baseline="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2000" indent="-192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50000"/>
                  <a:lumOff val="50000"/>
                </a:schemeClr>
              </a:buClr>
              <a:buFont typeface="System Font Regular"/>
              <a:buChar char="–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03000" indent="-156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50000"/>
                  <a:lumOff val="50000"/>
                </a:schemeClr>
              </a:buClr>
              <a:buFont typeface="System Font Regular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72200" indent="-156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50000"/>
                  <a:lumOff val="50000"/>
                </a:schemeClr>
              </a:buClr>
              <a:buFont typeface="System Font Regular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41400" indent="-156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50000"/>
                  <a:lumOff val="50000"/>
                </a:schemeClr>
              </a:buClr>
              <a:buFont typeface="System Font Regular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Version  B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FB9AF12-7C80-7884-3F4B-596B67321A95}"/>
              </a:ext>
            </a:extLst>
          </p:cNvPr>
          <p:cNvSpPr/>
          <p:nvPr/>
        </p:nvSpPr>
        <p:spPr>
          <a:xfrm>
            <a:off x="3560975" y="5218858"/>
            <a:ext cx="1440000" cy="27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m</a:t>
            </a:r>
            <a:r>
              <a:rPr lang="en-NO" sz="1600" dirty="0"/>
              <a:t>scoree.dll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E29DBFC-99CC-C9ED-9657-DD9268DB8450}"/>
              </a:ext>
            </a:extLst>
          </p:cNvPr>
          <p:cNvSpPr/>
          <p:nvPr/>
        </p:nvSpPr>
        <p:spPr>
          <a:xfrm>
            <a:off x="5320306" y="5218858"/>
            <a:ext cx="1440000" cy="27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m</a:t>
            </a:r>
            <a:r>
              <a:rPr lang="en-NO" sz="1600" dirty="0"/>
              <a:t>scorwks.dll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ABA735F-0D09-759D-A50A-B5D36E876FD7}"/>
              </a:ext>
            </a:extLst>
          </p:cNvPr>
          <p:cNvSpPr/>
          <p:nvPr/>
        </p:nvSpPr>
        <p:spPr>
          <a:xfrm>
            <a:off x="1441644" y="5225125"/>
            <a:ext cx="1800000" cy="27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.NET Application</a:t>
            </a:r>
            <a:endParaRPr lang="en-NO" sz="160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6B6DCEA-FA0A-B169-3526-0D84BAFC1A68}"/>
              </a:ext>
            </a:extLst>
          </p:cNvPr>
          <p:cNvSpPr/>
          <p:nvPr/>
        </p:nvSpPr>
        <p:spPr>
          <a:xfrm>
            <a:off x="9018968" y="5226576"/>
            <a:ext cx="1260000" cy="27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CurveLoad</a:t>
            </a:r>
            <a:endParaRPr lang="en-NO" sz="1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2668213-6F25-7E44-165B-E30571BBF9D7}"/>
              </a:ext>
            </a:extLst>
          </p:cNvPr>
          <p:cNvSpPr/>
          <p:nvPr/>
        </p:nvSpPr>
        <p:spPr>
          <a:xfrm>
            <a:off x="7079637" y="5625174"/>
            <a:ext cx="1620000" cy="27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Scheduled Task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67FAEF2-A84A-CFFF-5314-A65080FA7C75}"/>
              </a:ext>
            </a:extLst>
          </p:cNvPr>
          <p:cNvSpPr/>
          <p:nvPr/>
        </p:nvSpPr>
        <p:spPr>
          <a:xfrm>
            <a:off x="7079637" y="5218858"/>
            <a:ext cx="1620000" cy="27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1600" dirty="0"/>
              <a:t>WMI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96C9370-8881-BD9C-AB91-B9A45F5B845A}"/>
              </a:ext>
            </a:extLst>
          </p:cNvPr>
          <p:cNvSpPr/>
          <p:nvPr/>
        </p:nvSpPr>
        <p:spPr>
          <a:xfrm>
            <a:off x="1441644" y="5625174"/>
            <a:ext cx="1800000" cy="27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System Startup</a:t>
            </a:r>
            <a:endParaRPr lang="en-NO" sz="1600" dirty="0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1A94C42-57D8-2756-15FE-717D3B277F43}"/>
              </a:ext>
            </a:extLst>
          </p:cNvPr>
          <p:cNvCxnSpPr>
            <a:stCxn id="50" idx="3"/>
            <a:endCxn id="48" idx="1"/>
          </p:cNvCxnSpPr>
          <p:nvPr/>
        </p:nvCxnSpPr>
        <p:spPr>
          <a:xfrm flipV="1">
            <a:off x="3241644" y="5353858"/>
            <a:ext cx="319331" cy="6267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7196288-B465-60F8-2FEC-DC7129F053E5}"/>
              </a:ext>
            </a:extLst>
          </p:cNvPr>
          <p:cNvCxnSpPr>
            <a:stCxn id="48" idx="3"/>
            <a:endCxn id="49" idx="1"/>
          </p:cNvCxnSpPr>
          <p:nvPr/>
        </p:nvCxnSpPr>
        <p:spPr>
          <a:xfrm>
            <a:off x="5000975" y="5353858"/>
            <a:ext cx="319331" cy="0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77CCA57-4939-85FF-514B-5A70DBCD6B41}"/>
              </a:ext>
            </a:extLst>
          </p:cNvPr>
          <p:cNvCxnSpPr>
            <a:stCxn id="49" idx="3"/>
            <a:endCxn id="53" idx="1"/>
          </p:cNvCxnSpPr>
          <p:nvPr/>
        </p:nvCxnSpPr>
        <p:spPr>
          <a:xfrm>
            <a:off x="6760306" y="5353858"/>
            <a:ext cx="319331" cy="0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B1D0AB1-94F1-F168-4FA1-114D2E24362C}"/>
              </a:ext>
            </a:extLst>
          </p:cNvPr>
          <p:cNvCxnSpPr>
            <a:stCxn id="53" idx="3"/>
            <a:endCxn id="51" idx="1"/>
          </p:cNvCxnSpPr>
          <p:nvPr/>
        </p:nvCxnSpPr>
        <p:spPr>
          <a:xfrm>
            <a:off x="8699637" y="5353858"/>
            <a:ext cx="319331" cy="7718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289392B-3575-27B2-8F2A-D5D1A0CFA141}"/>
              </a:ext>
            </a:extLst>
          </p:cNvPr>
          <p:cNvCxnSpPr>
            <a:stCxn id="54" idx="3"/>
            <a:endCxn id="52" idx="1"/>
          </p:cNvCxnSpPr>
          <p:nvPr/>
        </p:nvCxnSpPr>
        <p:spPr>
          <a:xfrm>
            <a:off x="3241644" y="5760174"/>
            <a:ext cx="3837993" cy="0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>
            <a:extLst>
              <a:ext uri="{FF2B5EF4-FFF2-40B4-BE49-F238E27FC236}">
                <a16:creationId xmlns:a16="http://schemas.microsoft.com/office/drawing/2014/main" id="{AB411990-FC32-9C3D-BA0A-95D691283599}"/>
              </a:ext>
            </a:extLst>
          </p:cNvPr>
          <p:cNvCxnSpPr>
            <a:cxnSpLocks/>
            <a:stCxn id="49" idx="2"/>
            <a:endCxn id="52" idx="1"/>
          </p:cNvCxnSpPr>
          <p:nvPr/>
        </p:nvCxnSpPr>
        <p:spPr>
          <a:xfrm rot="16200000" flipH="1">
            <a:off x="6424313" y="5104850"/>
            <a:ext cx="271316" cy="1039331"/>
          </a:xfrm>
          <a:prstGeom prst="bentConnector2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>
            <a:extLst>
              <a:ext uri="{FF2B5EF4-FFF2-40B4-BE49-F238E27FC236}">
                <a16:creationId xmlns:a16="http://schemas.microsoft.com/office/drawing/2014/main" id="{78080B4C-741D-DD14-D2FB-6FAD9931310C}"/>
              </a:ext>
            </a:extLst>
          </p:cNvPr>
          <p:cNvCxnSpPr>
            <a:cxnSpLocks/>
            <a:stCxn id="52" idx="3"/>
            <a:endCxn id="51" idx="1"/>
          </p:cNvCxnSpPr>
          <p:nvPr/>
        </p:nvCxnSpPr>
        <p:spPr>
          <a:xfrm flipV="1">
            <a:off x="8699637" y="5361576"/>
            <a:ext cx="319331" cy="398598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6046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build="p"/>
      <p:bldP spid="51" grpId="0" animBg="1"/>
      <p:bldP spid="52" grpId="0" animBg="1"/>
      <p:bldP spid="53" grpId="0" animBg="1"/>
      <p:bldP spid="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83D74D-FC3D-44E1-A52C-8F7014E77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HKLM\Software\Microsoft\Windows NT\CurrentVersion\Schedule\</a:t>
            </a:r>
            <a:r>
              <a:rPr lang="en-US" dirty="0" err="1"/>
              <a:t>TaskCache</a:t>
            </a:r>
            <a:r>
              <a:rPr lang="en-US" dirty="0"/>
              <a:t>\</a:t>
            </a:r>
          </a:p>
          <a:p>
            <a:pPr lvl="1"/>
            <a:r>
              <a:rPr lang="en-US" dirty="0"/>
              <a:t>Tree\&lt;Task Path&gt;</a:t>
            </a:r>
          </a:p>
          <a:p>
            <a:pPr lvl="1"/>
            <a:r>
              <a:rPr lang="en-US" dirty="0"/>
              <a:t>Tasks\&lt;Task ID&gt;</a:t>
            </a:r>
          </a:p>
          <a:p>
            <a:pPr lvl="1"/>
            <a:r>
              <a:rPr lang="en-US" dirty="0"/>
              <a:t>Boot\&lt;Task ID&gt;</a:t>
            </a:r>
          </a:p>
          <a:p>
            <a:r>
              <a:rPr lang="en-US" dirty="0"/>
              <a:t>Without CLSID</a:t>
            </a:r>
          </a:p>
          <a:p>
            <a:pPr lvl="1"/>
            <a:r>
              <a:rPr lang="en-US" dirty="0"/>
              <a:t>Tree\&lt;Task Path&gt;\Actions: </a:t>
            </a:r>
            <a:r>
              <a:rPr lang="en-US" dirty="0">
                <a:solidFill>
                  <a:schemeClr val="accent1"/>
                </a:solidFill>
              </a:rPr>
              <a:t>&lt;</a:t>
            </a:r>
            <a:r>
              <a:rPr lang="en-US" dirty="0" err="1">
                <a:solidFill>
                  <a:schemeClr val="accent1"/>
                </a:solidFill>
              </a:rPr>
              <a:t>CmdLine</a:t>
            </a:r>
            <a:r>
              <a:rPr lang="en-US" dirty="0">
                <a:solidFill>
                  <a:schemeClr val="accent1"/>
                </a:solidFill>
              </a:rPr>
              <a:t>&gt;</a:t>
            </a:r>
            <a:r>
              <a:rPr lang="en-US" dirty="0"/>
              <a:t>, </a:t>
            </a:r>
            <a:r>
              <a:rPr lang="en-US" dirty="0">
                <a:solidFill>
                  <a:schemeClr val="accent4"/>
                </a:solidFill>
              </a:rPr>
              <a:t>&lt;</a:t>
            </a:r>
            <a:r>
              <a:rPr lang="en-US" dirty="0" err="1">
                <a:solidFill>
                  <a:schemeClr val="accent4"/>
                </a:solidFill>
              </a:rPr>
              <a:t>Args</a:t>
            </a:r>
            <a:r>
              <a:rPr lang="en-US" dirty="0">
                <a:solidFill>
                  <a:schemeClr val="accent4"/>
                </a:solidFill>
              </a:rPr>
              <a:t>&gt;</a:t>
            </a:r>
          </a:p>
          <a:p>
            <a:r>
              <a:rPr lang="en-US" dirty="0"/>
              <a:t>With CLSID</a:t>
            </a:r>
          </a:p>
          <a:p>
            <a:pPr lvl="1"/>
            <a:r>
              <a:rPr lang="en-US" dirty="0"/>
              <a:t>Tree\&lt;Task Path&gt;\Actions: </a:t>
            </a:r>
            <a:r>
              <a:rPr lang="en-US" dirty="0">
                <a:solidFill>
                  <a:srgbClr val="D883FF"/>
                </a:solidFill>
              </a:rPr>
              <a:t>&lt;CLSID&gt;</a:t>
            </a:r>
            <a:r>
              <a:rPr lang="en-US" dirty="0"/>
              <a:t>, </a:t>
            </a:r>
            <a:r>
              <a:rPr lang="en-US" dirty="0">
                <a:solidFill>
                  <a:schemeClr val="accent4"/>
                </a:solidFill>
              </a:rPr>
              <a:t>&lt;</a:t>
            </a:r>
            <a:r>
              <a:rPr lang="en-US" dirty="0" err="1">
                <a:solidFill>
                  <a:schemeClr val="accent4"/>
                </a:solidFill>
              </a:rPr>
              <a:t>Args</a:t>
            </a:r>
            <a:r>
              <a:rPr lang="en-US" dirty="0">
                <a:solidFill>
                  <a:schemeClr val="accent4"/>
                </a:solidFill>
              </a:rPr>
              <a:t>&gt;</a:t>
            </a:r>
          </a:p>
          <a:p>
            <a:pPr lvl="1"/>
            <a:r>
              <a:rPr lang="en-US" dirty="0"/>
              <a:t>HKCR\CLSID\</a:t>
            </a:r>
            <a:r>
              <a:rPr lang="en-US" dirty="0">
                <a:solidFill>
                  <a:srgbClr val="D883FF"/>
                </a:solidFill>
              </a:rPr>
              <a:t>&lt;CLSID&gt;</a:t>
            </a:r>
            <a:r>
              <a:rPr lang="en-US" dirty="0"/>
              <a:t>\InprocServer32: </a:t>
            </a:r>
            <a:r>
              <a:rPr lang="en-US" dirty="0">
                <a:solidFill>
                  <a:schemeClr val="accent1"/>
                </a:solidFill>
              </a:rPr>
              <a:t>&lt;</a:t>
            </a:r>
            <a:r>
              <a:rPr lang="en-US" dirty="0" err="1">
                <a:solidFill>
                  <a:schemeClr val="accent1"/>
                </a:solidFill>
              </a:rPr>
              <a:t>CmdLine</a:t>
            </a:r>
            <a:r>
              <a:rPr lang="en-US" dirty="0">
                <a:solidFill>
                  <a:schemeClr val="accent1"/>
                </a:solidFill>
              </a:rPr>
              <a:t>&gt;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7E9BDB-2F4C-4D1B-BC9D-FC6E03B74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CurveLast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– mscorwks.dll </a:t>
            </a:r>
            <a:r>
              <a:rPr lang="nb-NO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– Scheduled task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B7404F-E433-4D7E-B30B-D4E71BF3697B}"/>
              </a:ext>
            </a:extLst>
          </p:cNvPr>
          <p:cNvSpPr txBox="1"/>
          <p:nvPr/>
        </p:nvSpPr>
        <p:spPr>
          <a:xfrm>
            <a:off x="6096000" y="2323886"/>
            <a:ext cx="5845018" cy="2862322"/>
          </a:xfrm>
          <a:prstGeom prst="rect">
            <a:avLst/>
          </a:prstGeom>
          <a:solidFill>
            <a:schemeClr val="tx1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</a:rPr>
              <a:t>03 00 0c 00 00 00 41 00 75 00 74 00 68 00 6f 00  |......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</a:rPr>
              <a:t>A.u.t.h.o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</a:rPr>
              <a:t>.|</a:t>
            </a:r>
          </a:p>
          <a:p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</a:rPr>
              <a:t>72 00 66 66 00 00 00 00 6c 00 00 00 43 00 3a 00  |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</a:rPr>
              <a:t>r.ff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</a:rPr>
              <a:t>....l...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C.:.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</a:rPr>
              <a:t>|</a:t>
            </a:r>
          </a:p>
          <a:p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5c 00 50 00 72 00 6f 00 67 00 72 00 61 00 6d 00</a:t>
            </a:r>
            <a:r>
              <a:rPr lang="en-US" sz="1200" dirty="0">
                <a:solidFill>
                  <a:srgbClr val="FFC000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</a:rPr>
              <a:t>|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\.</a:t>
            </a:r>
            <a:r>
              <a:rPr lang="en-US" sz="1200" dirty="0" err="1">
                <a:solidFill>
                  <a:schemeClr val="accent1"/>
                </a:solidFill>
                <a:latin typeface="Consolas" panose="020B0609020204030204" pitchFamily="49" charset="0"/>
              </a:rPr>
              <a:t>P.r.o.g.r.a.m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.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</a:rPr>
              <a:t>|</a:t>
            </a:r>
          </a:p>
          <a:p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20 00 46 00 69 00 6c 00 65 00 73 00 5c 00 57 00</a:t>
            </a:r>
            <a:r>
              <a:rPr lang="en-US" sz="1200" dirty="0">
                <a:solidFill>
                  <a:srgbClr val="FFC000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</a:rPr>
              <a:t>|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 .</a:t>
            </a:r>
            <a:r>
              <a:rPr lang="en-US" sz="1200" dirty="0" err="1">
                <a:solidFill>
                  <a:schemeClr val="accent1"/>
                </a:solidFill>
                <a:latin typeface="Consolas" panose="020B0609020204030204" pitchFamily="49" charset="0"/>
              </a:rPr>
              <a:t>F.i.l.e.s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.\.W.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</a:rPr>
              <a:t>|</a:t>
            </a:r>
          </a:p>
          <a:p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69 00 6e 00 64 00 6f 00 77 00 73 00 20 00 4d 00</a:t>
            </a:r>
            <a:r>
              <a:rPr lang="en-US" sz="1200" dirty="0">
                <a:solidFill>
                  <a:srgbClr val="FFC000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</a:rPr>
              <a:t>|</a:t>
            </a:r>
            <a:r>
              <a:rPr lang="en-US" sz="1200" dirty="0" err="1">
                <a:solidFill>
                  <a:schemeClr val="accent1"/>
                </a:solidFill>
                <a:latin typeface="Consolas" panose="020B0609020204030204" pitchFamily="49" charset="0"/>
              </a:rPr>
              <a:t>i.n.d.o.w.s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. .M.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</a:rPr>
              <a:t>|</a:t>
            </a:r>
          </a:p>
          <a:p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65 00 64 00 69 00 61 00 20 00 50 00 6c 00 61 00</a:t>
            </a:r>
            <a:r>
              <a:rPr lang="en-US" sz="1200" dirty="0">
                <a:solidFill>
                  <a:srgbClr val="FFC000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</a:rPr>
              <a:t>|</a:t>
            </a:r>
            <a:r>
              <a:rPr lang="en-US" sz="1200" dirty="0" err="1">
                <a:solidFill>
                  <a:schemeClr val="accent1"/>
                </a:solidFill>
                <a:latin typeface="Consolas" panose="020B0609020204030204" pitchFamily="49" charset="0"/>
              </a:rPr>
              <a:t>e.d.i.a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. .</a:t>
            </a:r>
            <a:r>
              <a:rPr lang="en-US" sz="1200" dirty="0" err="1">
                <a:solidFill>
                  <a:schemeClr val="accent1"/>
                </a:solidFill>
                <a:latin typeface="Consolas" panose="020B0609020204030204" pitchFamily="49" charset="0"/>
              </a:rPr>
              <a:t>P.l.a.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</a:rPr>
              <a:t>|</a:t>
            </a:r>
          </a:p>
          <a:p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79 00 65 00 72 00 5c 00 77 00 6d 00 70 00 6e 00</a:t>
            </a:r>
            <a:r>
              <a:rPr lang="en-US" sz="1200" dirty="0">
                <a:solidFill>
                  <a:srgbClr val="FFC000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</a:rPr>
              <a:t>|</a:t>
            </a:r>
            <a:r>
              <a:rPr lang="en-US" sz="1200" dirty="0" err="1">
                <a:solidFill>
                  <a:schemeClr val="accent1"/>
                </a:solidFill>
                <a:latin typeface="Consolas" panose="020B0609020204030204" pitchFamily="49" charset="0"/>
              </a:rPr>
              <a:t>y.e.r.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\.</a:t>
            </a:r>
            <a:r>
              <a:rPr lang="en-US" sz="1200" dirty="0" err="1">
                <a:solidFill>
                  <a:schemeClr val="accent1"/>
                </a:solidFill>
                <a:latin typeface="Consolas" panose="020B0609020204030204" pitchFamily="49" charset="0"/>
              </a:rPr>
              <a:t>w.m.p.n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.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</a:rPr>
              <a:t>|</a:t>
            </a:r>
          </a:p>
          <a:p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65 00 74 00 77 00 6b 00 68 00 6f 00 73 00 74 00</a:t>
            </a:r>
            <a:r>
              <a:rPr lang="en-US" sz="1200" dirty="0">
                <a:solidFill>
                  <a:srgbClr val="FFC000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</a:rPr>
              <a:t>|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e.t.w.k.h.o.s.t.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</a:rPr>
              <a:t>|</a:t>
            </a:r>
          </a:p>
          <a:p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2e 00 65 00 78 00 65 00</a:t>
            </a:r>
            <a:r>
              <a:rPr lang="en-US" sz="1200" dirty="0">
                <a:solidFill>
                  <a:srgbClr val="FFC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</a:rPr>
              <a:t>0e 00 00 00 2f 00 </a:t>
            </a:r>
            <a:r>
              <a:rPr lang="en-US" sz="1200" dirty="0">
                <a:solidFill>
                  <a:schemeClr val="accent4"/>
                </a:solidFill>
                <a:latin typeface="Consolas" panose="020B0609020204030204" pitchFamily="49" charset="0"/>
              </a:rPr>
              <a:t>64 00</a:t>
            </a:r>
            <a:r>
              <a:rPr 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</a:rPr>
              <a:t>|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..</a:t>
            </a:r>
            <a:r>
              <a:rPr lang="en-US" sz="1200" dirty="0" err="1">
                <a:solidFill>
                  <a:schemeClr val="accent1"/>
                </a:solidFill>
                <a:latin typeface="Consolas" panose="020B0609020204030204" pitchFamily="49" charset="0"/>
              </a:rPr>
              <a:t>e.x.e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.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</a:rPr>
              <a:t>....</a:t>
            </a:r>
            <a:r>
              <a:rPr lang="en-US" sz="1200" dirty="0">
                <a:solidFill>
                  <a:schemeClr val="accent4"/>
                </a:solidFill>
                <a:latin typeface="Consolas" panose="020B0609020204030204" pitchFamily="49" charset="0"/>
              </a:rPr>
              <a:t>/.d.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</a:rPr>
              <a:t>|</a:t>
            </a:r>
          </a:p>
          <a:p>
            <a:r>
              <a:rPr lang="en-US" sz="1200" dirty="0">
                <a:solidFill>
                  <a:schemeClr val="accent4"/>
                </a:solidFill>
                <a:latin typeface="Consolas" panose="020B0609020204030204" pitchFamily="49" charset="0"/>
              </a:rPr>
              <a:t>20 00 61 00 75 00 74 00 6f 00</a:t>
            </a:r>
            <a:r>
              <a:rPr 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</a:rPr>
              <a:t>4a 00 00 00 </a:t>
            </a:r>
            <a:r>
              <a:rPr lang="en-US" sz="1200" dirty="0">
                <a:solidFill>
                  <a:schemeClr val="bg2"/>
                </a:solidFill>
                <a:latin typeface="Consolas" panose="020B0609020204030204" pitchFamily="49" charset="0"/>
              </a:rPr>
              <a:t>43 00  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</a:rPr>
              <a:t>|</a:t>
            </a:r>
            <a:r>
              <a:rPr lang="en-US" sz="1200" dirty="0">
                <a:solidFill>
                  <a:schemeClr val="accent4"/>
                </a:solidFill>
                <a:latin typeface="Consolas" panose="020B0609020204030204" pitchFamily="49" charset="0"/>
              </a:rPr>
              <a:t> .</a:t>
            </a:r>
            <a:r>
              <a:rPr lang="en-US" sz="1200" dirty="0" err="1">
                <a:solidFill>
                  <a:schemeClr val="accent4"/>
                </a:solidFill>
                <a:latin typeface="Consolas" panose="020B0609020204030204" pitchFamily="49" charset="0"/>
              </a:rPr>
              <a:t>a.u.t.o.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</a:rPr>
              <a:t>J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</a:rPr>
              <a:t>..</a:t>
            </a:r>
            <a:r>
              <a:rPr lang="en-US" sz="1200" dirty="0">
                <a:solidFill>
                  <a:schemeClr val="bg2"/>
                </a:solidFill>
                <a:latin typeface="Consolas" panose="020B0609020204030204" pitchFamily="49" charset="0"/>
              </a:rPr>
              <a:t>.C.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</a:rPr>
              <a:t>|</a:t>
            </a:r>
          </a:p>
          <a:p>
            <a:r>
              <a:rPr lang="en-US" sz="1200" dirty="0">
                <a:solidFill>
                  <a:schemeClr val="bg2"/>
                </a:solidFill>
                <a:latin typeface="Consolas" panose="020B0609020204030204" pitchFamily="49" charset="0"/>
              </a:rPr>
              <a:t>3a 00 5c 00 50 00 72 00 6f 00 67 00 72 00 61 00  |:.\.</a:t>
            </a:r>
            <a:r>
              <a:rPr lang="en-US" sz="1200" dirty="0" err="1">
                <a:solidFill>
                  <a:schemeClr val="bg2"/>
                </a:solidFill>
                <a:latin typeface="Consolas" panose="020B0609020204030204" pitchFamily="49" charset="0"/>
              </a:rPr>
              <a:t>P.r.o.g.r.a</a:t>
            </a:r>
            <a:r>
              <a:rPr lang="en-US" sz="1200" dirty="0">
                <a:solidFill>
                  <a:schemeClr val="bg2"/>
                </a:solidFill>
                <a:latin typeface="Consolas" panose="020B0609020204030204" pitchFamily="49" charset="0"/>
              </a:rPr>
              <a:t>.|</a:t>
            </a:r>
          </a:p>
          <a:p>
            <a:r>
              <a:rPr lang="en-US" sz="1200" dirty="0">
                <a:solidFill>
                  <a:schemeClr val="bg2"/>
                </a:solidFill>
                <a:latin typeface="Consolas" panose="020B0609020204030204" pitchFamily="49" charset="0"/>
              </a:rPr>
              <a:t>6d 00 20 00 46 00 69 00 6c 00 65 00 73 00 5c 00  |m. .</a:t>
            </a:r>
            <a:r>
              <a:rPr lang="en-US" sz="1200" dirty="0" err="1">
                <a:solidFill>
                  <a:schemeClr val="bg2"/>
                </a:solidFill>
                <a:latin typeface="Consolas" panose="020B0609020204030204" pitchFamily="49" charset="0"/>
              </a:rPr>
              <a:t>F.i.l.e.s</a:t>
            </a:r>
            <a:r>
              <a:rPr lang="en-US" sz="1200" dirty="0">
                <a:solidFill>
                  <a:schemeClr val="bg2"/>
                </a:solidFill>
                <a:latin typeface="Consolas" panose="020B0609020204030204" pitchFamily="49" charset="0"/>
              </a:rPr>
              <a:t>.\.|</a:t>
            </a:r>
          </a:p>
          <a:p>
            <a:r>
              <a:rPr lang="en-US" sz="1200" dirty="0">
                <a:solidFill>
                  <a:schemeClr val="bg2"/>
                </a:solidFill>
                <a:latin typeface="Consolas" panose="020B0609020204030204" pitchFamily="49" charset="0"/>
              </a:rPr>
              <a:t>57 00 69 00 6e 00 64 00 6f 00 77 00 73 00 20 00  |</a:t>
            </a:r>
            <a:r>
              <a:rPr lang="en-US" sz="1200" dirty="0" err="1">
                <a:solidFill>
                  <a:schemeClr val="bg2"/>
                </a:solidFill>
                <a:latin typeface="Consolas" panose="020B0609020204030204" pitchFamily="49" charset="0"/>
              </a:rPr>
              <a:t>W.i.n.d.o.w.s</a:t>
            </a:r>
            <a:r>
              <a:rPr lang="en-US" sz="1200" dirty="0">
                <a:solidFill>
                  <a:schemeClr val="bg2"/>
                </a:solidFill>
                <a:latin typeface="Consolas" panose="020B0609020204030204" pitchFamily="49" charset="0"/>
              </a:rPr>
              <a:t>. .|</a:t>
            </a:r>
          </a:p>
          <a:p>
            <a:r>
              <a:rPr lang="en-US" sz="1200" dirty="0">
                <a:solidFill>
                  <a:schemeClr val="bg2"/>
                </a:solidFill>
                <a:latin typeface="Consolas" panose="020B0609020204030204" pitchFamily="49" charset="0"/>
              </a:rPr>
              <a:t>4d 00 65 00 64 00 69 00 61 00 20 00 50 00 6c 00  |</a:t>
            </a:r>
            <a:r>
              <a:rPr lang="en-US" sz="1200" dirty="0" err="1">
                <a:solidFill>
                  <a:schemeClr val="bg2"/>
                </a:solidFill>
                <a:latin typeface="Consolas" panose="020B0609020204030204" pitchFamily="49" charset="0"/>
              </a:rPr>
              <a:t>M.e.d.i.a</a:t>
            </a:r>
            <a:r>
              <a:rPr lang="en-US" sz="1200" dirty="0">
                <a:solidFill>
                  <a:schemeClr val="bg2"/>
                </a:solidFill>
                <a:latin typeface="Consolas" panose="020B0609020204030204" pitchFamily="49" charset="0"/>
              </a:rPr>
              <a:t>. .</a:t>
            </a:r>
            <a:r>
              <a:rPr lang="en-US" sz="1200" dirty="0" err="1">
                <a:solidFill>
                  <a:schemeClr val="bg2"/>
                </a:solidFill>
                <a:latin typeface="Consolas" panose="020B0609020204030204" pitchFamily="49" charset="0"/>
              </a:rPr>
              <a:t>P.l</a:t>
            </a:r>
            <a:r>
              <a:rPr lang="en-US" sz="1200" dirty="0">
                <a:solidFill>
                  <a:schemeClr val="bg2"/>
                </a:solidFill>
                <a:latin typeface="Consolas" panose="020B0609020204030204" pitchFamily="49" charset="0"/>
              </a:rPr>
              <a:t>.|</a:t>
            </a:r>
          </a:p>
          <a:p>
            <a:r>
              <a:rPr lang="en-US" sz="1200" dirty="0">
                <a:solidFill>
                  <a:schemeClr val="bg2"/>
                </a:solidFill>
                <a:latin typeface="Consolas" panose="020B0609020204030204" pitchFamily="49" charset="0"/>
              </a:rPr>
              <a:t>61 00 79 00 65 00 72 00 00 00                    |</a:t>
            </a:r>
            <a:r>
              <a:rPr lang="en-US" sz="1200" dirty="0" err="1">
                <a:solidFill>
                  <a:schemeClr val="bg2"/>
                </a:solidFill>
                <a:latin typeface="Consolas" panose="020B0609020204030204" pitchFamily="49" charset="0"/>
              </a:rPr>
              <a:t>a.y.e.r</a:t>
            </a:r>
            <a:r>
              <a:rPr lang="en-US" sz="1200" dirty="0">
                <a:solidFill>
                  <a:schemeClr val="bg2"/>
                </a:solidFill>
                <a:latin typeface="Consolas" panose="020B0609020204030204" pitchFamily="49" charset="0"/>
              </a:rPr>
              <a:t>...      |</a:t>
            </a:r>
            <a:endParaRPr lang="en-US" sz="1050" dirty="0">
              <a:solidFill>
                <a:schemeClr val="bg2"/>
              </a:solidFill>
              <a:latin typeface="Consolas" panose="020B06090202040302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C2AE4-4DE2-4A73-BB70-6635BCC6C995}"/>
              </a:ext>
            </a:extLst>
          </p:cNvPr>
          <p:cNvSpPr txBox="1"/>
          <p:nvPr/>
        </p:nvSpPr>
        <p:spPr>
          <a:xfrm>
            <a:off x="6096000" y="5297370"/>
            <a:ext cx="5845018" cy="830997"/>
          </a:xfrm>
          <a:prstGeom prst="rect">
            <a:avLst/>
          </a:prstGeom>
          <a:solidFill>
            <a:schemeClr val="tx1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</a:rPr>
              <a:t>03 00 0c 00 00 00 41 00 75 00 74 00 68 00 6f 00  |......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</a:rPr>
              <a:t>A.u.t.h.o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</a:rPr>
              <a:t>.|</a:t>
            </a:r>
          </a:p>
          <a:p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</a:rPr>
              <a:t>72 00 77 77 00 00 00 00 e0 7f </a:t>
            </a:r>
            <a:r>
              <a:rPr lang="en-US" sz="1200" dirty="0">
                <a:solidFill>
                  <a:srgbClr val="D883FF"/>
                </a:solidFill>
                <a:latin typeface="Consolas" panose="020B0609020204030204" pitchFamily="49" charset="0"/>
              </a:rPr>
              <a:t>86 86 49 a1 ab 49</a:t>
            </a:r>
            <a:r>
              <a:rPr lang="en-US" sz="1200" dirty="0">
                <a:solidFill>
                  <a:srgbClr val="7030A0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</a:rPr>
              <a:t>|</a:t>
            </a:r>
            <a:r>
              <a:rPr lang="en-US" sz="1200" dirty="0" err="1">
                <a:solidFill>
                  <a:schemeClr val="bg1"/>
                </a:solidFill>
                <a:latin typeface="Consolas" panose="020B0609020204030204" pitchFamily="49" charset="0"/>
              </a:rPr>
              <a:t>r.ww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</a:rPr>
              <a:t>....à.</a:t>
            </a:r>
            <a:r>
              <a:rPr lang="en-US" sz="1200" dirty="0">
                <a:solidFill>
                  <a:srgbClr val="D883FF"/>
                </a:solidFill>
                <a:latin typeface="Consolas" panose="020B0609020204030204" pitchFamily="49" charset="0"/>
              </a:rPr>
              <a:t>..I¡«I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</a:rPr>
              <a:t>|</a:t>
            </a:r>
          </a:p>
          <a:p>
            <a:r>
              <a:rPr lang="en-US" sz="1200" dirty="0">
                <a:solidFill>
                  <a:srgbClr val="D883FF"/>
                </a:solidFill>
                <a:latin typeface="Consolas" panose="020B0609020204030204" pitchFamily="49" charset="0"/>
              </a:rPr>
              <a:t>b5 d9 fb 23 3d 8d bd 32</a:t>
            </a:r>
            <a:r>
              <a:rPr lang="en-US" sz="1200" dirty="0">
                <a:solidFill>
                  <a:srgbClr val="7030A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</a:rPr>
              <a:t>0e 00 00 00 </a:t>
            </a:r>
            <a:r>
              <a:rPr lang="en-US" sz="1200" dirty="0">
                <a:solidFill>
                  <a:schemeClr val="accent4"/>
                </a:solidFill>
                <a:latin typeface="Consolas" panose="020B0609020204030204" pitchFamily="49" charset="0"/>
              </a:rPr>
              <a:t>2f 00 64 00</a:t>
            </a:r>
            <a:r>
              <a:rPr 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</a:rPr>
              <a:t>|</a:t>
            </a:r>
            <a:r>
              <a:rPr lang="en-US" sz="1200" dirty="0">
                <a:solidFill>
                  <a:srgbClr val="D883FF"/>
                </a:solidFill>
                <a:latin typeface="Consolas" panose="020B0609020204030204" pitchFamily="49" charset="0"/>
              </a:rPr>
              <a:t>µ</a:t>
            </a:r>
            <a:r>
              <a:rPr lang="en-US" sz="1200" dirty="0" err="1">
                <a:solidFill>
                  <a:srgbClr val="D883FF"/>
                </a:solidFill>
                <a:latin typeface="Consolas" panose="020B0609020204030204" pitchFamily="49" charset="0"/>
              </a:rPr>
              <a:t>Ùû</a:t>
            </a:r>
            <a:r>
              <a:rPr lang="en-US" sz="1200" dirty="0">
                <a:solidFill>
                  <a:srgbClr val="D883FF"/>
                </a:solidFill>
                <a:latin typeface="Consolas" panose="020B0609020204030204" pitchFamily="49" charset="0"/>
              </a:rPr>
              <a:t>#=.½2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</a:rPr>
              <a:t>....</a:t>
            </a:r>
            <a:r>
              <a:rPr lang="en-US" sz="1200" dirty="0">
                <a:solidFill>
                  <a:schemeClr val="accent4"/>
                </a:solidFill>
                <a:latin typeface="Consolas" panose="020B0609020204030204" pitchFamily="49" charset="0"/>
              </a:rPr>
              <a:t>/.d.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</a:rPr>
              <a:t>|</a:t>
            </a:r>
          </a:p>
          <a:p>
            <a:r>
              <a:rPr lang="en-US" sz="1200" dirty="0">
                <a:solidFill>
                  <a:schemeClr val="accent4"/>
                </a:solidFill>
                <a:latin typeface="Consolas" panose="020B0609020204030204" pitchFamily="49" charset="0"/>
              </a:rPr>
              <a:t>20 00 61 00 75 00 74 00 6f 00</a:t>
            </a:r>
            <a:r>
              <a:rPr 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                 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</a:rPr>
              <a:t>|</a:t>
            </a:r>
            <a:r>
              <a:rPr lang="en-US" sz="1200" dirty="0">
                <a:solidFill>
                  <a:schemeClr val="accent4"/>
                </a:solidFill>
                <a:latin typeface="Consolas" panose="020B0609020204030204" pitchFamily="49" charset="0"/>
              </a:rPr>
              <a:t> .</a:t>
            </a:r>
            <a:r>
              <a:rPr lang="en-US" sz="1200" dirty="0" err="1">
                <a:solidFill>
                  <a:schemeClr val="accent4"/>
                </a:solidFill>
                <a:latin typeface="Consolas" panose="020B0609020204030204" pitchFamily="49" charset="0"/>
              </a:rPr>
              <a:t>a.u.t.o</a:t>
            </a:r>
            <a:r>
              <a:rPr lang="en-US" sz="1200" dirty="0">
                <a:solidFill>
                  <a:schemeClr val="accent4"/>
                </a:solidFill>
                <a:latin typeface="Consolas" panose="020B0609020204030204" pitchFamily="49" charset="0"/>
              </a:rPr>
              <a:t>.</a:t>
            </a:r>
            <a:r>
              <a:rPr lang="en-US" sz="1200" dirty="0">
                <a:solidFill>
                  <a:schemeClr val="bg1"/>
                </a:solidFill>
                <a:latin typeface="Consolas" panose="020B0609020204030204" pitchFamily="49" charset="0"/>
              </a:rPr>
              <a:t>      |</a:t>
            </a:r>
          </a:p>
        </p:txBody>
      </p:sp>
    </p:spTree>
    <p:extLst>
      <p:ext uri="{BB962C8B-B14F-4D97-AF65-F5344CB8AC3E}">
        <p14:creationId xmlns:p14="http://schemas.microsoft.com/office/powerpoint/2010/main" val="116570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320ACB-4E8F-4EE8-B0CD-0EC7BE24F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CurveLast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–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mscorwks.dll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nb-NO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– Security </a:t>
            </a:r>
            <a:r>
              <a:rPr lang="nb-NO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Descriptor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0F0C87-F977-45B4-933E-2950D9CB8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54458"/>
            <a:ext cx="8553450" cy="2457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3ADE85-59CF-43C2-8EFA-837FAADDC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52989"/>
            <a:ext cx="9133800" cy="43545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293E05-A4E9-434C-95A5-439DA240B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1927" y="2815102"/>
            <a:ext cx="6162675" cy="80962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700AF9-A5F4-2822-2CA1-0B0A8B8AA0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8725" y="2576462"/>
            <a:ext cx="7772400" cy="173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0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C74D4E-81BD-A22B-EE5D-CD31E154C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NO" dirty="0"/>
              <a:t>Components</a:t>
            </a:r>
          </a:p>
          <a:p>
            <a:pPr lvl="1"/>
            <a:r>
              <a:rPr lang="en-GB" sz="1400" dirty="0">
                <a:solidFill>
                  <a:schemeClr val="accent6"/>
                </a:solidFill>
              </a:rPr>
              <a:t>Legitimate</a:t>
            </a:r>
            <a:r>
              <a:rPr lang="en-GB" sz="1400" dirty="0"/>
              <a:t> executable from Microsoft, with original name </a:t>
            </a:r>
            <a:r>
              <a:rPr lang="en-GB" sz="1400" b="1" dirty="0" err="1">
                <a:solidFill>
                  <a:schemeClr val="bg2"/>
                </a:solidFill>
              </a:rPr>
              <a:t>ntkd.exe</a:t>
            </a:r>
            <a:r>
              <a:rPr lang="en-GB" sz="1400" dirty="0"/>
              <a:t> (NT Kernel Debugger)</a:t>
            </a:r>
          </a:p>
          <a:p>
            <a:pPr lvl="1"/>
            <a:r>
              <a:rPr lang="en-GB" sz="1400" dirty="0">
                <a:solidFill>
                  <a:schemeClr val="accent4"/>
                </a:solidFill>
              </a:rPr>
              <a:t>Malicious</a:t>
            </a:r>
            <a:r>
              <a:rPr lang="en-GB" sz="1400" dirty="0"/>
              <a:t>, signed dynamic-link library </a:t>
            </a:r>
            <a:r>
              <a:rPr lang="en-GB" sz="1400" b="1" dirty="0" err="1">
                <a:solidFill>
                  <a:schemeClr val="bg2"/>
                </a:solidFill>
              </a:rPr>
              <a:t>dbgeng.dll</a:t>
            </a:r>
            <a:r>
              <a:rPr lang="en-GB" sz="1400" dirty="0"/>
              <a:t> (Debugger Engine)</a:t>
            </a:r>
          </a:p>
          <a:p>
            <a:pPr lvl="1"/>
            <a:r>
              <a:rPr lang="en-GB" sz="1400" dirty="0"/>
              <a:t>Encrypted </a:t>
            </a:r>
            <a:r>
              <a:rPr lang="en-GB" sz="14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CurveBack</a:t>
            </a:r>
            <a:r>
              <a:rPr lang="en-GB" sz="1400" dirty="0"/>
              <a:t> payload in separate file on disk</a:t>
            </a:r>
          </a:p>
          <a:p>
            <a:pPr marL="378900" indent="-342900"/>
            <a:r>
              <a:rPr lang="en-GB" dirty="0"/>
              <a:t>Encrypted configuration</a:t>
            </a:r>
          </a:p>
          <a:p>
            <a:pPr marL="582300" lvl="1" indent="-342900"/>
            <a:r>
              <a:rPr lang="en-GB" sz="1400" dirty="0"/>
              <a:t>Obfuscated command line arguments</a:t>
            </a:r>
          </a:p>
          <a:p>
            <a:pPr marL="582300" lvl="1" indent="-342900"/>
            <a:r>
              <a:rPr lang="en-GB" sz="1400" dirty="0"/>
              <a:t>Payload location, offset, size, integrity and encryption parameters</a:t>
            </a:r>
          </a:p>
          <a:p>
            <a:pPr marL="582300" lvl="1" indent="-342900"/>
            <a:r>
              <a:rPr lang="en-GB" sz="1400" dirty="0"/>
              <a:t>Miscellaneous Boolean behavioural parameters, e.g. PEB unlinking and self-deletion</a:t>
            </a:r>
          </a:p>
          <a:p>
            <a:pPr marL="378900" indent="-342900"/>
            <a:r>
              <a:rPr lang="en-GB" dirty="0"/>
              <a:t>CFG bypass and DLL hollowing</a:t>
            </a:r>
          </a:p>
          <a:p>
            <a:pPr marL="378900" indent="-342900"/>
            <a:r>
              <a:rPr lang="en-GB" dirty="0"/>
              <a:t>Similarities to StealthVector</a:t>
            </a:r>
            <a:r>
              <a:rPr lang="en-GB" baseline="30000" dirty="0"/>
              <a:t>1</a:t>
            </a:r>
            <a:r>
              <a:rPr lang="en-GB" dirty="0"/>
              <a:t> loader for </a:t>
            </a:r>
            <a:r>
              <a:rPr lang="en-GB" dirty="0" err="1"/>
              <a:t>ScrambleCross</a:t>
            </a:r>
            <a:r>
              <a:rPr lang="en-GB" dirty="0"/>
              <a:t> (a.k.a. </a:t>
            </a:r>
            <a:r>
              <a:rPr lang="en-GB" dirty="0" err="1"/>
              <a:t>SideWalk</a:t>
            </a:r>
            <a:r>
              <a:rPr lang="en-GB" dirty="0"/>
              <a:t>)</a:t>
            </a:r>
            <a:endParaRPr lang="en-GB" baseline="30000" dirty="0"/>
          </a:p>
          <a:p>
            <a:pPr marL="378900" indent="-342900"/>
            <a:r>
              <a:rPr lang="en-GB" dirty="0"/>
              <a:t>Recent versions re-encrypt the payload using 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md5(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machine_guid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en-GB" dirty="0"/>
              <a:t> as IV</a:t>
            </a:r>
            <a:r>
              <a:rPr lang="en-GB" baseline="30000" dirty="0"/>
              <a:t>2,3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9F51EC-CE6E-2E59-0786-0C9A5E3A2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CurveLoad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14FE5D-5C6E-ECAB-EBE6-63E174E0B9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5735709"/>
            <a:ext cx="9133800" cy="415498"/>
          </a:xfrm>
        </p:spPr>
        <p:txBody>
          <a:bodyPr/>
          <a:lstStyle/>
          <a:p>
            <a:r>
              <a:rPr lang="en-NO" dirty="0"/>
              <a:t>1 </a:t>
            </a:r>
            <a:r>
              <a:rPr lang="en-GB" dirty="0">
                <a:hlinkClick r:id="rId4"/>
              </a:rPr>
              <a:t>https://documents.trendmicro.com/assets/white_papers/wp-earth-baku-an-apt-group-targeting-indo-pacific-countries.pdf</a:t>
            </a:r>
            <a:endParaRPr lang="en-GB" dirty="0"/>
          </a:p>
          <a:p>
            <a:r>
              <a:rPr lang="en-GB" dirty="0"/>
              <a:t>2 </a:t>
            </a:r>
            <a:r>
              <a:rPr lang="en-GB" dirty="0">
                <a:hlinkClick r:id="rId5"/>
              </a:rPr>
              <a:t>https://www.zscaler.com/blogs/security-research/dodgebox-deep-dive-updated-arsenal-apt41-part-1</a:t>
            </a:r>
            <a:endParaRPr lang="en-GB" dirty="0"/>
          </a:p>
          <a:p>
            <a:r>
              <a:rPr lang="en-GB" dirty="0"/>
              <a:t>3 </a:t>
            </a:r>
            <a:r>
              <a:rPr lang="en-GB" dirty="0">
                <a:hlinkClick r:id="rId6"/>
              </a:rPr>
              <a:t>https://cloud.google.com/blog/topics/threat-intelligence/apt41-arisen-from-dust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731B8C-99B1-F7CE-298E-1D5B6B9DC91C}"/>
              </a:ext>
            </a:extLst>
          </p:cNvPr>
          <p:cNvSpPr/>
          <p:nvPr/>
        </p:nvSpPr>
        <p:spPr>
          <a:xfrm>
            <a:off x="9240741" y="2224223"/>
            <a:ext cx="1620000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ntkd.exe</a:t>
            </a:r>
            <a:endParaRPr lang="en-NO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2EB69F-8F7C-BB2E-6A0C-0C66A7678F3A}"/>
              </a:ext>
            </a:extLst>
          </p:cNvPr>
          <p:cNvSpPr/>
          <p:nvPr/>
        </p:nvSpPr>
        <p:spPr>
          <a:xfrm>
            <a:off x="9240741" y="3742941"/>
            <a:ext cx="1620000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dbgeng.dll</a:t>
            </a:r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B83E91-974F-40A8-9607-9A2957D9C37E}"/>
              </a:ext>
            </a:extLst>
          </p:cNvPr>
          <p:cNvSpPr/>
          <p:nvPr/>
        </p:nvSpPr>
        <p:spPr>
          <a:xfrm>
            <a:off x="9240741" y="5261660"/>
            <a:ext cx="1620000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CurveBack</a:t>
            </a:r>
            <a:endParaRPr lang="en-NO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03BD419-6380-7159-DE20-31851E7138CA}"/>
              </a:ext>
            </a:extLst>
          </p:cNvPr>
          <p:cNvCxnSpPr>
            <a:stCxn id="8" idx="2"/>
            <a:endCxn id="9" idx="0"/>
          </p:cNvCxnSpPr>
          <p:nvPr/>
        </p:nvCxnSpPr>
        <p:spPr>
          <a:xfrm>
            <a:off x="10050741" y="2584223"/>
            <a:ext cx="0" cy="1158718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CD43297-96AE-28FA-8CFF-7194EE29B117}"/>
              </a:ext>
            </a:extLst>
          </p:cNvPr>
          <p:cNvCxnSpPr>
            <a:stCxn id="9" idx="2"/>
            <a:endCxn id="10" idx="0"/>
          </p:cNvCxnSpPr>
          <p:nvPr/>
        </p:nvCxnSpPr>
        <p:spPr>
          <a:xfrm>
            <a:off x="10050741" y="4102941"/>
            <a:ext cx="0" cy="1158719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5C6CCED-1504-ED04-2E9D-6CA5BF3D8CE6}"/>
              </a:ext>
            </a:extLst>
          </p:cNvPr>
          <p:cNvSpPr txBox="1"/>
          <p:nvPr/>
        </p:nvSpPr>
        <p:spPr>
          <a:xfrm>
            <a:off x="10050741" y="2982561"/>
            <a:ext cx="1830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solidFill>
                  <a:schemeClr val="bg2"/>
                </a:solidFill>
              </a:rPr>
              <a:t>DLL sideloading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793990-7B58-BCCE-9912-DB5B1E03452D}"/>
              </a:ext>
            </a:extLst>
          </p:cNvPr>
          <p:cNvSpPr txBox="1"/>
          <p:nvPr/>
        </p:nvSpPr>
        <p:spPr>
          <a:xfrm>
            <a:off x="10050749" y="4497634"/>
            <a:ext cx="1619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dirty="0">
                <a:solidFill>
                  <a:schemeClr val="bg2"/>
                </a:solidFill>
              </a:rPr>
              <a:t>DLL hollowing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665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B33BD3-D615-58BE-5B49-254CF8C56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72000">
            <a:normAutofit/>
          </a:bodyPr>
          <a:lstStyle/>
          <a:p>
            <a:r>
              <a:rPr lang="en-NO" sz="1600" dirty="0"/>
              <a:t>Core is a standalone EXE, embedding:</a:t>
            </a:r>
            <a:endParaRPr lang="en-NO" sz="1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NO" sz="1300" dirty="0"/>
              <a:t>Configuration</a:t>
            </a:r>
          </a:p>
          <a:p>
            <a:pPr lvl="1"/>
            <a:r>
              <a:rPr lang="en-NO" sz="1300" dirty="0"/>
              <a:t>Network module</a:t>
            </a:r>
          </a:p>
          <a:p>
            <a:pPr lvl="1"/>
            <a:r>
              <a:rPr lang="en-NO" sz="1300" dirty="0"/>
              <a:t>Cryptography module</a:t>
            </a:r>
          </a:p>
          <a:p>
            <a:r>
              <a:rPr lang="en-NO" sz="1600" dirty="0"/>
              <a:t>Framework for command dispatching and module coordination</a:t>
            </a:r>
          </a:p>
          <a:p>
            <a:r>
              <a:rPr lang="en-NO" sz="1600" dirty="0"/>
              <a:t>All backdoor functionality implemented in modules, also loaded using DLL hollowing</a:t>
            </a:r>
          </a:p>
          <a:p>
            <a:r>
              <a:rPr lang="en-NO" sz="1600" dirty="0"/>
              <a:t>Encrypted configuration contains parameters for core as well as embedded modules</a:t>
            </a:r>
          </a:p>
          <a:p>
            <a:r>
              <a:rPr lang="en-NO" sz="1600" dirty="0"/>
              <a:t>Once embedded configuration and modules are loaded, it’s retrieves commands from C2</a:t>
            </a:r>
          </a:p>
          <a:p>
            <a:r>
              <a:rPr lang="en-NO" sz="1600" dirty="0"/>
              <a:t>Employs several offensive techniques</a:t>
            </a:r>
          </a:p>
          <a:p>
            <a:pPr lvl="1"/>
            <a:r>
              <a:rPr lang="en-NO" sz="1300" dirty="0"/>
              <a:t>API hashing</a:t>
            </a:r>
          </a:p>
          <a:p>
            <a:pPr lvl="1"/>
            <a:r>
              <a:rPr lang="en-NO" sz="1300" dirty="0"/>
              <a:t>Indirect syscalls</a:t>
            </a:r>
          </a:p>
          <a:p>
            <a:pPr lvl="1"/>
            <a:r>
              <a:rPr lang="en-NO" sz="1300" dirty="0"/>
              <a:t>EDR hook bypass</a:t>
            </a:r>
          </a:p>
          <a:p>
            <a:r>
              <a:rPr lang="en-NO" sz="1600" dirty="0"/>
              <a:t>Recent versions Windows Fibers API to evade detection</a:t>
            </a:r>
            <a:r>
              <a:rPr lang="en-NO" sz="1600" baseline="30000" dirty="0"/>
              <a:t>1,2,3</a:t>
            </a:r>
            <a:r>
              <a:rPr lang="en-NO" sz="1600" dirty="0"/>
              <a:t>, but not present in our sample.</a:t>
            </a:r>
            <a:endParaRPr lang="en-NO" sz="1600" dirty="0">
              <a:latin typeface="Consolas" panose="020B060902020403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39A003-BB58-A39D-2682-6718F5C56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CurveBack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55F6C8-9BC6-3E93-B966-8B08EA6696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5735709"/>
            <a:ext cx="9133800" cy="415498"/>
          </a:xfrm>
        </p:spPr>
        <p:txBody>
          <a:bodyPr/>
          <a:lstStyle/>
          <a:p>
            <a:r>
              <a:rPr lang="en-NO" dirty="0"/>
              <a:t>1 </a:t>
            </a:r>
            <a:r>
              <a:rPr lang="en-GB" dirty="0">
                <a:hlinkClick r:id="rId4"/>
              </a:rPr>
              <a:t>https://cloud.google.com/blog/topics/threat-intelligence/apt41-arisen-from-dust</a:t>
            </a:r>
            <a:endParaRPr lang="en-NO" dirty="0"/>
          </a:p>
          <a:p>
            <a:r>
              <a:rPr lang="en-NO" dirty="0"/>
              <a:t>2 </a:t>
            </a:r>
            <a:r>
              <a:rPr lang="en-GB" dirty="0">
                <a:hlinkClick r:id="rId5"/>
              </a:rPr>
              <a:t>https://www.trendmicro.com/en_us/research/24/h/earth-baku-latest-campaign.html</a:t>
            </a:r>
            <a:endParaRPr lang="en-NO" dirty="0"/>
          </a:p>
          <a:p>
            <a:r>
              <a:rPr lang="en-NO" dirty="0"/>
              <a:t>3 </a:t>
            </a:r>
            <a:r>
              <a:rPr lang="en-GB" dirty="0">
                <a:hlinkClick r:id="rId6"/>
              </a:rPr>
              <a:t>https://www.zscaler.com/blogs/security-research/moonwalk-deep-dive-updated-arsenal-apt41-part-2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B77E1D-DEDE-FF6F-6865-310453E5D781}"/>
              </a:ext>
            </a:extLst>
          </p:cNvPr>
          <p:cNvSpPr/>
          <p:nvPr/>
        </p:nvSpPr>
        <p:spPr>
          <a:xfrm>
            <a:off x="5408585" y="3734214"/>
            <a:ext cx="6389342" cy="2124736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NO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CurveBack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DFA80D-027A-1373-4CBC-148C0560EF89}"/>
              </a:ext>
            </a:extLst>
          </p:cNvPr>
          <p:cNvSpPr/>
          <p:nvPr/>
        </p:nvSpPr>
        <p:spPr>
          <a:xfrm>
            <a:off x="6398585" y="4273936"/>
            <a:ext cx="1620000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Core</a:t>
            </a:r>
            <a:endParaRPr lang="en-NO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F9564F-8E12-698B-500B-59DDB22F2A53}"/>
              </a:ext>
            </a:extLst>
          </p:cNvPr>
          <p:cNvSpPr/>
          <p:nvPr/>
        </p:nvSpPr>
        <p:spPr>
          <a:xfrm>
            <a:off x="7298585" y="5291386"/>
            <a:ext cx="1620000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Cryptography</a:t>
            </a:r>
            <a:endParaRPr lang="en-NO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3108C3-6AF8-00B4-809B-44932B3B1BA8}"/>
              </a:ext>
            </a:extLst>
          </p:cNvPr>
          <p:cNvSpPr/>
          <p:nvPr/>
        </p:nvSpPr>
        <p:spPr>
          <a:xfrm>
            <a:off x="5553544" y="5288604"/>
            <a:ext cx="1620000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Network</a:t>
            </a:r>
            <a:endParaRPr lang="en-NO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ECD737-AE10-CA90-BBB2-1C00597C935A}"/>
              </a:ext>
            </a:extLst>
          </p:cNvPr>
          <p:cNvSpPr/>
          <p:nvPr/>
        </p:nvSpPr>
        <p:spPr>
          <a:xfrm>
            <a:off x="9491876" y="4273936"/>
            <a:ext cx="2107748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Process</a:t>
            </a:r>
            <a:r>
              <a:rPr lang="nb-NO" dirty="0"/>
              <a:t> </a:t>
            </a:r>
            <a:r>
              <a:rPr lang="nb-NO" dirty="0" err="1"/>
              <a:t>execution</a:t>
            </a:r>
            <a:endParaRPr lang="en-NO" dirty="0"/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4C1A8A5D-6686-A0FC-2ED0-1EDAC5EEA437}"/>
              </a:ext>
            </a:extLst>
          </p:cNvPr>
          <p:cNvCxnSpPr>
            <a:stCxn id="6" idx="2"/>
            <a:endCxn id="8" idx="0"/>
          </p:cNvCxnSpPr>
          <p:nvPr/>
        </p:nvCxnSpPr>
        <p:spPr>
          <a:xfrm rot="5400000">
            <a:off x="6458731" y="4538750"/>
            <a:ext cx="654668" cy="845041"/>
          </a:xfrm>
          <a:prstGeom prst="bentConnector3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B73F1B25-6807-E6AC-FCD9-5857A4D86BE0}"/>
              </a:ext>
            </a:extLst>
          </p:cNvPr>
          <p:cNvCxnSpPr>
            <a:stCxn id="6" idx="2"/>
            <a:endCxn id="7" idx="0"/>
          </p:cNvCxnSpPr>
          <p:nvPr/>
        </p:nvCxnSpPr>
        <p:spPr>
          <a:xfrm rot="16200000" flipH="1">
            <a:off x="7329860" y="4512661"/>
            <a:ext cx="657450" cy="900000"/>
          </a:xfrm>
          <a:prstGeom prst="bentConnector3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9A82982-F01B-ED3C-D925-092E98E6B910}"/>
              </a:ext>
            </a:extLst>
          </p:cNvPr>
          <p:cNvSpPr/>
          <p:nvPr/>
        </p:nvSpPr>
        <p:spPr>
          <a:xfrm>
            <a:off x="9491876" y="5288604"/>
            <a:ext cx="2107748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Other</a:t>
            </a:r>
            <a:endParaRPr lang="en-NO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53246E-17D0-1D4C-38A1-89C22AE6E15E}"/>
              </a:ext>
            </a:extLst>
          </p:cNvPr>
          <p:cNvSpPr/>
          <p:nvPr/>
        </p:nvSpPr>
        <p:spPr>
          <a:xfrm>
            <a:off x="9491876" y="4780678"/>
            <a:ext cx="2107748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File </a:t>
            </a:r>
            <a:r>
              <a:rPr lang="nb-NO" dirty="0" err="1"/>
              <a:t>operations</a:t>
            </a:r>
            <a:endParaRPr lang="en-NO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D992A97-0C49-1004-C904-C06260A04AF1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>
            <a:off x="8018585" y="4453936"/>
            <a:ext cx="1473291" cy="0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B00B8646-3C18-B2A8-9DF2-75F8E3AE556E}"/>
              </a:ext>
            </a:extLst>
          </p:cNvPr>
          <p:cNvCxnSpPr>
            <a:cxnSpLocks/>
            <a:stCxn id="6" idx="3"/>
            <a:endCxn id="13" idx="1"/>
          </p:cNvCxnSpPr>
          <p:nvPr/>
        </p:nvCxnSpPr>
        <p:spPr>
          <a:xfrm>
            <a:off x="8018585" y="4453936"/>
            <a:ext cx="1473291" cy="506742"/>
          </a:xfrm>
          <a:prstGeom prst="bentConnector3">
            <a:avLst>
              <a:gd name="adj1" fmla="val 77668"/>
            </a:avLst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C4F5E4C5-71AF-7197-24B6-549FC43B614B}"/>
              </a:ext>
            </a:extLst>
          </p:cNvPr>
          <p:cNvCxnSpPr>
            <a:cxnSpLocks/>
            <a:stCxn id="6" idx="3"/>
            <a:endCxn id="12" idx="1"/>
          </p:cNvCxnSpPr>
          <p:nvPr/>
        </p:nvCxnSpPr>
        <p:spPr>
          <a:xfrm>
            <a:off x="8018585" y="4453936"/>
            <a:ext cx="1473291" cy="1014668"/>
          </a:xfrm>
          <a:prstGeom prst="bentConnector3">
            <a:avLst>
              <a:gd name="adj1" fmla="val 77668"/>
            </a:avLst>
          </a:prstGeom>
          <a:ln w="254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021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A6B9AA-0F20-D8BE-201C-C04BEBB67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4258"/>
            <a:ext cx="9136800" cy="3901451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NO" dirty="0"/>
              <a:t>Find candidate/sacrificial DLL</a:t>
            </a:r>
          </a:p>
          <a:p>
            <a:pPr marL="546300" lvl="1" indent="-342900"/>
            <a:r>
              <a:rPr lang="en-NO" dirty="0"/>
              <a:t>Search for DLLs in the system directory</a:t>
            </a:r>
          </a:p>
          <a:p>
            <a:pPr marL="717300" lvl="2" indent="-342900"/>
            <a:r>
              <a:rPr lang="en-NO" dirty="0"/>
              <a:t>Excluding 58 hardcoded filenames (same list in StealthVector, </a:t>
            </a:r>
            <a:r>
              <a:rPr lang="en-NO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CurveLoad</a:t>
            </a:r>
            <a:r>
              <a:rPr lang="en-NO" dirty="0"/>
              <a:t> and </a:t>
            </a:r>
            <a:r>
              <a:rPr lang="en-NO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CurveBack</a:t>
            </a:r>
            <a:r>
              <a:rPr lang="en-NO" dirty="0"/>
              <a:t>)</a:t>
            </a:r>
          </a:p>
          <a:p>
            <a:pPr marL="546300" lvl="1" indent="-342900"/>
            <a:r>
              <a:rPr lang="en-NO" dirty="0"/>
              <a:t>Check various properties, e.g. characteristics, alignment and section size to contain payload</a:t>
            </a:r>
          </a:p>
          <a:p>
            <a:pPr marL="342900" indent="-342900">
              <a:buFont typeface="+mj-lt"/>
              <a:buAutoNum type="arabicPeriod"/>
            </a:pPr>
            <a:r>
              <a:rPr lang="en-NO" dirty="0"/>
              <a:t>Determine hollow DLL path</a:t>
            </a:r>
          </a:p>
          <a:p>
            <a:pPr marL="546300" lvl="1" indent="-342900"/>
            <a:r>
              <a:rPr lang="en-NO" dirty="0"/>
              <a:t>Check privileges by writing to </a:t>
            </a:r>
            <a:r>
              <a:rPr lang="en-NO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%SYSTEMROOT%\Microsoft.NET\Framework\[0-9]{10}.log</a:t>
            </a:r>
          </a:p>
          <a:p>
            <a:pPr marL="717300" lvl="2" indent="-342900">
              <a:buFont typeface="+mj-lt"/>
              <a:buAutoNum type="arabicPeriod"/>
            </a:pPr>
            <a:r>
              <a:rPr lang="en-NO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%SYSTEMROOT%\Microsoft.NET\assembly\GAC_MSIL\System.Core\v4.0_4.0.0.0_[0-9a-f]{16}</a:t>
            </a:r>
          </a:p>
          <a:p>
            <a:pPr marL="717300" lvl="2" indent="-342900">
              <a:buFont typeface="+mj-lt"/>
              <a:buAutoNum type="arabicPeriod"/>
            </a:pPr>
            <a:r>
              <a:rPr lang="en-NO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%PROGRAMDATA%\Microsoft.NET.Core\System.Core\v4.0_4.0.0.0_[0-9a-f]{16}</a:t>
            </a:r>
          </a:p>
          <a:p>
            <a:pPr marL="546300" lvl="1" indent="-342900"/>
            <a:r>
              <a:rPr lang="en-NO" dirty="0">
                <a:ea typeface="Menlo" panose="020B0609030804020204" pitchFamily="49" charset="0"/>
              </a:rPr>
              <a:t>Note: Legitimate subdirectory is </a:t>
            </a:r>
            <a:r>
              <a:rPr lang="en-NO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v4.0_4.0.0.0_</a:t>
            </a:r>
            <a:r>
              <a:rPr lang="en-NO" dirty="0">
                <a:solidFill>
                  <a:srgbClr val="FF0000"/>
                </a:solidFill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_</a:t>
            </a:r>
            <a:r>
              <a:rPr lang="en-NO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[0-9a-f]{16}</a:t>
            </a:r>
            <a:r>
              <a:rPr lang="en-NO" dirty="0">
                <a:ea typeface="Menlo" panose="020B0609030804020204" pitchFamily="49" charset="0"/>
              </a:rPr>
              <a:t> with double underscores</a:t>
            </a:r>
          </a:p>
          <a:p>
            <a:pPr marL="342900" indent="-342900">
              <a:buFont typeface="+mj-lt"/>
              <a:buAutoNum type="arabicPeriod"/>
            </a:pPr>
            <a:r>
              <a:rPr lang="en-NO" dirty="0"/>
              <a:t>Hollow DLL and load module into process memory</a:t>
            </a:r>
          </a:p>
          <a:p>
            <a:pPr marL="546300" lvl="1" indent="-342900"/>
            <a:r>
              <a:rPr lang="en-NO" dirty="0"/>
              <a:t>Prepare: Write payload to hollow DLL file on disk</a:t>
            </a:r>
          </a:p>
          <a:p>
            <a:pPr marL="546300" lvl="1" indent="-342900"/>
            <a:r>
              <a:rPr lang="en-NO" dirty="0"/>
              <a:t>Load: Use NtCreateSection and NtMapViewOfSection</a:t>
            </a:r>
          </a:p>
          <a:p>
            <a:pPr marL="546300" lvl="1" indent="-342900"/>
            <a:r>
              <a:rPr lang="en-NO" dirty="0"/>
              <a:t>Cleanup: Copy candidate/sacrificial DLL to hollow DLL file</a:t>
            </a:r>
          </a:p>
          <a:p>
            <a:pPr marL="342900" indent="-342900"/>
            <a:r>
              <a:rPr lang="en-NO" dirty="0"/>
              <a:t>Inspired by phantom DLL hollowing</a:t>
            </a:r>
            <a:r>
              <a:rPr lang="en-NO" baseline="30000" dirty="0"/>
              <a:t>1</a:t>
            </a:r>
            <a:r>
              <a:rPr lang="en-NO" dirty="0"/>
              <a:t>, but detected by hollows_hunter</a:t>
            </a:r>
            <a:r>
              <a:rPr lang="en-NO" baseline="30000" dirty="0"/>
              <a:t>2</a:t>
            </a:r>
            <a:r>
              <a:rPr lang="en-NO" dirty="0"/>
              <a:t> and pe-sieve</a:t>
            </a:r>
            <a:r>
              <a:rPr lang="en-NO" baseline="30000" dirty="0"/>
              <a:t>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3222D8-AE60-B014-BE84-2ED5E35D7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solidFill>
                  <a:schemeClr val="bg2"/>
                </a:solidFill>
              </a:rPr>
              <a:t>DLL Hollowing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CC09D5-DE91-2BC3-83BF-E77AA3E57D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5735709"/>
            <a:ext cx="9133800" cy="415498"/>
          </a:xfrm>
        </p:spPr>
        <p:txBody>
          <a:bodyPr/>
          <a:lstStyle/>
          <a:p>
            <a:r>
              <a:rPr lang="en-GB" dirty="0"/>
              <a:t>1 </a:t>
            </a:r>
            <a:r>
              <a:rPr lang="en-GB" dirty="0">
                <a:hlinkClick r:id="rId4"/>
              </a:rPr>
              <a:t>https://www.forrest-orr.net/post/malicious-memory-artifacts-part-i-dll-hollowing</a:t>
            </a:r>
            <a:endParaRPr lang="en-GB" dirty="0"/>
          </a:p>
          <a:p>
            <a:r>
              <a:rPr lang="en-NO" dirty="0"/>
              <a:t>2 </a:t>
            </a:r>
            <a:r>
              <a:rPr lang="en-GB" dirty="0">
                <a:hlinkClick r:id="rId5"/>
              </a:rPr>
              <a:t>https://github.com/hasherezade/hollows_hunter</a:t>
            </a:r>
            <a:endParaRPr lang="en-GB" dirty="0"/>
          </a:p>
          <a:p>
            <a:r>
              <a:rPr lang="en-GB" dirty="0"/>
              <a:t>3 </a:t>
            </a:r>
            <a:r>
              <a:rPr lang="en-GB" dirty="0">
                <a:hlinkClick r:id="rId6"/>
              </a:rPr>
              <a:t>https://github.com/hasherezade/pe-sieve</a:t>
            </a:r>
            <a:endParaRPr lang="en-NO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89CA6B-2A04-B6B4-C48D-B3D31B887A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8329" y="1837000"/>
            <a:ext cx="2227834" cy="3898709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88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B30FA-2BD0-5643-5A9A-0B31830FF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solidFill>
                  <a:schemeClr val="bg2"/>
                </a:solidFill>
              </a:rPr>
              <a:t>Who are we?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6007B9-B62E-7B6A-6ADB-57E2A6F43E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517"/>
          <a:stretch/>
        </p:blipFill>
        <p:spPr>
          <a:xfrm>
            <a:off x="8557179" y="2079000"/>
            <a:ext cx="2699492" cy="2700000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BCD0B1-87FC-E7FB-DD61-429A0BCEDEAE}"/>
              </a:ext>
            </a:extLst>
          </p:cNvPr>
          <p:cNvSpPr txBox="1"/>
          <p:nvPr/>
        </p:nvSpPr>
        <p:spPr>
          <a:xfrm>
            <a:off x="7949177" y="4779000"/>
            <a:ext cx="39154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sz="2400" dirty="0">
                <a:solidFill>
                  <a:schemeClr val="accent1"/>
                </a:solidFill>
              </a:rPr>
              <a:t>Rafael Lukas Maers</a:t>
            </a:r>
          </a:p>
          <a:p>
            <a:pPr algn="ctr"/>
            <a:r>
              <a:rPr lang="en-NO" sz="2000" dirty="0">
                <a:solidFill>
                  <a:schemeClr val="bg2"/>
                </a:solidFill>
              </a:rPr>
              <a:t>Reverse Engineering Team Lead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3F38B2-1250-7B96-FA7A-69C3F59E0F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654"/>
          <a:stretch/>
        </p:blipFill>
        <p:spPr>
          <a:xfrm>
            <a:off x="838200" y="2079000"/>
            <a:ext cx="2700000" cy="2700000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D2BD56-3ABB-2779-EAEE-321367067D39}"/>
              </a:ext>
            </a:extLst>
          </p:cNvPr>
          <p:cNvSpPr txBox="1"/>
          <p:nvPr/>
        </p:nvSpPr>
        <p:spPr>
          <a:xfrm>
            <a:off x="662781" y="4779000"/>
            <a:ext cx="30508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sz="2400" dirty="0">
                <a:solidFill>
                  <a:schemeClr val="accent1"/>
                </a:solidFill>
              </a:rPr>
              <a:t>Stian Jahr</a:t>
            </a:r>
          </a:p>
          <a:p>
            <a:pPr algn="ctr"/>
            <a:r>
              <a:rPr lang="en-NO" sz="2000" dirty="0">
                <a:solidFill>
                  <a:schemeClr val="bg2"/>
                </a:solidFill>
              </a:rPr>
              <a:t>Senior Reverse Engineer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AC5C7B-F56C-7447-0745-0D6F75517880}"/>
              </a:ext>
            </a:extLst>
          </p:cNvPr>
          <p:cNvSpPr txBox="1"/>
          <p:nvPr/>
        </p:nvSpPr>
        <p:spPr>
          <a:xfrm>
            <a:off x="4570580" y="4779000"/>
            <a:ext cx="30508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sz="2400" dirty="0">
                <a:solidFill>
                  <a:schemeClr val="accent1"/>
                </a:solidFill>
              </a:rPr>
              <a:t>Svein Engen</a:t>
            </a:r>
          </a:p>
          <a:p>
            <a:pPr algn="ctr"/>
            <a:r>
              <a:rPr lang="en-NO" sz="2000" dirty="0">
                <a:solidFill>
                  <a:schemeClr val="bg2"/>
                </a:solidFill>
              </a:rPr>
              <a:t>Senior Reverse Engineer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8BF9EE-E974-ED94-B40B-6682C7C142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</a:blip>
          <a:srcRect b="28189"/>
          <a:stretch/>
        </p:blipFill>
        <p:spPr>
          <a:xfrm>
            <a:off x="4746303" y="2079000"/>
            <a:ext cx="2699393" cy="270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9675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9B38AB-2307-4D46-EE51-71721FEBD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78900" indent="-342900"/>
            <a:r>
              <a:rPr lang="en-NO" dirty="0"/>
              <a:t>Three enumerated module types: 1, 2, 3</a:t>
            </a:r>
          </a:p>
          <a:p>
            <a:pPr marL="378900" indent="-342900"/>
            <a:r>
              <a:rPr lang="en-NO" dirty="0"/>
              <a:t>Type 3: Cryptography</a:t>
            </a:r>
          </a:p>
          <a:p>
            <a:pPr marL="582300" lvl="1" indent="-342900"/>
            <a:r>
              <a:rPr lang="en-NO" dirty="0"/>
              <a:t>Implements cryptographic algorithms, e.g. </a:t>
            </a:r>
            <a:r>
              <a:rPr lang="en-GB" dirty="0"/>
              <a:t>symmetric, asymmetric</a:t>
            </a:r>
            <a:r>
              <a:rPr lang="en-NO" dirty="0"/>
              <a:t>, hashing</a:t>
            </a:r>
          </a:p>
          <a:p>
            <a:pPr marL="582300" lvl="1" indent="-342900"/>
            <a:r>
              <a:rPr lang="en-NO" dirty="0"/>
              <a:t>Necessary for C2 communication, and thus embedded in </a:t>
            </a:r>
            <a:r>
              <a:rPr lang="en-NO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CurveBack</a:t>
            </a:r>
            <a:endParaRPr lang="en-NO" dirty="0"/>
          </a:p>
          <a:p>
            <a:pPr marL="582300" lvl="1" indent="-342900"/>
            <a:r>
              <a:rPr lang="en-NO" dirty="0"/>
              <a:t>Only observed one, implementing </a:t>
            </a:r>
            <a:r>
              <a:rPr lang="en-NO" b="1" dirty="0">
                <a:solidFill>
                  <a:schemeClr val="bg2"/>
                </a:solidFill>
              </a:rPr>
              <a:t>Curve25519</a:t>
            </a:r>
            <a:r>
              <a:rPr lang="en-NO" dirty="0"/>
              <a:t> for key negotiation</a:t>
            </a:r>
          </a:p>
          <a:p>
            <a:pPr marL="378900" indent="-342900"/>
            <a:r>
              <a:rPr lang="en-NO" dirty="0"/>
              <a:t>Type 2: Network</a:t>
            </a:r>
          </a:p>
          <a:p>
            <a:pPr marL="582300" lvl="1" indent="-342900"/>
            <a:r>
              <a:rPr lang="en-NO" dirty="0"/>
              <a:t>Implements C2 protocol, and thus embedded in </a:t>
            </a:r>
            <a:r>
              <a:rPr lang="en-NO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CurveBack</a:t>
            </a:r>
          </a:p>
          <a:p>
            <a:pPr marL="582300" lvl="1" indent="-342900"/>
            <a:r>
              <a:rPr lang="en-NO" dirty="0"/>
              <a:t>Observed </a:t>
            </a:r>
            <a:r>
              <a:rPr lang="en-NO" b="1" dirty="0">
                <a:solidFill>
                  <a:schemeClr val="bg2"/>
                </a:solidFill>
              </a:rPr>
              <a:t>Google Drive</a:t>
            </a:r>
            <a:r>
              <a:rPr lang="en-NO" dirty="0"/>
              <a:t> (incident) and </a:t>
            </a:r>
            <a:r>
              <a:rPr lang="en-NO" b="1" dirty="0">
                <a:solidFill>
                  <a:schemeClr val="bg2"/>
                </a:solidFill>
              </a:rPr>
              <a:t>HTTP</a:t>
            </a:r>
            <a:r>
              <a:rPr lang="en-NO" dirty="0"/>
              <a:t> (public samples)</a:t>
            </a:r>
          </a:p>
          <a:p>
            <a:pPr marL="378900" indent="-342900"/>
            <a:r>
              <a:rPr lang="en-NO" dirty="0"/>
              <a:t>Type 1: General</a:t>
            </a:r>
          </a:p>
          <a:p>
            <a:pPr marL="582300" lvl="1" indent="-342900"/>
            <a:r>
              <a:rPr lang="en-NO" dirty="0"/>
              <a:t>Implements backdoor functionality, e.g. process execution, file operation, etc.</a:t>
            </a:r>
          </a:p>
          <a:p>
            <a:pPr marL="582300" lvl="1" indent="-342900"/>
            <a:r>
              <a:rPr lang="en-NO" dirty="0"/>
              <a:t>Transferred from C2 when necessary, and only present in memory</a:t>
            </a:r>
          </a:p>
          <a:p>
            <a:pPr marL="582300" lvl="1" indent="-342900"/>
            <a:r>
              <a:rPr lang="en-NO" dirty="0"/>
              <a:t>Extracted 16 modules, some with different compilation times</a:t>
            </a:r>
          </a:p>
          <a:p>
            <a:pPr marL="582300" lvl="1" indent="-342900"/>
            <a:r>
              <a:rPr lang="en-NO" dirty="0"/>
              <a:t>Compilation times coincides with incident timeline</a:t>
            </a:r>
          </a:p>
          <a:p>
            <a:pPr marL="582300" lvl="1" indent="-342900"/>
            <a:r>
              <a:rPr lang="en-NO" dirty="0"/>
              <a:t>Updated functionality implies active development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69CF9D-7BBC-F38B-3460-F81DA4F6E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solidFill>
                  <a:schemeClr val="bg2"/>
                </a:solidFill>
              </a:rPr>
              <a:t>Modules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4678D-7D04-2775-1B30-6EBF50C125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NO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003799E-0FB8-C5BB-ABC0-66DEE2906C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048367"/>
              </p:ext>
            </p:extLst>
          </p:nvPr>
        </p:nvGraphicFramePr>
        <p:xfrm>
          <a:off x="8484893" y="1958868"/>
          <a:ext cx="2974215" cy="430720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063961">
                  <a:extLst>
                    <a:ext uri="{9D8B030D-6E8A-4147-A177-3AD203B41FA5}">
                      <a16:colId xmlns:a16="http://schemas.microsoft.com/office/drawing/2014/main" val="4079582853"/>
                    </a:ext>
                  </a:extLst>
                </a:gridCol>
                <a:gridCol w="1910254">
                  <a:extLst>
                    <a:ext uri="{9D8B030D-6E8A-4147-A177-3AD203B41FA5}">
                      <a16:colId xmlns:a16="http://schemas.microsoft.com/office/drawing/2014/main" val="1350495884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Module ID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Description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262005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NO" sz="1600" u="none" strike="noStrike" dirty="0">
                          <a:effectLst/>
                        </a:rPr>
                        <a:t>1</a:t>
                      </a:r>
                      <a:endParaRPr lang="en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Process execution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3873303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NO" sz="1600" u="none" strike="noStrike" dirty="0">
                          <a:effectLst/>
                        </a:rPr>
                        <a:t>2</a:t>
                      </a:r>
                      <a:endParaRPr lang="en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Filesystem operation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4022247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NO" sz="1600" u="none" strike="noStrike" dirty="0">
                          <a:effectLst/>
                        </a:rPr>
                        <a:t>3</a:t>
                      </a:r>
                      <a:endParaRPr lang="en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Shellcode injection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087686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NO" sz="1600" u="none" strike="noStrike" dirty="0">
                          <a:effectLst/>
                        </a:rPr>
                        <a:t>5</a:t>
                      </a:r>
                      <a:endParaRPr lang="en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Connectivity check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026176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NO" sz="1600" u="none" strike="noStrike" dirty="0">
                          <a:effectLst/>
                        </a:rPr>
                        <a:t>6</a:t>
                      </a:r>
                      <a:endParaRPr lang="en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Network information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1294124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NO" sz="1600" u="none" strike="noStrike" dirty="0">
                          <a:effectLst/>
                        </a:rPr>
                        <a:t>8</a:t>
                      </a:r>
                      <a:endParaRPr lang="en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Screenshot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5551155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NO" sz="1600" u="none" strike="noStrike" dirty="0">
                          <a:effectLst/>
                        </a:rPr>
                        <a:t>9</a:t>
                      </a:r>
                      <a:endParaRPr lang="en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Host information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344719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NO" sz="1600" u="none" strike="noStrike" dirty="0">
                          <a:effectLst/>
                        </a:rPr>
                        <a:t>10</a:t>
                      </a:r>
                      <a:endParaRPr lang="en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File operation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059597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Relay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2066447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NO" sz="1600" u="none" strike="noStrike" dirty="0">
                          <a:effectLst/>
                        </a:rPr>
                        <a:t>13</a:t>
                      </a:r>
                      <a:endParaRPr lang="en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Keylogger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183225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NO" sz="1600" u="none" strike="noStrike" dirty="0">
                          <a:effectLst/>
                        </a:rPr>
                        <a:t>14</a:t>
                      </a:r>
                      <a:endParaRPr lang="en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User information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395087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NO" sz="1600" u="none" strike="noStrike" dirty="0">
                          <a:effectLst/>
                        </a:rPr>
                        <a:t>17</a:t>
                      </a:r>
                      <a:endParaRPr lang="en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File read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1020577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NO" sz="1600" u="none" strike="noStrike" dirty="0">
                          <a:effectLst/>
                        </a:rPr>
                        <a:t>18</a:t>
                      </a:r>
                      <a:endParaRPr lang="en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RDP sessions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232460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NO" sz="1600" u="none" strike="noStrike" dirty="0">
                          <a:effectLst/>
                        </a:rPr>
                        <a:t>19</a:t>
                      </a:r>
                      <a:endParaRPr lang="en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DNS query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2282192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NO" sz="1600" u="none" strike="noStrike" dirty="0">
                          <a:effectLst/>
                        </a:rPr>
                        <a:t>23</a:t>
                      </a:r>
                      <a:endParaRPr lang="en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DNS cache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8012396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NO" sz="1600" u="none" strike="noStrike" dirty="0">
                          <a:effectLst/>
                        </a:rPr>
                        <a:t>24</a:t>
                      </a:r>
                      <a:endParaRPr lang="en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Registry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38735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3EECFCA-C147-CD2D-7FB7-E11B3D4BA7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763545"/>
              </p:ext>
            </p:extLst>
          </p:nvPr>
        </p:nvGraphicFramePr>
        <p:xfrm>
          <a:off x="8484892" y="1092629"/>
          <a:ext cx="2974215" cy="76009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063961">
                  <a:extLst>
                    <a:ext uri="{9D8B030D-6E8A-4147-A177-3AD203B41FA5}">
                      <a16:colId xmlns:a16="http://schemas.microsoft.com/office/drawing/2014/main" val="4079582853"/>
                    </a:ext>
                  </a:extLst>
                </a:gridCol>
                <a:gridCol w="1910254">
                  <a:extLst>
                    <a:ext uri="{9D8B030D-6E8A-4147-A177-3AD203B41FA5}">
                      <a16:colId xmlns:a16="http://schemas.microsoft.com/office/drawing/2014/main" val="1350495884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Module ID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Description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262005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HTTP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3873303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Google Drive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4022247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63203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FE0FF7-7C75-869D-3968-2C404AD34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4258"/>
            <a:ext cx="6453550" cy="4140000"/>
          </a:xfrm>
        </p:spPr>
        <p:txBody>
          <a:bodyPr>
            <a:normAutofit lnSpcReduction="10000"/>
          </a:bodyPr>
          <a:lstStyle/>
          <a:p>
            <a:r>
              <a:rPr lang="en-NO" dirty="0"/>
              <a:t>Modules transferred from C2 are stored as entries in a circular doubly linked list in memory</a:t>
            </a:r>
          </a:p>
          <a:p>
            <a:r>
              <a:rPr lang="en-NO" dirty="0"/>
              <a:t>Each entry contains among other AES-CFB128 encrypted module and encryption parameters</a:t>
            </a:r>
          </a:p>
          <a:p>
            <a:r>
              <a:rPr lang="en-NO" dirty="0"/>
              <a:t>Entries are not automatically removed, which enables module extraction from process dumps</a:t>
            </a:r>
          </a:p>
          <a:p>
            <a:pPr marL="0" indent="0">
              <a:buNone/>
            </a:pPr>
            <a:endParaRPr lang="en-NO" dirty="0"/>
          </a:p>
          <a:p>
            <a:pPr marL="342900" indent="-342900">
              <a:buFont typeface="+mj-lt"/>
              <a:buAutoNum type="arabicPeriod"/>
            </a:pPr>
            <a:r>
              <a:rPr lang="en-NO" dirty="0"/>
              <a:t>Find entry with known </a:t>
            </a:r>
            <a:r>
              <a:rPr lang="en-NO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id</a:t>
            </a:r>
            <a:r>
              <a:rPr lang="en-NO" dirty="0"/>
              <a:t>, </a:t>
            </a:r>
            <a:r>
              <a:rPr lang="en-NO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type</a:t>
            </a:r>
            <a:r>
              <a:rPr lang="en-NO" dirty="0"/>
              <a:t> and </a:t>
            </a:r>
            <a:r>
              <a:rPr lang="en-NO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enc_mod_size</a:t>
            </a:r>
          </a:p>
          <a:p>
            <a:pPr marL="342900" indent="-342900">
              <a:buFont typeface="+mj-lt"/>
              <a:buAutoNum type="arabicPeriod"/>
            </a:pPr>
            <a:r>
              <a:rPr lang="en-NO" dirty="0"/>
              <a:t>Decrypt </a:t>
            </a:r>
            <a:r>
              <a:rPr lang="en-NO" dirty="0">
                <a:solidFill>
                  <a:srgbClr val="FFFD78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enc_buf</a:t>
            </a:r>
            <a:r>
              <a:rPr lang="en-NO" dirty="0"/>
              <a:t> with </a:t>
            </a:r>
            <a:r>
              <a:rPr lang="en-NO" dirty="0">
                <a:latin typeface="Consolas" panose="020B0609020204030204" pitchFamily="49" charset="0"/>
                <a:cs typeface="Consolas" panose="020B0609020204030204" pitchFamily="49" charset="0"/>
              </a:rPr>
              <a:t>key = md5(</a:t>
            </a:r>
            <a:r>
              <a:rPr lang="en-NO" dirty="0">
                <a:solidFill>
                  <a:srgbClr val="FFFD78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key</a:t>
            </a:r>
            <a:r>
              <a:rPr lang="en-NO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en-NO" dirty="0"/>
              <a:t> and </a:t>
            </a:r>
            <a:r>
              <a:rPr lang="en-NO" dirty="0">
                <a:solidFill>
                  <a:srgbClr val="FFFD78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iv</a:t>
            </a:r>
            <a:endParaRPr lang="en-NO" dirty="0">
              <a:solidFill>
                <a:srgbClr val="FFFD78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NO" dirty="0"/>
              <a:t>Store metadata and decrypted module on disk</a:t>
            </a:r>
          </a:p>
          <a:p>
            <a:pPr marL="342900" indent="-342900">
              <a:buFont typeface="+mj-lt"/>
              <a:buAutoNum type="arabicPeriod"/>
            </a:pPr>
            <a:r>
              <a:rPr lang="en-NO" dirty="0"/>
              <a:t>Iterate circular doubly linked list until first entry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FF0A77-9ACC-8D78-FF88-063C8544B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solidFill>
                  <a:schemeClr val="bg2"/>
                </a:solidFill>
              </a:rPr>
              <a:t>Module extraction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964E28-1876-AC20-425D-A88FE97FAE27}"/>
              </a:ext>
            </a:extLst>
          </p:cNvPr>
          <p:cNvSpPr txBox="1"/>
          <p:nvPr/>
        </p:nvSpPr>
        <p:spPr>
          <a:xfrm>
            <a:off x="7291750" y="1754458"/>
            <a:ext cx="3214341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</a:t>
            </a:r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truct module_entry {</a:t>
            </a:r>
          </a:p>
          <a:p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_DWORD </a:t>
            </a:r>
            <a:r>
              <a:rPr lang="en-NO" sz="1600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id</a:t>
            </a:r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_DWORD </a:t>
            </a:r>
            <a:r>
              <a:rPr lang="en-NO" sz="1600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type</a:t>
            </a:r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_DWORD </a:t>
            </a:r>
            <a:r>
              <a:rPr lang="en-NO" sz="1600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enc_mod_size</a:t>
            </a:r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…</a:t>
            </a:r>
          </a:p>
          <a:p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NO" sz="1600" dirty="0">
                <a:solidFill>
                  <a:schemeClr val="accent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enc_mod</a:t>
            </a:r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*enc_mod; // 0x10</a:t>
            </a:r>
          </a:p>
          <a:p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…</a:t>
            </a:r>
          </a:p>
          <a:p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LIST_ENTRY list; // 0x58</a:t>
            </a:r>
          </a:p>
          <a:p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40FA91-A6E1-3B8D-9A69-50D485D6C12C}"/>
              </a:ext>
            </a:extLst>
          </p:cNvPr>
          <p:cNvSpPr txBox="1"/>
          <p:nvPr/>
        </p:nvSpPr>
        <p:spPr>
          <a:xfrm>
            <a:off x="7291750" y="4127599"/>
            <a:ext cx="298992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</a:t>
            </a:r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truct </a:t>
            </a:r>
            <a:r>
              <a:rPr lang="en-NO" sz="1600" dirty="0">
                <a:solidFill>
                  <a:schemeClr val="accent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enc_mod</a:t>
            </a:r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{</a:t>
            </a:r>
          </a:p>
          <a:p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…</a:t>
            </a:r>
          </a:p>
          <a:p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_BYTE  </a:t>
            </a:r>
            <a:r>
              <a:rPr lang="en-NO" sz="1600" dirty="0">
                <a:solidFill>
                  <a:srgbClr val="FFFD78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key</a:t>
            </a:r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[16]; // 0x18</a:t>
            </a:r>
          </a:p>
          <a:p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_BYTE  </a:t>
            </a:r>
            <a:r>
              <a:rPr lang="en-NO" sz="1600" dirty="0">
                <a:solidFill>
                  <a:srgbClr val="FFFD78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iv</a:t>
            </a:r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[16];</a:t>
            </a:r>
          </a:p>
          <a:p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_DWORD enc_size;</a:t>
            </a:r>
          </a:p>
          <a:p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_BYTE  </a:t>
            </a:r>
            <a:r>
              <a:rPr lang="en-NO" sz="1600" dirty="0">
                <a:solidFill>
                  <a:srgbClr val="FFFD78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enc_buf</a:t>
            </a:r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[];</a:t>
            </a:r>
          </a:p>
          <a:p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76319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32C79F-78A0-441A-4C0E-F726E68BC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O" dirty="0"/>
              <a:t>No changes, except for updated compile timestamps</a:t>
            </a:r>
          </a:p>
          <a:p>
            <a:r>
              <a:rPr lang="en-NO" dirty="0"/>
              <a:t>No functional changes, but more robust implementation</a:t>
            </a:r>
          </a:p>
          <a:p>
            <a:r>
              <a:rPr lang="en-NO" dirty="0"/>
              <a:t>Functional changes, extending backdoor module functionality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B757CC-B697-726C-A36F-07F556C9D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solidFill>
                  <a:schemeClr val="bg2"/>
                </a:solidFill>
              </a:rPr>
              <a:t>Module comparison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BFB33F-542E-88B9-9659-3D68CDC89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867571"/>
            <a:ext cx="3009900" cy="314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ACC51C-8304-46E8-345F-D7F4534F6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3873147"/>
            <a:ext cx="5410200" cy="295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4D1333-9175-1199-5FF1-1B324A77D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649550"/>
            <a:ext cx="4057650" cy="1171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0C0FD6-7432-EF30-3977-07086C48E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4576763"/>
            <a:ext cx="4762500" cy="160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427E20-BAFC-6C13-8076-A1B4ED861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3867571"/>
            <a:ext cx="5553075" cy="2162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3BEE1F-5F5F-C1FB-4566-A7953085EF5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21319"/>
          <a:stretch/>
        </p:blipFill>
        <p:spPr>
          <a:xfrm>
            <a:off x="838199" y="5309487"/>
            <a:ext cx="4833830" cy="4667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41070AE-C6D8-3E63-2620-BE59AC6243EE}"/>
              </a:ext>
            </a:extLst>
          </p:cNvPr>
          <p:cNvSpPr txBox="1"/>
          <p:nvPr/>
        </p:nvSpPr>
        <p:spPr>
          <a:xfrm>
            <a:off x="838199" y="3244334"/>
            <a:ext cx="525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O" b="1" dirty="0">
                <a:solidFill>
                  <a:schemeClr val="bg2"/>
                </a:solidFill>
              </a:rPr>
              <a:t>2023-06-21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90650F-C7D7-2A33-2D2A-8C6277E10222}"/>
              </a:ext>
            </a:extLst>
          </p:cNvPr>
          <p:cNvSpPr txBox="1"/>
          <p:nvPr/>
        </p:nvSpPr>
        <p:spPr>
          <a:xfrm>
            <a:off x="6096000" y="3244334"/>
            <a:ext cx="525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O" b="1" dirty="0">
                <a:solidFill>
                  <a:schemeClr val="bg2"/>
                </a:solidFill>
              </a:rPr>
              <a:t>2023-08-17</a:t>
            </a:r>
          </a:p>
        </p:txBody>
      </p:sp>
    </p:spTree>
    <p:extLst>
      <p:ext uri="{BB962C8B-B14F-4D97-AF65-F5344CB8AC3E}">
        <p14:creationId xmlns:p14="http://schemas.microsoft.com/office/powerpoint/2010/main" val="177323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94ACEB-E776-2EFA-A706-0B0335DE4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34258"/>
            <a:ext cx="6107130" cy="4140000"/>
          </a:xfrm>
        </p:spPr>
        <p:txBody>
          <a:bodyPr/>
          <a:lstStyle/>
          <a:p>
            <a:r>
              <a:rPr lang="en-NO" dirty="0"/>
              <a:t>Poor implementation is an easy win</a:t>
            </a:r>
          </a:p>
          <a:p>
            <a:r>
              <a:rPr lang="en-NO" dirty="0"/>
              <a:t>Keylogger data stored in file on disk</a:t>
            </a:r>
          </a:p>
          <a:p>
            <a:pPr lvl="1"/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C:\Users\Public\Document\</a:t>
            </a:r>
            <a:r>
              <a:rPr lang="en-GB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[0-9]{1,10}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\[0-9a-f]{32}</a:t>
            </a:r>
            <a:endParaRPr lang="en-NO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%APPDATA%\</a:t>
            </a:r>
            <a:r>
              <a:rPr lang="en-GB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[0-9]{1,10}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\[0-9a-f]{32}</a:t>
            </a:r>
          </a:p>
          <a:p>
            <a:r>
              <a:rPr lang="en-GB" dirty="0"/>
              <a:t>Encrypted with AES-CBC and custom obfuscation</a:t>
            </a:r>
          </a:p>
          <a:p>
            <a:r>
              <a:rPr lang="en-GB" dirty="0"/>
              <a:t>Encryption key is derivable from folder name </a:t>
            </a:r>
            <a:r>
              <a:rPr lang="en-GB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[0-9]{1,10}</a:t>
            </a:r>
            <a:r>
              <a:rPr lang="en-GB" dirty="0"/>
              <a:t>, e.g. </a:t>
            </a:r>
            <a:r>
              <a:rPr lang="en-GB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1234567890</a:t>
            </a:r>
          </a:p>
          <a:p>
            <a:r>
              <a:rPr lang="en-GB" dirty="0"/>
              <a:t>First entry is at offset 0x8, and each entry is encrypted with the same key and IV zero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9401EC-1CEF-7FB5-77DA-7CAE857DF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solidFill>
                  <a:schemeClr val="bg2"/>
                </a:solidFill>
              </a:rPr>
              <a:t>Keylogger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626A5E-459C-22C1-AA4C-73E9697366D3}"/>
              </a:ext>
            </a:extLst>
          </p:cNvPr>
          <p:cNvSpPr txBox="1"/>
          <p:nvPr/>
        </p:nvSpPr>
        <p:spPr>
          <a:xfrm>
            <a:off x="838200" y="5361559"/>
            <a:ext cx="4897495" cy="58477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 d in data: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GB" sz="16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out.append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(((d + 0x7c) ^ 0xee) &amp; 0xff)</a:t>
            </a:r>
            <a:endParaRPr lang="en-NO" sz="1600" dirty="0">
              <a:solidFill>
                <a:schemeClr val="bg2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BFE463-DEDB-260E-66E2-65E7EACDD442}"/>
              </a:ext>
            </a:extLst>
          </p:cNvPr>
          <p:cNvSpPr txBox="1"/>
          <p:nvPr/>
        </p:nvSpPr>
        <p:spPr>
          <a:xfrm>
            <a:off x="6945331" y="4992228"/>
            <a:ext cx="3999813" cy="1323439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fname</a:t>
            </a:r>
            <a:r>
              <a:rPr lang="en-US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‘</a:t>
            </a:r>
            <a:r>
              <a:rPr lang="en-US" sz="1600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1234567890</a:t>
            </a:r>
            <a:r>
              <a:rPr lang="en-US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’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</a:t>
            </a:r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mp = fname.encode(’utf-16le’)</a:t>
            </a:r>
          </a:p>
          <a:p>
            <a:r>
              <a:rPr lang="en-GB" sz="16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tmp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md5(</a:t>
            </a:r>
            <a:r>
              <a:rPr lang="en-GB" sz="16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tmp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).</a:t>
            </a:r>
            <a:r>
              <a:rPr lang="en-GB" sz="16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hexdigest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().upper()</a:t>
            </a:r>
          </a:p>
          <a:p>
            <a:r>
              <a:rPr lang="en-GB" sz="16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tmp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GB" sz="16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tmp.encode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(‘utf-16le’)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key = CryptDeriveKeyMD5(</a:t>
            </a:r>
            <a:r>
              <a:rPr lang="en-GB" sz="16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tmp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endParaRPr lang="en-NO" sz="1600" dirty="0">
              <a:solidFill>
                <a:schemeClr val="bg2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842234-D838-013D-2445-96BBC21BCDB4}"/>
              </a:ext>
            </a:extLst>
          </p:cNvPr>
          <p:cNvSpPr txBox="1"/>
          <p:nvPr/>
        </p:nvSpPr>
        <p:spPr>
          <a:xfrm>
            <a:off x="6945331" y="1754458"/>
            <a:ext cx="5259651" cy="3108543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struct </a:t>
            </a:r>
            <a:r>
              <a:rPr lang="en-GB" sz="16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keylogger_entry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{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_DWORD  </a:t>
            </a:r>
            <a:r>
              <a:rPr lang="en-GB" sz="16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entry_size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_QWORD  </a:t>
            </a:r>
            <a:r>
              <a:rPr lang="en-GB" sz="1600" dirty="0">
                <a:solidFill>
                  <a:schemeClr val="accent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timestamp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_DWORD  </a:t>
            </a:r>
            <a:r>
              <a:rPr lang="en-GB" sz="1600" dirty="0" err="1">
                <a:solidFill>
                  <a:schemeClr val="accent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username_size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GB" sz="16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wchar_t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1600" dirty="0">
                <a:solidFill>
                  <a:schemeClr val="accent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username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[]; // </a:t>
            </a:r>
            <a:r>
              <a:rPr lang="en-GB" sz="16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username_size</a:t>
            </a:r>
            <a:endParaRPr lang="en-GB" sz="1600" dirty="0">
              <a:solidFill>
                <a:schemeClr val="bg2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_DWORD  </a:t>
            </a:r>
            <a:r>
              <a:rPr lang="en-GB" sz="1600" dirty="0" err="1">
                <a:solidFill>
                  <a:schemeClr val="accent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title_size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GB" sz="16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wchar_t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1600" dirty="0">
                <a:solidFill>
                  <a:schemeClr val="accent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title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[];    // </a:t>
            </a:r>
            <a:r>
              <a:rPr lang="en-GB" sz="16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title_size</a:t>
            </a:r>
            <a:endParaRPr lang="en-GB" sz="1600" dirty="0">
              <a:solidFill>
                <a:schemeClr val="bg2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_DWORD  </a:t>
            </a:r>
            <a:r>
              <a:rPr lang="en-GB" sz="1600" dirty="0" err="1">
                <a:solidFill>
                  <a:schemeClr val="accent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exe_size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GB" sz="16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wchar_t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1600" dirty="0">
                <a:solidFill>
                  <a:schemeClr val="accent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exe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[];      // </a:t>
            </a:r>
            <a:r>
              <a:rPr lang="en-GB" sz="16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exe_size</a:t>
            </a:r>
            <a:endParaRPr lang="en-GB" sz="1600" dirty="0">
              <a:solidFill>
                <a:schemeClr val="bg2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_DWORD  </a:t>
            </a:r>
            <a:r>
              <a:rPr lang="en-GB" sz="1600" dirty="0" err="1">
                <a:solidFill>
                  <a:schemeClr val="accent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keys_size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GB" sz="16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wchar_t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1600" dirty="0">
                <a:solidFill>
                  <a:schemeClr val="accent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keys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[];     // </a:t>
            </a:r>
            <a:r>
              <a:rPr lang="en-GB" sz="16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keys_size</a:t>
            </a:r>
            <a:endParaRPr lang="en-GB" sz="1600" dirty="0">
              <a:solidFill>
                <a:schemeClr val="bg2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 </a:t>
            </a:r>
            <a:endParaRPr lang="en-NO" sz="1600" dirty="0">
              <a:solidFill>
                <a:schemeClr val="bg2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92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5E09C7C-C796-6B76-243C-C171C2687C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9120264"/>
              </p:ext>
            </p:extLst>
          </p:nvPr>
        </p:nvGraphicFramePr>
        <p:xfrm>
          <a:off x="6096000" y="1217747"/>
          <a:ext cx="4718537" cy="536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0631">
                  <a:extLst>
                    <a:ext uri="{9D8B030D-6E8A-4147-A177-3AD203B41FA5}">
                      <a16:colId xmlns:a16="http://schemas.microsoft.com/office/drawing/2014/main" val="3444932824"/>
                    </a:ext>
                  </a:extLst>
                </a:gridCol>
                <a:gridCol w="668215">
                  <a:extLst>
                    <a:ext uri="{9D8B030D-6E8A-4147-A177-3AD203B41FA5}">
                      <a16:colId xmlns:a16="http://schemas.microsoft.com/office/drawing/2014/main" val="3291119509"/>
                    </a:ext>
                  </a:extLst>
                </a:gridCol>
                <a:gridCol w="3399691">
                  <a:extLst>
                    <a:ext uri="{9D8B030D-6E8A-4147-A177-3AD203B41FA5}">
                      <a16:colId xmlns:a16="http://schemas.microsoft.com/office/drawing/2014/main" val="174818800"/>
                    </a:ext>
                  </a:extLst>
                </a:gridCol>
              </a:tblGrid>
              <a:tr h="270109">
                <a:tc>
                  <a:txBody>
                    <a:bodyPr/>
                    <a:lstStyle/>
                    <a:p>
                      <a:r>
                        <a:rPr lang="en-NO" sz="1600" dirty="0"/>
                        <a:t>Req.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Res.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327205"/>
                  </a:ext>
                </a:extLst>
              </a:tr>
              <a:tr h="270109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Request beacon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209319"/>
                  </a:ext>
                </a:extLst>
              </a:tr>
              <a:tr h="270109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0x0A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N/A</a:t>
                      </a:r>
                      <a:endParaRPr lang="en-NO" sz="1600"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Time sync. (noop)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368821"/>
                  </a:ext>
                </a:extLst>
              </a:tr>
              <a:tr h="270109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0x0B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Reset</a:t>
                      </a:r>
                      <a:r>
                        <a:rPr lang="en-GB" sz="1600" dirty="0"/>
                        <a:t> network connections</a:t>
                      </a:r>
                      <a:endParaRPr lang="en-NO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7692751"/>
                  </a:ext>
                </a:extLst>
              </a:tr>
              <a:tr h="270109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0x0C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0x0D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Get/set network module timeouts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327564"/>
                  </a:ext>
                </a:extLst>
              </a:tr>
              <a:tr h="270109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Get/set core module timeouts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6567479"/>
                  </a:ext>
                </a:extLst>
              </a:tr>
              <a:tr h="270109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0x0F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Load relay configuration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348382"/>
                  </a:ext>
                </a:extLst>
              </a:tr>
              <a:tr h="270109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Get module 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5144210"/>
                  </a:ext>
                </a:extLst>
              </a:tr>
              <a:tr h="270109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Load and activate module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1598482"/>
                  </a:ext>
                </a:extLst>
              </a:tr>
              <a:tr h="270109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Deactivate module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792252"/>
                  </a:ext>
                </a:extLst>
              </a:tr>
              <a:tr h="270109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Unload module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720261"/>
                  </a:ext>
                </a:extLst>
              </a:tr>
              <a:tr h="270109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Get configuration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47941"/>
                  </a:ext>
                </a:extLst>
              </a:tr>
              <a:tr h="270109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Set configuration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660455"/>
                  </a:ext>
                </a:extLst>
              </a:tr>
              <a:tr h="270109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0x3C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Set general module thread token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015361"/>
                  </a:ext>
                </a:extLst>
              </a:tr>
              <a:tr h="137441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0x3D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Steal process token, and 0x3C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3713795"/>
                  </a:ext>
                </a:extLst>
              </a:tr>
              <a:tr h="270109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0x3E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Create user token, and 0x3C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139704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252F013C-606D-8309-DB15-164D2715D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solidFill>
                  <a:schemeClr val="bg2"/>
                </a:solidFill>
              </a:rPr>
              <a:t>OpCodes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9481E08-AFEC-24D7-9D86-86B32D5BD2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695004"/>
              </p:ext>
            </p:extLst>
          </p:nvPr>
        </p:nvGraphicFramePr>
        <p:xfrm>
          <a:off x="838200" y="3975125"/>
          <a:ext cx="5048737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9136">
                  <a:extLst>
                    <a:ext uri="{9D8B030D-6E8A-4147-A177-3AD203B41FA5}">
                      <a16:colId xmlns:a16="http://schemas.microsoft.com/office/drawing/2014/main" val="1039402624"/>
                    </a:ext>
                  </a:extLst>
                </a:gridCol>
                <a:gridCol w="1113692">
                  <a:extLst>
                    <a:ext uri="{9D8B030D-6E8A-4147-A177-3AD203B41FA5}">
                      <a16:colId xmlns:a16="http://schemas.microsoft.com/office/drawing/2014/main" val="418927551"/>
                    </a:ext>
                  </a:extLst>
                </a:gridCol>
                <a:gridCol w="3305909">
                  <a:extLst>
                    <a:ext uri="{9D8B030D-6E8A-4147-A177-3AD203B41FA5}">
                      <a16:colId xmlns:a16="http://schemas.microsoft.com/office/drawing/2014/main" val="29851582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NO" sz="1600" dirty="0"/>
                        <a:t>Req.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R</a:t>
                      </a:r>
                      <a:r>
                        <a:rPr lang="en-GB" sz="1600" dirty="0"/>
                        <a:t>e</a:t>
                      </a:r>
                      <a:r>
                        <a:rPr lang="en-NO" sz="1600" dirty="0"/>
                        <a:t>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787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Enumerate WTS sessions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836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Get installed security products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617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Get host 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730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Get user, groups and privileges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401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Get system boot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487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912, 913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Enumerate open windows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417617"/>
                  </a:ext>
                </a:extLst>
              </a:tr>
            </a:tbl>
          </a:graphicData>
        </a:graphic>
      </p:graphicFrame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4BFAFCB0-E8BE-1049-C741-DF53B3ADD806}"/>
              </a:ext>
            </a:extLst>
          </p:cNvPr>
          <p:cNvSpPr txBox="1">
            <a:spLocks/>
          </p:cNvSpPr>
          <p:nvPr/>
        </p:nvSpPr>
        <p:spPr>
          <a:xfrm>
            <a:off x="838200" y="1834258"/>
            <a:ext cx="5048737" cy="2152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  <a:defRPr sz="1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2000" indent="-192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25000"/>
                  <a:lumOff val="75000"/>
                </a:schemeClr>
              </a:buClr>
              <a:buFont typeface="System Font Regular"/>
              <a:buChar char="–"/>
              <a:defRPr sz="1500" kern="1200">
                <a:solidFill>
                  <a:schemeClr val="tx1">
                    <a:lumMod val="25000"/>
                    <a:lumOff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03000" indent="-156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25000"/>
                  <a:lumOff val="75000"/>
                </a:schemeClr>
              </a:buClr>
              <a:buFont typeface="System Font Regular"/>
              <a:buChar char="–"/>
              <a:defRPr sz="1200" kern="1200">
                <a:solidFill>
                  <a:schemeClr val="tx1">
                    <a:lumMod val="25000"/>
                    <a:lumOff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72200" indent="-156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50000"/>
                  <a:lumOff val="50000"/>
                </a:schemeClr>
              </a:buClr>
              <a:buFont typeface="System Font Regular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41400" indent="-156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50000"/>
                  <a:lumOff val="50000"/>
                </a:schemeClr>
              </a:buClr>
              <a:buFont typeface="System Font Regular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O" dirty="0"/>
              <a:t>Generally</a:t>
            </a:r>
          </a:p>
          <a:p>
            <a:pPr lvl="1"/>
            <a:r>
              <a:rPr lang="en-NO" dirty="0"/>
              <a:t>All requests have a response</a:t>
            </a:r>
          </a:p>
          <a:p>
            <a:pPr lvl="1"/>
            <a:r>
              <a:rPr lang="en-NO" dirty="0"/>
              <a:t>Response = Request + 1</a:t>
            </a:r>
          </a:p>
          <a:p>
            <a:r>
              <a:rPr lang="en-NO" dirty="0"/>
              <a:t>“</a:t>
            </a:r>
            <a:r>
              <a:rPr lang="en-NO" i="1" dirty="0"/>
              <a:t>Rules are meant to be broken</a:t>
            </a:r>
            <a:r>
              <a:rPr lang="en-NO" dirty="0"/>
              <a:t>”</a:t>
            </a:r>
          </a:p>
          <a:p>
            <a:r>
              <a:rPr lang="en-NO" dirty="0"/>
              <a:t>Note: General (type 1) modules are based on module ID when interpreted in hexadecimal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048549-AAD0-60DD-E9C7-0B0586AA51DF}"/>
              </a:ext>
            </a:extLst>
          </p:cNvPr>
          <p:cNvSpPr txBox="1"/>
          <p:nvPr/>
        </p:nvSpPr>
        <p:spPr>
          <a:xfrm>
            <a:off x="10792767" y="3690112"/>
            <a:ext cx="461665" cy="592470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NO" dirty="0">
                <a:solidFill>
                  <a:schemeClr val="bg2"/>
                </a:solidFill>
              </a:rPr>
              <a:t>Core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6F7034-FE37-226C-DFA0-BC09FA1061EB}"/>
              </a:ext>
            </a:extLst>
          </p:cNvPr>
          <p:cNvSpPr txBox="1"/>
          <p:nvPr/>
        </p:nvSpPr>
        <p:spPr>
          <a:xfrm>
            <a:off x="376535" y="4066147"/>
            <a:ext cx="461665" cy="241348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NO" dirty="0">
                <a:solidFill>
                  <a:schemeClr val="bg2"/>
                </a:solidFill>
              </a:rPr>
              <a:t>Host information (ID 9)</a:t>
            </a:r>
          </a:p>
        </p:txBody>
      </p:sp>
      <p:graphicFrame>
        <p:nvGraphicFramePr>
          <p:cNvPr id="2" name="Content Placeholder 4">
            <a:extLst>
              <a:ext uri="{FF2B5EF4-FFF2-40B4-BE49-F238E27FC236}">
                <a16:creationId xmlns:a16="http://schemas.microsoft.com/office/drawing/2014/main" id="{F07D12EC-B788-6367-559F-E00E67DFED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8142578"/>
              </p:ext>
            </p:extLst>
          </p:nvPr>
        </p:nvGraphicFramePr>
        <p:xfrm>
          <a:off x="6096000" y="1217747"/>
          <a:ext cx="4718537" cy="536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0631">
                  <a:extLst>
                    <a:ext uri="{9D8B030D-6E8A-4147-A177-3AD203B41FA5}">
                      <a16:colId xmlns:a16="http://schemas.microsoft.com/office/drawing/2014/main" val="3444932824"/>
                    </a:ext>
                  </a:extLst>
                </a:gridCol>
                <a:gridCol w="668215">
                  <a:extLst>
                    <a:ext uri="{9D8B030D-6E8A-4147-A177-3AD203B41FA5}">
                      <a16:colId xmlns:a16="http://schemas.microsoft.com/office/drawing/2014/main" val="3291119509"/>
                    </a:ext>
                  </a:extLst>
                </a:gridCol>
                <a:gridCol w="3399691">
                  <a:extLst>
                    <a:ext uri="{9D8B030D-6E8A-4147-A177-3AD203B41FA5}">
                      <a16:colId xmlns:a16="http://schemas.microsoft.com/office/drawing/2014/main" val="174818800"/>
                    </a:ext>
                  </a:extLst>
                </a:gridCol>
              </a:tblGrid>
              <a:tr h="270109">
                <a:tc>
                  <a:txBody>
                    <a:bodyPr/>
                    <a:lstStyle/>
                    <a:p>
                      <a:r>
                        <a:rPr lang="en-NO" sz="1600" dirty="0"/>
                        <a:t>Req.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Res.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327205"/>
                  </a:ext>
                </a:extLst>
              </a:tr>
              <a:tr h="270109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Request beacon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209319"/>
                  </a:ext>
                </a:extLst>
              </a:tr>
              <a:tr h="270109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0x0A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N/A</a:t>
                      </a:r>
                      <a:endParaRPr lang="en-NO" sz="1600"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Time sync. (noop)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368821"/>
                  </a:ext>
                </a:extLst>
              </a:tr>
              <a:tr h="270109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0x0B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N/A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Reset</a:t>
                      </a:r>
                      <a:r>
                        <a:rPr lang="en-GB" sz="1600" dirty="0"/>
                        <a:t> network connections</a:t>
                      </a:r>
                      <a:endParaRPr lang="en-NO" sz="16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692751"/>
                  </a:ext>
                </a:extLst>
              </a:tr>
              <a:tr h="270109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0x0C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0x0D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Get/set network module timeouts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327564"/>
                  </a:ext>
                </a:extLst>
              </a:tr>
              <a:tr h="270109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Get/set core module timeouts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6567479"/>
                  </a:ext>
                </a:extLst>
              </a:tr>
              <a:tr h="270109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0x0F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0x16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Load relay configuration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348382"/>
                  </a:ext>
                </a:extLst>
              </a:tr>
              <a:tr h="270109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Get module 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5144210"/>
                  </a:ext>
                </a:extLst>
              </a:tr>
              <a:tr h="270109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0x17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N/A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Load and activate module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598482"/>
                  </a:ext>
                </a:extLst>
              </a:tr>
              <a:tr h="270109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Deactivate module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792252"/>
                  </a:ext>
                </a:extLst>
              </a:tr>
              <a:tr h="270109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Unload module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720261"/>
                  </a:ext>
                </a:extLst>
              </a:tr>
              <a:tr h="270109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Get configuration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47941"/>
                  </a:ext>
                </a:extLst>
              </a:tr>
              <a:tr h="270109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Set configuration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660455"/>
                  </a:ext>
                </a:extLst>
              </a:tr>
              <a:tr h="270109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0x3C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0x41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Set general module thread token 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015361"/>
                  </a:ext>
                </a:extLst>
              </a:tr>
              <a:tr h="137441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0x3D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0x41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Steal process token, and </a:t>
                      </a:r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0x3C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713795"/>
                  </a:ext>
                </a:extLst>
              </a:tr>
              <a:tr h="270109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0x3E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0x41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Create user token, and </a:t>
                      </a:r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0x3C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13970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D2E46F6-CB72-BC49-4DF9-120832A9FB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077581"/>
              </p:ext>
            </p:extLst>
          </p:nvPr>
        </p:nvGraphicFramePr>
        <p:xfrm>
          <a:off x="838199" y="3975125"/>
          <a:ext cx="5048737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9136">
                  <a:extLst>
                    <a:ext uri="{9D8B030D-6E8A-4147-A177-3AD203B41FA5}">
                      <a16:colId xmlns:a16="http://schemas.microsoft.com/office/drawing/2014/main" val="1039402624"/>
                    </a:ext>
                  </a:extLst>
                </a:gridCol>
                <a:gridCol w="1113692">
                  <a:extLst>
                    <a:ext uri="{9D8B030D-6E8A-4147-A177-3AD203B41FA5}">
                      <a16:colId xmlns:a16="http://schemas.microsoft.com/office/drawing/2014/main" val="418927551"/>
                    </a:ext>
                  </a:extLst>
                </a:gridCol>
                <a:gridCol w="3305909">
                  <a:extLst>
                    <a:ext uri="{9D8B030D-6E8A-4147-A177-3AD203B41FA5}">
                      <a16:colId xmlns:a16="http://schemas.microsoft.com/office/drawing/2014/main" val="29851582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NO" sz="1600" dirty="0"/>
                        <a:t>Req.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R</a:t>
                      </a:r>
                      <a:r>
                        <a:rPr lang="en-GB" sz="1600" dirty="0"/>
                        <a:t>e</a:t>
                      </a:r>
                      <a:r>
                        <a:rPr lang="en-NO" sz="1600" dirty="0"/>
                        <a:t>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787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solidFill>
                            <a:schemeClr val="accent4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solidFill>
                            <a:schemeClr val="accent4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Enumerate WTS sessions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836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solidFill>
                            <a:schemeClr val="accent4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solidFill>
                            <a:schemeClr val="accent4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Get installed security products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617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solidFill>
                            <a:schemeClr val="accent4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solidFill>
                            <a:schemeClr val="accent4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Get host 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730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solidFill>
                            <a:schemeClr val="accent4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solidFill>
                            <a:schemeClr val="accent4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Get user, groups and privileges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401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solidFill>
                            <a:schemeClr val="accent4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solidFill>
                            <a:schemeClr val="accent4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Get system boot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487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solidFill>
                            <a:schemeClr val="accent4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O" sz="1600" dirty="0">
                          <a:solidFill>
                            <a:schemeClr val="accent4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12, </a:t>
                      </a:r>
                      <a:r>
                        <a:rPr lang="en-NO" sz="1600" dirty="0">
                          <a:solidFill>
                            <a:schemeClr val="accent4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  <a:r>
                        <a:rPr lang="en-NO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/>
                        <a:t>Enumerate open windows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4176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847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F869C-AED4-839C-F0AF-AFA216B49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6459" y="2340000"/>
            <a:ext cx="8542800" cy="2880000"/>
          </a:xfrm>
        </p:spPr>
        <p:txBody>
          <a:bodyPr/>
          <a:lstStyle/>
          <a:p>
            <a:r>
              <a:rPr lang="en-NO" dirty="0"/>
              <a:t>Command &amp; Control</a:t>
            </a:r>
          </a:p>
        </p:txBody>
      </p:sp>
    </p:spTree>
    <p:extLst>
      <p:ext uri="{BB962C8B-B14F-4D97-AF65-F5344CB8AC3E}">
        <p14:creationId xmlns:p14="http://schemas.microsoft.com/office/powerpoint/2010/main" val="23458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4D7FAC-75D9-C5D7-ABC8-4051A92BC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solidFill>
                  <a:schemeClr val="bg2"/>
                </a:solidFill>
              </a:rPr>
              <a:t>Emotional Roller Coaster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2A4D19A-E3DE-AE37-4A18-B474C29808E3}"/>
              </a:ext>
            </a:extLst>
          </p:cNvPr>
          <p:cNvGraphicFramePr/>
          <p:nvPr/>
        </p:nvGraphicFramePr>
        <p:xfrm>
          <a:off x="0" y="1754459"/>
          <a:ext cx="12192000" cy="425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407129B-1D3A-8933-A620-8144E9A45003}"/>
              </a:ext>
            </a:extLst>
          </p:cNvPr>
          <p:cNvSpPr txBox="1"/>
          <p:nvPr/>
        </p:nvSpPr>
        <p:spPr>
          <a:xfrm>
            <a:off x="401781" y="1602062"/>
            <a:ext cx="130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O" dirty="0">
                <a:solidFill>
                  <a:schemeClr val="bg2"/>
                </a:solidFill>
              </a:rPr>
              <a:t>Advanced Encryption Standard!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1F8295-3C39-9A4A-CD22-B5DB14E04725}"/>
              </a:ext>
            </a:extLst>
          </p:cNvPr>
          <p:cNvSpPr txBox="1"/>
          <p:nvPr/>
        </p:nvSpPr>
        <p:spPr>
          <a:xfrm>
            <a:off x="2019297" y="5257911"/>
            <a:ext cx="1579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O" dirty="0">
                <a:solidFill>
                  <a:schemeClr val="bg2"/>
                </a:solidFill>
              </a:rPr>
              <a:t>Elliptic Curve Cryptography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FEDBC4-BF24-FBE5-B291-6B56C4623704}"/>
              </a:ext>
            </a:extLst>
          </p:cNvPr>
          <p:cNvSpPr txBox="1"/>
          <p:nvPr/>
        </p:nvSpPr>
        <p:spPr>
          <a:xfrm>
            <a:off x="3976256" y="1602062"/>
            <a:ext cx="1025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O" dirty="0">
                <a:solidFill>
                  <a:schemeClr val="bg2"/>
                </a:solidFill>
              </a:rPr>
              <a:t>Crash &amp; Process dumps!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2E1D34-781C-9452-08F7-7116460ED7F8}"/>
              </a:ext>
            </a:extLst>
          </p:cNvPr>
          <p:cNvSpPr txBox="1"/>
          <p:nvPr/>
        </p:nvSpPr>
        <p:spPr>
          <a:xfrm>
            <a:off x="8856709" y="5253633"/>
            <a:ext cx="1648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O" dirty="0">
                <a:solidFill>
                  <a:schemeClr val="bg2"/>
                </a:solidFill>
              </a:rPr>
              <a:t>Wrong IVs!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BD0CA4-0F32-79F5-6F66-32758320A42A}"/>
              </a:ext>
            </a:extLst>
          </p:cNvPr>
          <p:cNvSpPr txBox="1"/>
          <p:nvPr/>
        </p:nvSpPr>
        <p:spPr>
          <a:xfrm>
            <a:off x="7377930" y="1602062"/>
            <a:ext cx="1122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O" dirty="0">
                <a:solidFill>
                  <a:schemeClr val="bg2"/>
                </a:solidFill>
              </a:rPr>
              <a:t>Dumps contain packets!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443BAE-702E-0D17-266D-ED1999FEFC46}"/>
              </a:ext>
            </a:extLst>
          </p:cNvPr>
          <p:cNvSpPr txBox="1"/>
          <p:nvPr/>
        </p:nvSpPr>
        <p:spPr>
          <a:xfrm>
            <a:off x="5715094" y="5257911"/>
            <a:ext cx="1025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O" dirty="0">
                <a:solidFill>
                  <a:schemeClr val="bg2"/>
                </a:solidFill>
              </a:rPr>
              <a:t>Wrong keys!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827A2F-FBB6-1442-7BE8-7096ABAD55DA}"/>
              </a:ext>
            </a:extLst>
          </p:cNvPr>
          <p:cNvSpPr txBox="1"/>
          <p:nvPr/>
        </p:nvSpPr>
        <p:spPr>
          <a:xfrm>
            <a:off x="10662900" y="1602062"/>
            <a:ext cx="13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O" dirty="0">
                <a:solidFill>
                  <a:schemeClr val="bg2"/>
                </a:solidFill>
              </a:rPr>
              <a:t>They used AES-CFB!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19662C-53CB-CC4F-9050-A09FD00C45DA}"/>
              </a:ext>
            </a:extLst>
          </p:cNvPr>
          <p:cNvSpPr txBox="1"/>
          <p:nvPr/>
        </p:nvSpPr>
        <p:spPr>
          <a:xfrm>
            <a:off x="1599817" y="1602062"/>
            <a:ext cx="13814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14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Key embedded in malware or transferred in clear text?!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E8B2C4-56B5-3964-919F-54AC2DE40262}"/>
              </a:ext>
            </a:extLst>
          </p:cNvPr>
          <p:cNvSpPr txBox="1"/>
          <p:nvPr/>
        </p:nvSpPr>
        <p:spPr>
          <a:xfrm>
            <a:off x="3584861" y="5253633"/>
            <a:ext cx="15794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14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Does anyone have a quantum computer?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D613F1-3031-0BFA-54CC-114DA60BB23E}"/>
              </a:ext>
            </a:extLst>
          </p:cNvPr>
          <p:cNvSpPr txBox="1"/>
          <p:nvPr/>
        </p:nvSpPr>
        <p:spPr>
          <a:xfrm>
            <a:off x="4947709" y="1694395"/>
            <a:ext cx="15794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14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They should contain key material!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BA100C-A699-83A2-74D7-D870BA7D81E4}"/>
              </a:ext>
            </a:extLst>
          </p:cNvPr>
          <p:cNvSpPr txBox="1"/>
          <p:nvPr/>
        </p:nvSpPr>
        <p:spPr>
          <a:xfrm>
            <a:off x="6588221" y="5253633"/>
            <a:ext cx="15794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14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Keys are negiotiated for each session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AC4B67-B002-FBA2-F8B1-D1FBACB8F797}"/>
              </a:ext>
            </a:extLst>
          </p:cNvPr>
          <p:cNvSpPr txBox="1"/>
          <p:nvPr/>
        </p:nvSpPr>
        <p:spPr>
          <a:xfrm>
            <a:off x="8401338" y="1709783"/>
            <a:ext cx="15794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14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They should contain matching data and keys!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D720CE-1926-4C19-35BC-D57F2AFBD2DB}"/>
              </a:ext>
            </a:extLst>
          </p:cNvPr>
          <p:cNvSpPr txBox="1"/>
          <p:nvPr/>
        </p:nvSpPr>
        <p:spPr>
          <a:xfrm>
            <a:off x="10280071" y="5256393"/>
            <a:ext cx="16486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Renewed</a:t>
            </a:r>
            <a:r>
              <a:rPr lang="en-GB" sz="14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 for each message and unpredictable</a:t>
            </a:r>
            <a:endParaRPr lang="en-NO" sz="14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229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899913-5A8E-7446-81D6-DB5C38C2D5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By Gwenda (PNG version), </a:t>
            </a:r>
            <a:r>
              <a:rPr lang="en-GB" dirty="0" err="1"/>
              <a:t>WhiteTimberwolf</a:t>
            </a:r>
            <a:r>
              <a:rPr lang="en-GB" dirty="0"/>
              <a:t> (SVG version) - PNG version, Public Domain, https://</a:t>
            </a:r>
            <a:r>
              <a:rPr lang="en-GB" dirty="0" err="1"/>
              <a:t>commons.wikimedia.org</a:t>
            </a:r>
            <a:r>
              <a:rPr lang="en-GB" dirty="0"/>
              <a:t>/w/</a:t>
            </a:r>
            <a:r>
              <a:rPr lang="en-GB" dirty="0" err="1"/>
              <a:t>index.php?curid</a:t>
            </a:r>
            <a:r>
              <a:rPr lang="en-GB" dirty="0"/>
              <a:t>=26434097</a:t>
            </a:r>
            <a:endParaRPr lang="en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6531AF-A877-E96F-472A-FECEC3689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419" y="1755444"/>
            <a:ext cx="10581162" cy="425726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52781ED-0476-5F7B-0DCC-A57F025DD878}"/>
              </a:ext>
            </a:extLst>
          </p:cNvPr>
          <p:cNvSpPr txBox="1">
            <a:spLocks/>
          </p:cNvSpPr>
          <p:nvPr/>
        </p:nvSpPr>
        <p:spPr>
          <a:xfrm>
            <a:off x="838200" y="682023"/>
            <a:ext cx="9133800" cy="1073421"/>
          </a:xfrm>
          <a:prstGeom prst="rect">
            <a:avLst/>
          </a:prstGeom>
        </p:spPr>
        <p:txBody>
          <a:bodyPr vert="horz" lIns="91440" tIns="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NO" dirty="0">
                <a:solidFill>
                  <a:schemeClr val="bg2"/>
                </a:solidFill>
              </a:rPr>
              <a:t>Cryptography</a:t>
            </a:r>
          </a:p>
        </p:txBody>
      </p:sp>
    </p:spTree>
    <p:extLst>
      <p:ext uri="{BB962C8B-B14F-4D97-AF65-F5344CB8AC3E}">
        <p14:creationId xmlns:p14="http://schemas.microsoft.com/office/powerpoint/2010/main" val="357670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8B78B5-D650-AF05-401C-D359986D5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4258"/>
            <a:ext cx="9133800" cy="4140000"/>
          </a:xfrm>
        </p:spPr>
        <p:txBody>
          <a:bodyPr numCol="1">
            <a:normAutofit lnSpcReduction="10000"/>
          </a:bodyPr>
          <a:lstStyle/>
          <a:p>
            <a:r>
              <a:rPr lang="en-NO" dirty="0"/>
              <a:t>Supports several C2 communication protocols</a:t>
            </a:r>
          </a:p>
          <a:p>
            <a:pPr lvl="1"/>
            <a:r>
              <a:rPr lang="en-NO" dirty="0"/>
              <a:t>Determined by embedded modules</a:t>
            </a:r>
          </a:p>
          <a:p>
            <a:r>
              <a:rPr lang="en-NO" dirty="0"/>
              <a:t>Tracking operator activity requires decode several layers of obfuscation</a:t>
            </a:r>
          </a:p>
          <a:p>
            <a:pPr lvl="1"/>
            <a:r>
              <a:rPr lang="en-NO" dirty="0"/>
              <a:t>Compression: LZ4</a:t>
            </a:r>
          </a:p>
          <a:p>
            <a:pPr lvl="1"/>
            <a:r>
              <a:rPr lang="en-NO" dirty="0"/>
              <a:t>Symmetric: AES-CFB128</a:t>
            </a:r>
          </a:p>
          <a:p>
            <a:pPr lvl="1"/>
            <a:r>
              <a:rPr lang="en-NO" dirty="0"/>
              <a:t>Asymmetric: Curve25519</a:t>
            </a:r>
          </a:p>
          <a:p>
            <a:pPr lvl="1"/>
            <a:r>
              <a:rPr lang="en-NO" dirty="0"/>
              <a:t>Application: HTTP, Google Drive</a:t>
            </a:r>
          </a:p>
          <a:p>
            <a:pPr lvl="1"/>
            <a:r>
              <a:rPr lang="en-NO" dirty="0"/>
              <a:t>Encapsulation: TLS</a:t>
            </a:r>
          </a:p>
          <a:p>
            <a:r>
              <a:rPr lang="en-NO" dirty="0"/>
              <a:t>Additionally requires knowledge of hardcoded client/server pinning key</a:t>
            </a:r>
          </a:p>
          <a:p>
            <a:pPr lvl="1"/>
            <a:r>
              <a:rPr lang="en-NO" dirty="0"/>
              <a:t>Located in </a:t>
            </a:r>
            <a:r>
              <a:rPr lang="en-NO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CurveBack</a:t>
            </a:r>
            <a:r>
              <a:rPr lang="en-NO" dirty="0"/>
              <a:t> configuration</a:t>
            </a:r>
          </a:p>
          <a:p>
            <a:r>
              <a:rPr lang="en-NO" dirty="0"/>
              <a:t>Key negotiaton is performed per session</a:t>
            </a:r>
          </a:p>
          <a:p>
            <a:r>
              <a:rPr lang="en-NO" dirty="0"/>
              <a:t>IV renewal is performed per message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2C7F70-1A86-FD8A-ED4C-AECB2E626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solidFill>
                  <a:schemeClr val="bg2"/>
                </a:solidFill>
              </a:rPr>
              <a:t>Command &amp; Control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36DB12-0E31-468E-CDB5-93B20D3736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NO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ABB6BE-0583-2A1B-92D8-A67F6DFD4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0800" y="1300163"/>
            <a:ext cx="6502400" cy="4876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456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12AAB7-6FA5-F7EF-6DFB-FE6ED6037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4258"/>
            <a:ext cx="4565400" cy="4140000"/>
          </a:xfrm>
        </p:spPr>
        <p:txBody>
          <a:bodyPr>
            <a:normAutofit/>
          </a:bodyPr>
          <a:lstStyle/>
          <a:p>
            <a:r>
              <a:rPr lang="en-NO" dirty="0"/>
              <a:t>Communicates directly over HTTP</a:t>
            </a:r>
          </a:p>
          <a:p>
            <a:pPr lvl="1"/>
            <a:r>
              <a:rPr lang="en-NO" dirty="0"/>
              <a:t>Templates in </a:t>
            </a:r>
            <a:r>
              <a:rPr lang="en-NO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CurveBack</a:t>
            </a:r>
            <a:r>
              <a:rPr lang="en-NO" dirty="0"/>
              <a:t> configuration </a:t>
            </a:r>
          </a:p>
          <a:p>
            <a:r>
              <a:rPr lang="en-US" dirty="0"/>
              <a:t>Message structure</a:t>
            </a:r>
          </a:p>
          <a:p>
            <a:pPr lvl="1"/>
            <a:r>
              <a:rPr lang="en-US" dirty="0"/>
              <a:t>Metadata: session id, etc.</a:t>
            </a:r>
          </a:p>
          <a:p>
            <a:pPr lvl="1"/>
            <a:r>
              <a:rPr lang="en-US" dirty="0"/>
              <a:t>Payload: encrypted message</a:t>
            </a:r>
          </a:p>
          <a:p>
            <a:r>
              <a:rPr lang="en-US" dirty="0"/>
              <a:t>Client messages</a:t>
            </a:r>
          </a:p>
          <a:p>
            <a:pPr lvl="1"/>
            <a:r>
              <a:rPr lang="en-NO" dirty="0"/>
              <a:t>Cookie header, </a:t>
            </a:r>
            <a:r>
              <a:rPr lang="en-NO" dirty="0">
                <a:latin typeface="Consolas" panose="020B0609020204030204" pitchFamily="49" charset="0"/>
                <a:cs typeface="Consolas" panose="020B0609020204030204" pitchFamily="49" charset="0"/>
              </a:rPr>
              <a:t>GET 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/Api/v2/Proxy/Get/&lt;md5&gt;</a:t>
            </a:r>
          </a:p>
          <a:p>
            <a:pPr lvl="1"/>
            <a:r>
              <a:rPr lang="en-GB" dirty="0"/>
              <a:t>HTTP body template, 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POST /Api/v2/Proxy/Post/&lt;md5&gt;</a:t>
            </a:r>
          </a:p>
          <a:p>
            <a:r>
              <a:rPr lang="en-GB" dirty="0"/>
              <a:t>Server messages</a:t>
            </a:r>
          </a:p>
          <a:p>
            <a:pPr lvl="1"/>
            <a:r>
              <a:rPr lang="en-GB" dirty="0"/>
              <a:t>HTTP body template, HTTP 200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794EF2-CA53-B381-4711-29B1D6127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solidFill>
                  <a:schemeClr val="bg2"/>
                </a:solidFill>
              </a:rPr>
              <a:t>High Level Description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83A0B6-6BEB-F2A2-FE29-786C7E6C2F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19B712C1-63A8-7166-E33C-88C8179B34A1}"/>
              </a:ext>
            </a:extLst>
          </p:cNvPr>
          <p:cNvSpPr txBox="1">
            <a:spLocks/>
          </p:cNvSpPr>
          <p:nvPr/>
        </p:nvSpPr>
        <p:spPr>
          <a:xfrm>
            <a:off x="5403600" y="1834258"/>
            <a:ext cx="4568400" cy="4140000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  <a:defRPr sz="1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2000" indent="-192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25000"/>
                  <a:lumOff val="75000"/>
                </a:schemeClr>
              </a:buClr>
              <a:buFont typeface="System Font Regular"/>
              <a:buChar char="–"/>
              <a:defRPr sz="1500" kern="1200">
                <a:solidFill>
                  <a:schemeClr val="tx1">
                    <a:lumMod val="25000"/>
                    <a:lumOff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03000" indent="-156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25000"/>
                  <a:lumOff val="75000"/>
                </a:schemeClr>
              </a:buClr>
              <a:buFont typeface="System Font Regular"/>
              <a:buChar char="–"/>
              <a:defRPr sz="1200" kern="1200">
                <a:solidFill>
                  <a:schemeClr val="tx1">
                    <a:lumMod val="25000"/>
                    <a:lumOff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72200" indent="-156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50000"/>
                  <a:lumOff val="50000"/>
                </a:schemeClr>
              </a:buClr>
              <a:buFont typeface="System Font Regular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41400" indent="-156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50000"/>
                  <a:lumOff val="50000"/>
                </a:schemeClr>
              </a:buClr>
              <a:buFont typeface="System Font Regular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O" dirty="0"/>
              <a:t>Google Drive as intermediary for C2</a:t>
            </a:r>
          </a:p>
          <a:p>
            <a:pPr lvl="1"/>
            <a:r>
              <a:rPr lang="en-NO" dirty="0"/>
              <a:t>Credentials in </a:t>
            </a:r>
            <a:r>
              <a:rPr lang="en-NO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CurveBack</a:t>
            </a:r>
            <a:r>
              <a:rPr lang="en-NO" dirty="0"/>
              <a:t> configuration</a:t>
            </a:r>
          </a:p>
          <a:p>
            <a:pPr marL="342900" indent="-342900">
              <a:buFont typeface="+mj-lt"/>
              <a:buAutoNum type="arabicPeriod"/>
            </a:pPr>
            <a:r>
              <a:rPr lang="en-NO" dirty="0"/>
              <a:t>Client uploads public key to </a:t>
            </a:r>
            <a:r>
              <a:rPr lang="en-NO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/data/temp/&lt;session id&gt;</a:t>
            </a:r>
          </a:p>
          <a:p>
            <a:pPr marL="342900" indent="-342900">
              <a:buFont typeface="+mj-lt"/>
              <a:buAutoNum type="arabicPeriod"/>
            </a:pPr>
            <a:r>
              <a:rPr lang="en-NO" dirty="0"/>
              <a:t>Server uploads public key to </a:t>
            </a:r>
            <a:r>
              <a:rPr lang="en-NO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/data/&lt;session id&gt;/s1/1</a:t>
            </a:r>
          </a:p>
          <a:p>
            <a:pPr marL="342900" indent="-342900">
              <a:buFont typeface="+mj-lt"/>
              <a:buAutoNum type="arabicPeriod"/>
            </a:pPr>
            <a:r>
              <a:rPr lang="en-NO" dirty="0"/>
              <a:t>Session established</a:t>
            </a:r>
          </a:p>
          <a:p>
            <a:pPr marL="546300" lvl="1" indent="-342900"/>
            <a:r>
              <a:rPr lang="en-NO" dirty="0"/>
              <a:t>Client folder: </a:t>
            </a:r>
            <a:r>
              <a:rPr lang="en-NO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/data/&lt;session id&gt;/c1</a:t>
            </a:r>
          </a:p>
          <a:p>
            <a:pPr marL="546300" lvl="1" indent="-342900"/>
            <a:r>
              <a:rPr lang="en-NO" dirty="0"/>
              <a:t>Server folder: </a:t>
            </a:r>
            <a:r>
              <a:rPr lang="en-NO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/data/&lt;session id&gt;/s1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4060F2-40E9-F054-89CC-08C77EF69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5641" y="3422749"/>
            <a:ext cx="720000" cy="6433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D91551-6005-E918-14AA-4A508CC94A90}"/>
              </a:ext>
            </a:extLst>
          </p:cNvPr>
          <p:cNvSpPr txBox="1"/>
          <p:nvPr/>
        </p:nvSpPr>
        <p:spPr>
          <a:xfrm>
            <a:off x="10077921" y="1834258"/>
            <a:ext cx="1615440" cy="646331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O" dirty="0">
                <a:solidFill>
                  <a:schemeClr val="bg2"/>
                </a:solidFill>
              </a:rPr>
              <a:t>Compromised Client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F8B148-CBDF-BD71-A325-10085975BE0C}"/>
              </a:ext>
            </a:extLst>
          </p:cNvPr>
          <p:cNvSpPr txBox="1"/>
          <p:nvPr/>
        </p:nvSpPr>
        <p:spPr>
          <a:xfrm>
            <a:off x="10077921" y="5009935"/>
            <a:ext cx="1615440" cy="646331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O" dirty="0">
                <a:solidFill>
                  <a:schemeClr val="bg2"/>
                </a:solidFill>
              </a:rPr>
              <a:t>Command &amp; Control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DA895DD-8F77-3DC3-E8A4-E650F9AED80C}"/>
              </a:ext>
            </a:extLst>
          </p:cNvPr>
          <p:cNvCxnSpPr>
            <a:stCxn id="7" idx="2"/>
            <a:endCxn id="6" idx="0"/>
          </p:cNvCxnSpPr>
          <p:nvPr/>
        </p:nvCxnSpPr>
        <p:spPr>
          <a:xfrm>
            <a:off x="10885641" y="2480589"/>
            <a:ext cx="0" cy="942160"/>
          </a:xfrm>
          <a:prstGeom prst="straightConnector1">
            <a:avLst/>
          </a:prstGeom>
          <a:ln w="254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5FF93A1-3638-8766-EDED-891C55EA95CF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10882641" y="4066100"/>
            <a:ext cx="3000" cy="943835"/>
          </a:xfrm>
          <a:prstGeom prst="straightConnector1">
            <a:avLst/>
          </a:prstGeom>
          <a:ln w="254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03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8FD5-868D-CECD-3A59-806F2F668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solidFill>
                  <a:schemeClr val="bg2"/>
                </a:solidFill>
              </a:rPr>
              <a:t>What do we do?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9C582-29A6-2E78-1102-B6E2CB4E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NO"/>
          </a:p>
        </p:txBody>
      </p:sp>
      <p:pic>
        <p:nvPicPr>
          <p:cNvPr id="4" name="Content Placeholder 12">
            <a:extLst>
              <a:ext uri="{FF2B5EF4-FFF2-40B4-BE49-F238E27FC236}">
                <a16:creationId xmlns:a16="http://schemas.microsoft.com/office/drawing/2014/main" id="{201F1749-6EEB-BC76-F36B-489E395E4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56000" y="1755857"/>
            <a:ext cx="1080000" cy="1080000"/>
          </a:xfrm>
          <a:prstGeom prst="rect">
            <a:avLst/>
          </a:prstGeom>
        </p:spPr>
      </p:pic>
      <p:pic>
        <p:nvPicPr>
          <p:cNvPr id="5" name="Content Placeholder 13">
            <a:extLst>
              <a:ext uri="{FF2B5EF4-FFF2-40B4-BE49-F238E27FC236}">
                <a16:creationId xmlns:a16="http://schemas.microsoft.com/office/drawing/2014/main" id="{31076789-E87E-B657-7783-FF627E48C8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57100" y="4179571"/>
            <a:ext cx="1080000" cy="1080000"/>
          </a:xfrm>
          <a:prstGeom prst="rect">
            <a:avLst/>
          </a:prstGeom>
        </p:spPr>
      </p:pic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593660F5-FA5A-AD43-771D-26AAD9CE02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4899" y="4179571"/>
            <a:ext cx="1080000" cy="108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28F387-81EC-E60D-9062-CF440A081739}"/>
              </a:ext>
            </a:extLst>
          </p:cNvPr>
          <p:cNvSpPr txBox="1"/>
          <p:nvPr/>
        </p:nvSpPr>
        <p:spPr>
          <a:xfrm>
            <a:off x="4633572" y="2823329"/>
            <a:ext cx="2924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O" sz="2000" dirty="0">
                <a:solidFill>
                  <a:schemeClr val="bg2"/>
                </a:solidFill>
              </a:rPr>
              <a:t>Support Managed Detection &amp; Response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BD776E-E4D4-963E-3A19-76A99D094F89}"/>
              </a:ext>
            </a:extLst>
          </p:cNvPr>
          <p:cNvSpPr txBox="1"/>
          <p:nvPr/>
        </p:nvSpPr>
        <p:spPr>
          <a:xfrm>
            <a:off x="1864059" y="5247043"/>
            <a:ext cx="2666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O" sz="2000" dirty="0">
                <a:solidFill>
                  <a:schemeClr val="bg2"/>
                </a:solidFill>
              </a:rPr>
              <a:t>Incident Response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6DC807-69BD-3240-E0A5-6F5B0585E4FC}"/>
              </a:ext>
            </a:extLst>
          </p:cNvPr>
          <p:cNvSpPr txBox="1"/>
          <p:nvPr/>
        </p:nvSpPr>
        <p:spPr>
          <a:xfrm>
            <a:off x="7294678" y="5247043"/>
            <a:ext cx="3400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O" sz="2000" dirty="0">
                <a:solidFill>
                  <a:schemeClr val="bg2"/>
                </a:solidFill>
              </a:rPr>
              <a:t>Research &amp; Development</a:t>
            </a:r>
          </a:p>
        </p:txBody>
      </p:sp>
    </p:spTree>
    <p:extLst>
      <p:ext uri="{BB962C8B-B14F-4D97-AF65-F5344CB8AC3E}">
        <p14:creationId xmlns:p14="http://schemas.microsoft.com/office/powerpoint/2010/main" val="95365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FFFD55E-78B7-EB1B-0A81-5E7110681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4258"/>
            <a:ext cx="5812400" cy="3151854"/>
          </a:xfrm>
        </p:spPr>
        <p:txBody>
          <a:bodyPr>
            <a:normAutofit lnSpcReduction="10000"/>
          </a:bodyPr>
          <a:lstStyle/>
          <a:p>
            <a:r>
              <a:rPr lang="en-NO" dirty="0"/>
              <a:t>Session identification</a:t>
            </a:r>
          </a:p>
          <a:p>
            <a:pPr lvl="1"/>
            <a:r>
              <a:rPr lang="en-NO" dirty="0"/>
              <a:t>HTTP: </a:t>
            </a:r>
            <a:r>
              <a:rPr lang="en-NO" dirty="0">
                <a:solidFill>
                  <a:srgbClr val="73FB79"/>
                </a:solidFill>
              </a:rPr>
              <a:t>http_metadata</a:t>
            </a:r>
          </a:p>
          <a:p>
            <a:pPr lvl="1"/>
            <a:r>
              <a:rPr lang="en-NO" dirty="0"/>
              <a:t>Google Drive: folder name</a:t>
            </a:r>
          </a:p>
          <a:p>
            <a:pPr lvl="1"/>
            <a:r>
              <a:rPr lang="en-NO" dirty="0"/>
              <a:t>XOR key in </a:t>
            </a:r>
            <a:r>
              <a:rPr lang="en-NO" dirty="0">
                <a:solidFill>
                  <a:srgbClr val="73FB79"/>
                </a:solidFill>
              </a:rPr>
              <a:t>http_metadata</a:t>
            </a:r>
          </a:p>
          <a:p>
            <a:r>
              <a:rPr lang="en-NO" dirty="0"/>
              <a:t>K</a:t>
            </a:r>
            <a:r>
              <a:rPr lang="en-GB" dirty="0"/>
              <a:t>e</a:t>
            </a:r>
            <a:r>
              <a:rPr lang="en-NO" dirty="0"/>
              <a:t>y exchange</a:t>
            </a:r>
          </a:p>
          <a:p>
            <a:pPr lvl="1"/>
            <a:r>
              <a:rPr lang="en-NO" dirty="0"/>
              <a:t>HTTP: </a:t>
            </a:r>
            <a:r>
              <a:rPr lang="en-NO" dirty="0">
                <a:solidFill>
                  <a:schemeClr val="accent1"/>
                </a:solidFill>
              </a:rPr>
              <a:t>key_exchange</a:t>
            </a:r>
          </a:p>
          <a:p>
            <a:pPr lvl="1"/>
            <a:r>
              <a:rPr lang="en-NO" dirty="0"/>
              <a:t>Google Drive: </a:t>
            </a:r>
            <a:r>
              <a:rPr lang="en-NO" dirty="0">
                <a:solidFill>
                  <a:srgbClr val="FFFD78"/>
                </a:solidFill>
              </a:rPr>
              <a:t>gdrive_c2s_kx</a:t>
            </a:r>
            <a:r>
              <a:rPr lang="en-NO" dirty="0"/>
              <a:t>, </a:t>
            </a:r>
            <a:r>
              <a:rPr lang="en-NO" dirty="0">
                <a:solidFill>
                  <a:srgbClr val="D883FF"/>
                </a:solidFill>
              </a:rPr>
              <a:t>gdrive_s2c_kx</a:t>
            </a:r>
          </a:p>
          <a:p>
            <a:pPr lvl="1"/>
            <a:r>
              <a:rPr lang="en-NO" dirty="0"/>
              <a:t>XOR key in </a:t>
            </a:r>
            <a:r>
              <a:rPr lang="en-NO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CurveBack</a:t>
            </a:r>
            <a:r>
              <a:rPr lang="en-NO" dirty="0"/>
              <a:t> configuration</a:t>
            </a:r>
          </a:p>
          <a:p>
            <a:r>
              <a:rPr lang="en-US" dirty="0"/>
              <a:t>AES Key = ECC Shared Secret ^ XOR Key </a:t>
            </a:r>
            <a:r>
              <a:rPr lang="en-US" dirty="0">
                <a:solidFill>
                  <a:schemeClr val="tx1">
                    <a:lumMod val="25000"/>
                    <a:lumOff val="75000"/>
                  </a:schemeClr>
                </a:solidFill>
              </a:rPr>
              <a:t>(from </a:t>
            </a:r>
            <a:r>
              <a:rPr lang="en-US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CurveBack</a:t>
            </a:r>
            <a:r>
              <a:rPr lang="en-US" dirty="0">
                <a:solidFill>
                  <a:schemeClr val="tx1">
                    <a:lumMod val="25000"/>
                    <a:lumOff val="75000"/>
                  </a:schemeClr>
                </a:solidFill>
              </a:rPr>
              <a:t> configuration)</a:t>
            </a:r>
            <a:endParaRPr lang="en-NO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E36D48-3B7C-BEC6-723B-5FACFA8AB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solidFill>
                  <a:schemeClr val="bg2"/>
                </a:solidFill>
              </a:rPr>
              <a:t>Key Exchange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EF53EC-8418-50BA-464F-B3BFD76FF19E}"/>
              </a:ext>
            </a:extLst>
          </p:cNvPr>
          <p:cNvSpPr txBox="1"/>
          <p:nvPr/>
        </p:nvSpPr>
        <p:spPr>
          <a:xfrm>
            <a:off x="838200" y="4987713"/>
            <a:ext cx="47032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struct </a:t>
            </a:r>
            <a:r>
              <a:rPr lang="en-NO" sz="1600" dirty="0">
                <a:solidFill>
                  <a:srgbClr val="73FB7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http_metadata</a:t>
            </a:r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{</a:t>
            </a:r>
          </a:p>
          <a:p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_QWORD session_id_xored;</a:t>
            </a:r>
          </a:p>
          <a:p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_DWORD payload_size_shifted_xored;</a:t>
            </a:r>
          </a:p>
          <a:p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_WORD  payload_fnv1a_xored;</a:t>
            </a:r>
          </a:p>
          <a:p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_WORD  xorkey;</a:t>
            </a:r>
          </a:p>
          <a:p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449258-CA80-CC6E-D0A7-99104E9DF236}"/>
              </a:ext>
            </a:extLst>
          </p:cNvPr>
          <p:cNvSpPr txBox="1"/>
          <p:nvPr/>
        </p:nvSpPr>
        <p:spPr>
          <a:xfrm>
            <a:off x="6650600" y="1754458"/>
            <a:ext cx="438006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struct </a:t>
            </a:r>
            <a:r>
              <a:rPr lang="en-NO" sz="1600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key_exchange</a:t>
            </a:r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{</a:t>
            </a:r>
          </a:p>
          <a:p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_BYTE  public_key_xored[32];</a:t>
            </a:r>
          </a:p>
          <a:p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_BYTE  host_iv_xored[16];</a:t>
            </a:r>
          </a:p>
          <a:p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_DWORD key_iv_xorkey_md5;</a:t>
            </a:r>
          </a:p>
          <a:p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_DWORD host_hash;</a:t>
            </a:r>
          </a:p>
          <a:p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_BYTE  conn_type;</a:t>
            </a:r>
          </a:p>
          <a:p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_BYTE  padding[];</a:t>
            </a:r>
          </a:p>
          <a:p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4FE2FB-78E3-561A-6E59-53AA793565A5}"/>
              </a:ext>
            </a:extLst>
          </p:cNvPr>
          <p:cNvSpPr txBox="1"/>
          <p:nvPr/>
        </p:nvSpPr>
        <p:spPr>
          <a:xfrm>
            <a:off x="6650600" y="3878116"/>
            <a:ext cx="36631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i="0" dirty="0">
                <a:solidFill>
                  <a:schemeClr val="bg2"/>
                </a:solidFill>
                <a:effectLst/>
                <a:latin typeface="Consolas" panose="020B0609020204030204" pitchFamily="49" charset="0"/>
              </a:rPr>
              <a:t>struct </a:t>
            </a:r>
            <a:r>
              <a:rPr lang="en-GB" sz="1600" dirty="0">
                <a:solidFill>
                  <a:srgbClr val="FFFD78"/>
                </a:solidFill>
                <a:latin typeface="Consolas" panose="020B0609020204030204" pitchFamily="49" charset="0"/>
              </a:rPr>
              <a:t>gdrive_c2s_kx</a:t>
            </a:r>
            <a:r>
              <a:rPr lang="en-GB" sz="1600" b="0" i="0" dirty="0">
                <a:solidFill>
                  <a:schemeClr val="bg2"/>
                </a:solidFill>
                <a:effectLst/>
                <a:latin typeface="Consolas" panose="020B0609020204030204" pitchFamily="49" charset="0"/>
              </a:rPr>
              <a:t> {</a:t>
            </a:r>
          </a:p>
          <a:p>
            <a:r>
              <a:rPr lang="en-GB" sz="1600" b="0" i="0" dirty="0">
                <a:solidFill>
                  <a:schemeClr val="bg2"/>
                </a:solidFill>
                <a:effectLst/>
                <a:latin typeface="Consolas" panose="020B0609020204030204" pitchFamily="49" charset="0"/>
              </a:rPr>
              <a:t>  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</a:rPr>
              <a:t>_BYTE</a:t>
            </a:r>
            <a:r>
              <a:rPr lang="en-GB" sz="1600" b="0" i="0" dirty="0">
                <a:solidFill>
                  <a:schemeClr val="bg2"/>
                </a:solidFill>
                <a:effectLst/>
                <a:latin typeface="Consolas" panose="020B0609020204030204" pitchFamily="49" charset="0"/>
              </a:rPr>
              <a:t>        </a:t>
            </a:r>
            <a:r>
              <a:rPr lang="en-GB" sz="1600" b="0" i="0" dirty="0" err="1">
                <a:solidFill>
                  <a:schemeClr val="bg2"/>
                </a:solidFill>
                <a:effectLst/>
                <a:latin typeface="Consolas" panose="020B0609020204030204" pitchFamily="49" charset="0"/>
              </a:rPr>
              <a:t>sequence_number</a:t>
            </a:r>
            <a:r>
              <a:rPr lang="en-GB" sz="1600" b="0" i="0" dirty="0">
                <a:solidFill>
                  <a:schemeClr val="bg2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GB" sz="1600" b="0" i="0" dirty="0">
                <a:solidFill>
                  <a:schemeClr val="bg2"/>
                </a:solidFill>
                <a:effectLst/>
                <a:latin typeface="Consolas" panose="020B0609020204030204" pitchFamily="49" charset="0"/>
              </a:rPr>
              <a:t>  </a:t>
            </a:r>
            <a:r>
              <a:rPr lang="en-GB" sz="1600" b="0" i="0" dirty="0" err="1">
                <a:solidFill>
                  <a:schemeClr val="accent1"/>
                </a:solidFill>
                <a:effectLst/>
                <a:latin typeface="Consolas" panose="020B0609020204030204" pitchFamily="49" charset="0"/>
              </a:rPr>
              <a:t>key_exchange</a:t>
            </a:r>
            <a:r>
              <a:rPr lang="en-GB" sz="1600" b="0" i="0" dirty="0">
                <a:solidFill>
                  <a:schemeClr val="bg2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600" b="0" i="0" dirty="0" err="1">
                <a:solidFill>
                  <a:schemeClr val="bg2"/>
                </a:solidFill>
                <a:effectLst/>
                <a:latin typeface="Consolas" panose="020B0609020204030204" pitchFamily="49" charset="0"/>
              </a:rPr>
              <a:t>kx</a:t>
            </a:r>
            <a:r>
              <a:rPr lang="en-GB" sz="1600" b="0" i="0" dirty="0">
                <a:solidFill>
                  <a:schemeClr val="bg2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GB" sz="1600" b="0" i="0" dirty="0">
                <a:solidFill>
                  <a:schemeClr val="bg2"/>
                </a:solidFill>
                <a:effectLst/>
                <a:latin typeface="Consolas" panose="020B0609020204030204" pitchFamily="49" charset="0"/>
              </a:rPr>
              <a:t>};</a:t>
            </a:r>
            <a:endParaRPr lang="en-NO" sz="1600" dirty="0">
              <a:solidFill>
                <a:schemeClr val="bg2"/>
              </a:solidFill>
              <a:latin typeface="Consolas" panose="020B06090202040302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39ECB6-BA9D-C801-9DFD-D441B9AAE996}"/>
              </a:ext>
            </a:extLst>
          </p:cNvPr>
          <p:cNvSpPr txBox="1"/>
          <p:nvPr/>
        </p:nvSpPr>
        <p:spPr>
          <a:xfrm>
            <a:off x="6650600" y="4986112"/>
            <a:ext cx="366318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i="0" dirty="0">
                <a:solidFill>
                  <a:schemeClr val="bg2"/>
                </a:solidFill>
                <a:effectLst/>
                <a:latin typeface="Consolas" panose="020B0609020204030204" pitchFamily="49" charset="0"/>
              </a:rPr>
              <a:t>struct </a:t>
            </a:r>
            <a:r>
              <a:rPr lang="en-GB" sz="1600" dirty="0">
                <a:solidFill>
                  <a:srgbClr val="D883FF"/>
                </a:solidFill>
                <a:latin typeface="Consolas" panose="020B0609020204030204" pitchFamily="49" charset="0"/>
              </a:rPr>
              <a:t>gdrive_s2c_kx</a:t>
            </a:r>
            <a:r>
              <a:rPr lang="en-GB" sz="1600" b="0" i="0" dirty="0">
                <a:solidFill>
                  <a:schemeClr val="bg2"/>
                </a:solidFill>
                <a:effectLst/>
                <a:latin typeface="Consolas" panose="020B0609020204030204" pitchFamily="49" charset="0"/>
              </a:rPr>
              <a:t> {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</a:rPr>
              <a:t>  _BYTE        zeros[7];</a:t>
            </a:r>
            <a:endParaRPr lang="en-GB" sz="1600" b="0" i="0" dirty="0">
              <a:solidFill>
                <a:schemeClr val="bg2"/>
              </a:solidFill>
              <a:effectLst/>
              <a:latin typeface="Consolas" panose="020B0609020204030204" pitchFamily="49" charset="0"/>
            </a:endParaRPr>
          </a:p>
          <a:p>
            <a:r>
              <a:rPr lang="en-GB" sz="1600" b="0" i="0" dirty="0">
                <a:solidFill>
                  <a:schemeClr val="bg2"/>
                </a:solidFill>
                <a:effectLst/>
                <a:latin typeface="Consolas" panose="020B0609020204030204" pitchFamily="49" charset="0"/>
              </a:rPr>
              <a:t>  _BYTE        </a:t>
            </a:r>
            <a:r>
              <a:rPr lang="en-GB" sz="1600" b="0" i="0" dirty="0" err="1">
                <a:solidFill>
                  <a:schemeClr val="bg2"/>
                </a:solidFill>
                <a:effectLst/>
                <a:latin typeface="Consolas" panose="020B0609020204030204" pitchFamily="49" charset="0"/>
              </a:rPr>
              <a:t>sequence_number</a:t>
            </a:r>
            <a:r>
              <a:rPr lang="en-GB" sz="1600" b="0" i="0" dirty="0">
                <a:solidFill>
                  <a:schemeClr val="bg2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GB" sz="1600" b="0" i="0" dirty="0">
                <a:solidFill>
                  <a:schemeClr val="bg2"/>
                </a:solidFill>
                <a:effectLst/>
                <a:latin typeface="Consolas" panose="020B0609020204030204" pitchFamily="49" charset="0"/>
              </a:rPr>
              <a:t>  _BYTE        </a:t>
            </a:r>
            <a:r>
              <a:rPr lang="en-GB" sz="1600" b="0" i="0" dirty="0" err="1">
                <a:solidFill>
                  <a:schemeClr val="accent4"/>
                </a:solidFill>
                <a:effectLst/>
                <a:latin typeface="Consolas" panose="020B0609020204030204" pitchFamily="49" charset="0"/>
              </a:rPr>
              <a:t>junklen</a:t>
            </a:r>
            <a:r>
              <a:rPr lang="en-GB" sz="1600" b="0" i="0" dirty="0">
                <a:solidFill>
                  <a:schemeClr val="bg2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GB" sz="1600" b="0" i="0" dirty="0">
                <a:solidFill>
                  <a:schemeClr val="bg2"/>
                </a:solidFill>
                <a:effectLst/>
                <a:latin typeface="Consolas" panose="020B0609020204030204" pitchFamily="49" charset="0"/>
              </a:rPr>
              <a:t>  _BYTE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</a:rPr>
              <a:t>        junk[</a:t>
            </a:r>
            <a:r>
              <a:rPr lang="en-GB" sz="1600" dirty="0" err="1">
                <a:solidFill>
                  <a:schemeClr val="accent4"/>
                </a:solidFill>
                <a:latin typeface="Consolas" panose="020B0609020204030204" pitchFamily="49" charset="0"/>
              </a:rPr>
              <a:t>junklen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</a:rPr>
              <a:t>];</a:t>
            </a:r>
            <a:endParaRPr lang="en-GB" sz="1600" b="0" i="0" dirty="0">
              <a:solidFill>
                <a:schemeClr val="bg2"/>
              </a:solidFill>
              <a:effectLst/>
              <a:latin typeface="Consolas" panose="020B0609020204030204" pitchFamily="49" charset="0"/>
            </a:endParaRPr>
          </a:p>
          <a:p>
            <a:r>
              <a:rPr lang="en-GB" sz="1600" b="0" i="0" dirty="0">
                <a:solidFill>
                  <a:schemeClr val="bg2"/>
                </a:solidFill>
                <a:effectLst/>
                <a:latin typeface="Consolas" panose="020B0609020204030204" pitchFamily="49" charset="0"/>
              </a:rPr>
              <a:t>  </a:t>
            </a:r>
            <a:r>
              <a:rPr lang="en-GB" sz="1600" b="0" i="0" dirty="0" err="1">
                <a:solidFill>
                  <a:schemeClr val="accent1"/>
                </a:solidFill>
                <a:effectLst/>
                <a:latin typeface="Consolas" panose="020B0609020204030204" pitchFamily="49" charset="0"/>
              </a:rPr>
              <a:t>key_exchange</a:t>
            </a:r>
            <a:r>
              <a:rPr lang="en-GB" sz="1600" b="0" i="0" dirty="0">
                <a:solidFill>
                  <a:schemeClr val="bg2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600" b="0" i="0" dirty="0" err="1">
                <a:solidFill>
                  <a:schemeClr val="bg2"/>
                </a:solidFill>
                <a:effectLst/>
                <a:latin typeface="Consolas" panose="020B0609020204030204" pitchFamily="49" charset="0"/>
              </a:rPr>
              <a:t>kx</a:t>
            </a:r>
            <a:r>
              <a:rPr lang="en-GB" sz="1600" b="0" i="0" dirty="0">
                <a:solidFill>
                  <a:schemeClr val="bg2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GB" sz="1600" b="0" i="0" dirty="0">
                <a:solidFill>
                  <a:schemeClr val="bg2"/>
                </a:solidFill>
                <a:effectLst/>
                <a:latin typeface="Consolas" panose="020B0609020204030204" pitchFamily="49" charset="0"/>
              </a:rPr>
              <a:t>};</a:t>
            </a:r>
            <a:endParaRPr lang="en-NO" sz="1600" dirty="0">
              <a:solidFill>
                <a:schemeClr val="bg2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10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14CAD6DD-FF8A-1DF8-4A74-F6D9A13BE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4258"/>
            <a:ext cx="5894900" cy="32078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Can be split into at least three logical layers</a:t>
            </a:r>
          </a:p>
          <a:p>
            <a:pPr lvl="1"/>
            <a:r>
              <a:rPr lang="en-GB" dirty="0"/>
              <a:t>Header: validation </a:t>
            </a:r>
          </a:p>
          <a:p>
            <a:pPr lvl="1"/>
            <a:r>
              <a:rPr lang="en-GB" dirty="0"/>
              <a:t>Data: dispatching</a:t>
            </a:r>
          </a:p>
          <a:p>
            <a:pPr lvl="1"/>
            <a:r>
              <a:rPr lang="en-GB" dirty="0"/>
              <a:t>Payload: command</a:t>
            </a:r>
          </a:p>
          <a:p>
            <a:r>
              <a:rPr lang="en-GB" dirty="0"/>
              <a:t>Encrypted (except for </a:t>
            </a:r>
            <a:r>
              <a:rPr lang="en-GB" dirty="0" err="1">
                <a:solidFill>
                  <a:schemeClr val="accent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compressed_size</a:t>
            </a:r>
            <a:r>
              <a:rPr lang="en-GB" dirty="0"/>
              <a:t>) using AES-CFB128 with negotiated AES key and 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host_iv</a:t>
            </a:r>
            <a:endParaRPr lang="en-GB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dirty="0"/>
              <a:t>Use of </a:t>
            </a:r>
            <a:r>
              <a:rPr lang="en-GB" dirty="0" err="1">
                <a:solidFill>
                  <a:srgbClr val="FF26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host_hash</a:t>
            </a:r>
            <a:r>
              <a:rPr lang="en-GB" dirty="0"/>
              <a:t> or </a:t>
            </a:r>
            <a:r>
              <a:rPr lang="en-GB" dirty="0" err="1">
                <a:solidFill>
                  <a:srgbClr val="FF26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host_hashes</a:t>
            </a:r>
            <a:r>
              <a:rPr lang="en-GB" dirty="0"/>
              <a:t> depends on the direction</a:t>
            </a:r>
          </a:p>
          <a:p>
            <a:r>
              <a:rPr lang="en-NO" dirty="0"/>
              <a:t>The </a:t>
            </a:r>
            <a:r>
              <a:rPr lang="en-NO" dirty="0">
                <a:solidFill>
                  <a:srgbClr val="FFFD78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payload</a:t>
            </a:r>
            <a:r>
              <a:rPr lang="en-NO" dirty="0"/>
              <a:t> structure depends on </a:t>
            </a:r>
            <a:r>
              <a:rPr lang="en-NO" dirty="0">
                <a:solidFill>
                  <a:srgbClr val="73FB7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op_code</a:t>
            </a:r>
            <a:r>
              <a:rPr lang="en-NO" dirty="0"/>
              <a:t> and </a:t>
            </a:r>
            <a:r>
              <a:rPr lang="en-NO" dirty="0">
                <a:solidFill>
                  <a:srgbClr val="73FB7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module_id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BA2ADC-75CB-BEC4-B54A-5B713DE79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solidFill>
                  <a:schemeClr val="bg2"/>
                </a:solidFill>
              </a:rPr>
              <a:t>Messages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A5F4D2-AB11-E36D-0700-A6A1C2FC5E4A}"/>
              </a:ext>
            </a:extLst>
          </p:cNvPr>
          <p:cNvSpPr txBox="1"/>
          <p:nvPr/>
        </p:nvSpPr>
        <p:spPr>
          <a:xfrm>
            <a:off x="6733100" y="1010246"/>
            <a:ext cx="54588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struct </a:t>
            </a:r>
            <a:r>
              <a:rPr lang="en-GB" sz="1600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message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{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_WORD  </a:t>
            </a:r>
            <a:r>
              <a:rPr lang="en-GB" sz="1600" dirty="0" err="1">
                <a:solidFill>
                  <a:schemeClr val="accent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compressed_size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// </a:t>
            </a:r>
            <a:r>
              <a:rPr lang="en-GB" sz="16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xored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with </a:t>
            </a:r>
            <a:r>
              <a:rPr lang="en-GB" sz="16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host_iv</a:t>
            </a:r>
            <a:endParaRPr lang="en-GB" sz="1600" dirty="0">
              <a:solidFill>
                <a:schemeClr val="bg2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_DWORD integrity;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_BYTE  </a:t>
            </a:r>
            <a:r>
              <a:rPr lang="en-GB" sz="16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is_compressed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_BYTE  data[</a:t>
            </a:r>
            <a:r>
              <a:rPr lang="en-GB" sz="1600" dirty="0" err="1">
                <a:solidFill>
                  <a:schemeClr val="accent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compressed_size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]; // </a:t>
            </a:r>
            <a:r>
              <a:rPr lang="en-GB" sz="1600" dirty="0" err="1">
                <a:solidFill>
                  <a:srgbClr val="76D6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message_data</a:t>
            </a:r>
            <a:endParaRPr lang="en-GB" sz="1600" dirty="0">
              <a:solidFill>
                <a:srgbClr val="76D6F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};</a:t>
            </a:r>
            <a:endParaRPr lang="en-NO" sz="1600" dirty="0">
              <a:solidFill>
                <a:schemeClr val="bg2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396BDA-8371-020F-8932-2749CB61C78B}"/>
              </a:ext>
            </a:extLst>
          </p:cNvPr>
          <p:cNvSpPr txBox="1"/>
          <p:nvPr/>
        </p:nvSpPr>
        <p:spPr>
          <a:xfrm>
            <a:off x="6733100" y="2579906"/>
            <a:ext cx="6095999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struct </a:t>
            </a:r>
            <a:r>
              <a:rPr lang="en-GB" sz="1600" dirty="0" err="1">
                <a:solidFill>
                  <a:srgbClr val="76D6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message_data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{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_BYTE  </a:t>
            </a:r>
            <a:r>
              <a:rPr lang="en-GB" sz="16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to_client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_BYTE  </a:t>
            </a:r>
            <a:r>
              <a:rPr lang="en-GB" sz="16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message_queue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_DWORD </a:t>
            </a:r>
            <a:r>
              <a:rPr lang="en-GB" sz="16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decompressed_size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union {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_DWORD </a:t>
            </a:r>
            <a:r>
              <a:rPr lang="en-GB" sz="1600" dirty="0" err="1">
                <a:solidFill>
                  <a:srgbClr val="FF26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host_hash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   // client to server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struct </a:t>
            </a:r>
            <a:r>
              <a:rPr lang="en-GB" sz="1600" dirty="0" err="1">
                <a:solidFill>
                  <a:srgbClr val="FF26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host_hashes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{ // server to client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_DWORD count;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_DWORD </a:t>
            </a:r>
            <a:r>
              <a:rPr lang="en-GB" sz="16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host_hash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[count];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};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};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_WORD  </a:t>
            </a:r>
            <a:r>
              <a:rPr lang="en-GB" sz="1600" dirty="0" err="1">
                <a:solidFill>
                  <a:srgbClr val="73FB7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op_code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_DWORD </a:t>
            </a:r>
            <a:r>
              <a:rPr lang="en-GB" sz="1600" dirty="0" err="1">
                <a:solidFill>
                  <a:srgbClr val="73FB7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module_id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_DWORD </a:t>
            </a:r>
            <a:r>
              <a:rPr lang="en-GB" sz="16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transaction_id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_DWORD </a:t>
            </a:r>
            <a:r>
              <a:rPr lang="en-GB" sz="1600" dirty="0" err="1">
                <a:solidFill>
                  <a:srgbClr val="D883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payload_size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_BYTE  </a:t>
            </a:r>
            <a:r>
              <a:rPr lang="en-GB" sz="1600" dirty="0">
                <a:solidFill>
                  <a:srgbClr val="FFFD78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payload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GB" sz="1600" dirty="0" err="1">
                <a:solidFill>
                  <a:srgbClr val="D883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payload_size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];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};</a:t>
            </a:r>
            <a:endParaRPr lang="en-NO" sz="1600" dirty="0">
              <a:solidFill>
                <a:schemeClr val="bg2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47C693-7206-FFA6-060B-C5D0641A46C7}"/>
              </a:ext>
            </a:extLst>
          </p:cNvPr>
          <p:cNvSpPr txBox="1"/>
          <p:nvPr/>
        </p:nvSpPr>
        <p:spPr>
          <a:xfrm>
            <a:off x="838200" y="5042118"/>
            <a:ext cx="310213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i="0" dirty="0">
                <a:solidFill>
                  <a:schemeClr val="bg2"/>
                </a:solidFill>
                <a:effectLst/>
                <a:latin typeface="Consolas" panose="020B0609020204030204" pitchFamily="49" charset="0"/>
              </a:rPr>
              <a:t>struct </a:t>
            </a:r>
            <a:r>
              <a:rPr lang="en-GB" sz="1600" dirty="0" err="1">
                <a:solidFill>
                  <a:schemeClr val="bg2"/>
                </a:solidFill>
                <a:latin typeface="Consolas" panose="020B0609020204030204" pitchFamily="49" charset="0"/>
              </a:rPr>
              <a:t>gdrive_msg</a:t>
            </a:r>
            <a:r>
              <a:rPr lang="en-GB" sz="1600" b="0" i="0" dirty="0">
                <a:solidFill>
                  <a:schemeClr val="bg2"/>
                </a:solidFill>
                <a:effectLst/>
                <a:latin typeface="Consolas" panose="020B0609020204030204" pitchFamily="49" charset="0"/>
              </a:rPr>
              <a:t> {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</a:rPr>
              <a:t>  _BYTE   zeros[7];</a:t>
            </a:r>
            <a:endParaRPr lang="en-GB" sz="1600" b="0" i="0" dirty="0">
              <a:solidFill>
                <a:schemeClr val="bg2"/>
              </a:solidFill>
              <a:effectLst/>
              <a:latin typeface="Consolas" panose="020B0609020204030204" pitchFamily="49" charset="0"/>
            </a:endParaRPr>
          </a:p>
          <a:p>
            <a:r>
              <a:rPr lang="en-GB" sz="1600" b="0" i="0" dirty="0">
                <a:solidFill>
                  <a:schemeClr val="bg2"/>
                </a:solidFill>
                <a:effectLst/>
                <a:latin typeface="Consolas" panose="020B0609020204030204" pitchFamily="49" charset="0"/>
              </a:rPr>
              <a:t>  _BYTE   </a:t>
            </a:r>
            <a:r>
              <a:rPr lang="en-GB" sz="1600" b="0" i="0" dirty="0" err="1">
                <a:solidFill>
                  <a:schemeClr val="bg2"/>
                </a:solidFill>
                <a:effectLst/>
                <a:latin typeface="Consolas" panose="020B0609020204030204" pitchFamily="49" charset="0"/>
              </a:rPr>
              <a:t>sequence_number</a:t>
            </a:r>
            <a:r>
              <a:rPr lang="en-GB" sz="1600" b="0" i="0" dirty="0">
                <a:solidFill>
                  <a:schemeClr val="bg2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GB" sz="1600" b="0" i="0" dirty="0">
                <a:solidFill>
                  <a:schemeClr val="bg2"/>
                </a:solidFill>
                <a:effectLst/>
                <a:latin typeface="Consolas" panose="020B0609020204030204" pitchFamily="49" charset="0"/>
              </a:rPr>
              <a:t>  _BYTE   </a:t>
            </a:r>
            <a:r>
              <a:rPr lang="en-GB" sz="1600" b="0" i="0" dirty="0" err="1">
                <a:solidFill>
                  <a:schemeClr val="accent4"/>
                </a:solidFill>
                <a:effectLst/>
                <a:latin typeface="Consolas" panose="020B0609020204030204" pitchFamily="49" charset="0"/>
              </a:rPr>
              <a:t>junklen</a:t>
            </a:r>
            <a:r>
              <a:rPr lang="en-GB" sz="1600" b="0" i="0" dirty="0">
                <a:solidFill>
                  <a:schemeClr val="bg2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GB" sz="1600" b="0" i="0" dirty="0">
                <a:solidFill>
                  <a:schemeClr val="bg2"/>
                </a:solidFill>
                <a:effectLst/>
                <a:latin typeface="Consolas" panose="020B0609020204030204" pitchFamily="49" charset="0"/>
              </a:rPr>
              <a:t>  _BYTE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</a:rPr>
              <a:t>   junk[</a:t>
            </a:r>
            <a:r>
              <a:rPr lang="en-GB" sz="1600" dirty="0" err="1">
                <a:solidFill>
                  <a:schemeClr val="accent4"/>
                </a:solidFill>
                <a:latin typeface="Consolas" panose="020B0609020204030204" pitchFamily="49" charset="0"/>
              </a:rPr>
              <a:t>junklen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</a:rPr>
              <a:t>];</a:t>
            </a:r>
            <a:endParaRPr lang="en-GB" sz="1600" b="0" i="0" dirty="0">
              <a:solidFill>
                <a:schemeClr val="bg2"/>
              </a:solidFill>
              <a:effectLst/>
              <a:latin typeface="Consolas" panose="020B0609020204030204" pitchFamily="49" charset="0"/>
            </a:endParaRP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</a:rPr>
              <a:t>  </a:t>
            </a:r>
            <a:r>
              <a:rPr lang="en-GB" sz="1600" dirty="0">
                <a:solidFill>
                  <a:schemeClr val="accent1"/>
                </a:solidFill>
                <a:latin typeface="Consolas" panose="020B0609020204030204" pitchFamily="49" charset="0"/>
              </a:rPr>
              <a:t>message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</a:rPr>
              <a:t> </a:t>
            </a:r>
            <a:r>
              <a:rPr lang="en-GB" sz="1600" dirty="0" err="1">
                <a:solidFill>
                  <a:schemeClr val="bg2"/>
                </a:solidFill>
                <a:latin typeface="Consolas" panose="020B0609020204030204" pitchFamily="49" charset="0"/>
              </a:rPr>
              <a:t>msg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</a:rPr>
              <a:t>;</a:t>
            </a:r>
            <a:endParaRPr lang="en-GB" sz="1600" b="0" i="0" dirty="0">
              <a:solidFill>
                <a:schemeClr val="bg2"/>
              </a:solidFill>
              <a:effectLst/>
              <a:latin typeface="Consolas" panose="020B0609020204030204" pitchFamily="49" charset="0"/>
            </a:endParaRPr>
          </a:p>
          <a:p>
            <a:r>
              <a:rPr lang="en-GB" sz="1600" b="0" i="0" dirty="0">
                <a:solidFill>
                  <a:schemeClr val="bg2"/>
                </a:solidFill>
                <a:effectLst/>
                <a:latin typeface="Consolas" panose="020B0609020204030204" pitchFamily="49" charset="0"/>
              </a:rPr>
              <a:t>};</a:t>
            </a:r>
            <a:endParaRPr lang="en-NO" sz="1600" dirty="0">
              <a:solidFill>
                <a:schemeClr val="bg2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0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D63FC7-0B82-5791-0B0F-7E3C7BD9A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4258"/>
            <a:ext cx="4647627" cy="4140000"/>
          </a:xfrm>
        </p:spPr>
        <p:txBody>
          <a:bodyPr/>
          <a:lstStyle/>
          <a:p>
            <a:r>
              <a:rPr lang="en-NO" dirty="0"/>
              <a:t>Depends highly on </a:t>
            </a:r>
            <a:r>
              <a:rPr lang="en-NO" dirty="0">
                <a:solidFill>
                  <a:srgbClr val="73FB7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op_code</a:t>
            </a:r>
            <a:r>
              <a:rPr lang="en-NO" dirty="0"/>
              <a:t> and </a:t>
            </a:r>
            <a:r>
              <a:rPr lang="en-NO" dirty="0">
                <a:solidFill>
                  <a:srgbClr val="73FB7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module_id</a:t>
            </a:r>
            <a:r>
              <a:rPr lang="en-NO" dirty="0"/>
              <a:t> in</a:t>
            </a:r>
            <a:r>
              <a:rPr lang="en-GB" dirty="0"/>
              <a:t> t</a:t>
            </a:r>
            <a:r>
              <a:rPr lang="en-NO" dirty="0"/>
              <a:t>he message data</a:t>
            </a:r>
          </a:p>
          <a:p>
            <a:pPr lvl="1"/>
            <a:r>
              <a:rPr lang="en-NO" dirty="0"/>
              <a:t>A simple example for completeness</a:t>
            </a:r>
          </a:p>
          <a:p>
            <a:r>
              <a:rPr lang="en-NO" dirty="0"/>
              <a:t>Request</a:t>
            </a:r>
          </a:p>
          <a:p>
            <a:pPr lvl="1"/>
            <a:r>
              <a:rPr lang="en-NO" dirty="0"/>
              <a:t>OpCode: 909 (</a:t>
            </a:r>
            <a:r>
              <a:rPr lang="en-US" dirty="0"/>
              <a:t>get system boot time</a:t>
            </a:r>
            <a:r>
              <a:rPr lang="en-NO" dirty="0"/>
              <a:t>)</a:t>
            </a:r>
          </a:p>
          <a:p>
            <a:pPr lvl="1"/>
            <a:r>
              <a:rPr lang="en-NO" dirty="0"/>
              <a:t>Module: 9 (host Information)</a:t>
            </a:r>
          </a:p>
          <a:p>
            <a:pPr lvl="1"/>
            <a:r>
              <a:rPr lang="en-NO" dirty="0"/>
              <a:t>Payload: empty</a:t>
            </a:r>
          </a:p>
          <a:p>
            <a:r>
              <a:rPr lang="en-NO" dirty="0"/>
              <a:t>Response</a:t>
            </a:r>
          </a:p>
          <a:p>
            <a:pPr lvl="1"/>
            <a:r>
              <a:rPr lang="en-NO" dirty="0"/>
              <a:t>OpCode: 910 (system boot time)</a:t>
            </a:r>
          </a:p>
          <a:p>
            <a:pPr lvl="1"/>
            <a:r>
              <a:rPr lang="en-NO" dirty="0"/>
              <a:t>Module: 9 (host information)</a:t>
            </a:r>
          </a:p>
          <a:p>
            <a:pPr lvl="1"/>
            <a:r>
              <a:rPr lang="en-NO" dirty="0"/>
              <a:t>Payload: </a:t>
            </a:r>
            <a:r>
              <a:rPr lang="en-NO" dirty="0">
                <a:solidFill>
                  <a:schemeClr val="accent1"/>
                </a:solidFill>
              </a:rPr>
              <a:t>payload_910</a:t>
            </a:r>
          </a:p>
          <a:p>
            <a:endParaRPr lang="en-NO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D7DA5B-4ABC-FAD9-7089-771721705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solidFill>
                  <a:schemeClr val="bg2"/>
                </a:solidFill>
              </a:rPr>
              <a:t>Payload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378E54-04DD-17ED-AC8E-EBEB3B00B3CB}"/>
              </a:ext>
            </a:extLst>
          </p:cNvPr>
          <p:cNvSpPr txBox="1"/>
          <p:nvPr/>
        </p:nvSpPr>
        <p:spPr>
          <a:xfrm>
            <a:off x="5485827" y="1755297"/>
            <a:ext cx="2765501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</a:t>
            </a:r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truct </a:t>
            </a:r>
            <a:r>
              <a:rPr lang="en-NO" sz="1600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payload_910</a:t>
            </a:r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{</a:t>
            </a:r>
          </a:p>
          <a:p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_DWORD  </a:t>
            </a:r>
            <a:r>
              <a:rPr lang="en-NO" sz="1600" dirty="0">
                <a:solidFill>
                  <a:srgbClr val="FFFD78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success</a:t>
            </a:r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_DWORD  </a:t>
            </a:r>
            <a:r>
              <a:rPr lang="en-NO" sz="1600" dirty="0">
                <a:solidFill>
                  <a:schemeClr val="accent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size</a:t>
            </a:r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wchar_t </a:t>
            </a:r>
            <a:r>
              <a:rPr lang="en-NO" sz="1600" dirty="0">
                <a:solidFill>
                  <a:srgbClr val="D883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string</a:t>
            </a:r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NO" sz="1600" dirty="0">
                <a:solidFill>
                  <a:schemeClr val="accent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size</a:t>
            </a:r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];</a:t>
            </a:r>
          </a:p>
          <a:p>
            <a:r>
              <a:rPr lang="en-NO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9395B7-CDAD-6F82-E64D-16C0C3E45BBF}"/>
              </a:ext>
            </a:extLst>
          </p:cNvPr>
          <p:cNvSpPr txBox="1"/>
          <p:nvPr/>
        </p:nvSpPr>
        <p:spPr>
          <a:xfrm>
            <a:off x="5485827" y="3081158"/>
            <a:ext cx="5867973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00000000  </a:t>
            </a:r>
            <a:r>
              <a:rPr lang="en-GB" sz="1600" dirty="0">
                <a:solidFill>
                  <a:srgbClr val="FFFD78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01 00 00 00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1600" dirty="0">
                <a:solidFill>
                  <a:schemeClr val="accent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25 00 00 00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|....%...|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00000008  </a:t>
            </a:r>
            <a:r>
              <a:rPr lang="en-GB" sz="1600" dirty="0">
                <a:solidFill>
                  <a:srgbClr val="D883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53 00 79 00 73 00 74 00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|</a:t>
            </a:r>
            <a:r>
              <a:rPr lang="en-GB" sz="16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S.y.s.t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.|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00000010  </a:t>
            </a:r>
            <a:r>
              <a:rPr lang="en-GB" sz="1600" dirty="0">
                <a:solidFill>
                  <a:srgbClr val="D883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65 00 6d 00 20 00 62 00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|</a:t>
            </a:r>
            <a:r>
              <a:rPr lang="en-GB" sz="16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e.m.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.b.|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00000018  </a:t>
            </a:r>
            <a:r>
              <a:rPr lang="en-GB" sz="1600" dirty="0">
                <a:solidFill>
                  <a:srgbClr val="D883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6f 00 6f 00 74 00 20 00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|</a:t>
            </a:r>
            <a:r>
              <a:rPr lang="en-GB" sz="16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o.o.t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. .|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00000020  </a:t>
            </a:r>
            <a:r>
              <a:rPr lang="en-GB" sz="1600" dirty="0">
                <a:solidFill>
                  <a:srgbClr val="D883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74 00 69 00 6d 00 65 00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|</a:t>
            </a:r>
            <a:r>
              <a:rPr lang="en-GB" sz="16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t.i.m.e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.|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00000028  </a:t>
            </a:r>
            <a:r>
              <a:rPr lang="en-GB" sz="1600" dirty="0">
                <a:solidFill>
                  <a:srgbClr val="D883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3a 00 20 00 32 00 30 00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|:. .2.0.|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00000030  </a:t>
            </a:r>
            <a:r>
              <a:rPr lang="en-GB" sz="1600" dirty="0">
                <a:solidFill>
                  <a:srgbClr val="D883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32 00 34 00 2d 00 30 00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|2.4.-.0.|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00000038  </a:t>
            </a:r>
            <a:r>
              <a:rPr lang="en-GB" sz="1600" dirty="0">
                <a:solidFill>
                  <a:srgbClr val="D883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39 00 2d 00 31 00 31 00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|9.-.1.1.|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00000040  </a:t>
            </a:r>
            <a:r>
              <a:rPr lang="en-GB" sz="1600" dirty="0">
                <a:solidFill>
                  <a:srgbClr val="D883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20 00 30 00 37 00 3a 00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| .0.7.:.|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00000048  </a:t>
            </a:r>
            <a:r>
              <a:rPr lang="en-GB" sz="1600" dirty="0">
                <a:solidFill>
                  <a:srgbClr val="D883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31 00 35 00 3a 00 31 00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|1.5.:.1.|</a:t>
            </a:r>
          </a:p>
          <a:p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00000050  </a:t>
            </a:r>
            <a:r>
              <a:rPr lang="en-GB" sz="1600" dirty="0">
                <a:solidFill>
                  <a:srgbClr val="D883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32 00</a:t>
            </a:r>
            <a:r>
              <a:rPr lang="en-GB" sz="16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        |2.|</a:t>
            </a:r>
            <a:endParaRPr lang="en-NO" sz="1600" dirty="0">
              <a:solidFill>
                <a:schemeClr val="bg2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47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0E8944-6C93-8389-3FC5-94AF228F23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434E8E-24D9-E26B-CF15-3616A896B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Applications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09737A-A928-BDD8-3EEC-B586213A7FA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72994" y="1754458"/>
            <a:ext cx="2919402" cy="532124"/>
          </a:xfrm>
        </p:spPr>
        <p:txBody>
          <a:bodyPr>
            <a:normAutofit/>
          </a:bodyPr>
          <a:lstStyle/>
          <a:p>
            <a:r>
              <a:rPr lang="en-NO" sz="1800" dirty="0">
                <a:solidFill>
                  <a:schemeClr val="accent1"/>
                </a:solidFill>
              </a:rPr>
              <a:t>Operator Activity Tracking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E743CF-82D3-E402-016E-BD8660CFDA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357061" y="1754458"/>
            <a:ext cx="2919402" cy="532124"/>
          </a:xfrm>
        </p:spPr>
        <p:txBody>
          <a:bodyPr>
            <a:normAutofit/>
          </a:bodyPr>
          <a:lstStyle/>
          <a:p>
            <a:r>
              <a:rPr lang="en-NO" sz="1800" dirty="0">
                <a:solidFill>
                  <a:schemeClr val="accent1"/>
                </a:solidFill>
              </a:rPr>
              <a:t>C2 Hijacking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A052B7-1DA5-E747-2A9D-E85DCAAE400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834940" y="1754458"/>
            <a:ext cx="2919402" cy="532124"/>
          </a:xfrm>
        </p:spPr>
        <p:txBody>
          <a:bodyPr>
            <a:normAutofit/>
          </a:bodyPr>
          <a:lstStyle/>
          <a:p>
            <a:r>
              <a:rPr lang="en-NO" sz="1800" dirty="0">
                <a:solidFill>
                  <a:schemeClr val="accent1"/>
                </a:solidFill>
              </a:rPr>
              <a:t>C2 Sinkholing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14CAD6DD-FF8A-1DF8-4A74-F6D9A13BEFA2}"/>
              </a:ext>
            </a:extLst>
          </p:cNvPr>
          <p:cNvSpPr>
            <a:spLocks noGrp="1"/>
          </p:cNvSpPr>
          <p:nvPr/>
        </p:nvSpPr>
        <p:spPr>
          <a:xfrm>
            <a:off x="872994" y="2286582"/>
            <a:ext cx="2919402" cy="3726126"/>
          </a:xfrm>
          <a:prstGeom prst="rect">
            <a:avLst/>
          </a:prstGeom>
        </p:spPr>
        <p:txBody>
          <a:bodyPr vert="horz" lIns="18000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  <a:defRPr sz="1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2000" indent="-192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25000"/>
                  <a:lumOff val="75000"/>
                </a:schemeClr>
              </a:buClr>
              <a:buFont typeface="System Font Regular"/>
              <a:buChar char="–"/>
              <a:defRPr sz="1500" kern="1200">
                <a:solidFill>
                  <a:schemeClr val="tx1">
                    <a:lumMod val="25000"/>
                    <a:lumOff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03000" indent="-156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25000"/>
                  <a:lumOff val="75000"/>
                </a:schemeClr>
              </a:buClr>
              <a:buFont typeface="System Font Regular"/>
              <a:buChar char="–"/>
              <a:defRPr sz="1200" kern="1200">
                <a:solidFill>
                  <a:schemeClr val="tx1">
                    <a:lumMod val="25000"/>
                    <a:lumOff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72200" indent="-156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50000"/>
                  <a:lumOff val="50000"/>
                </a:schemeClr>
              </a:buClr>
              <a:buFont typeface="System Font Regular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41400" indent="-156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50000"/>
                  <a:lumOff val="50000"/>
                </a:schemeClr>
              </a:buClr>
              <a:buFont typeface="System Font Regular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Possible, but difficult due to technical requirements</a:t>
            </a:r>
          </a:p>
          <a:p>
            <a:r>
              <a:rPr lang="en-GB" sz="1400" dirty="0"/>
              <a:t>Data: TLS decryption</a:t>
            </a:r>
          </a:p>
          <a:p>
            <a:r>
              <a:rPr lang="en-GB" sz="1400" dirty="0"/>
              <a:t>AES key: Process dumps</a:t>
            </a:r>
          </a:p>
          <a:p>
            <a:r>
              <a:rPr lang="en-GB" sz="1400" dirty="0"/>
              <a:t>XOR key from </a:t>
            </a:r>
            <a:r>
              <a:rPr lang="en-GB" sz="14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CurveBack</a:t>
            </a:r>
            <a:r>
              <a:rPr lang="en-GB" sz="1400" dirty="0"/>
              <a:t> configuration</a:t>
            </a:r>
            <a:endParaRPr lang="en-GB" sz="1100" dirty="0"/>
          </a:p>
          <a:p>
            <a:pPr lvl="1"/>
            <a:r>
              <a:rPr lang="en-GB" sz="1100" dirty="0"/>
              <a:t>Encrypted payload, OR</a:t>
            </a:r>
          </a:p>
          <a:p>
            <a:pPr lvl="1"/>
            <a:r>
              <a:rPr lang="en-GB" sz="1100" dirty="0"/>
              <a:t>Process dumps</a:t>
            </a:r>
          </a:p>
          <a:p>
            <a:r>
              <a:rPr lang="en-GB" sz="1400" dirty="0"/>
              <a:t>AES IV </a:t>
            </a:r>
          </a:p>
          <a:p>
            <a:pPr lvl="1"/>
            <a:r>
              <a:rPr lang="en-GB" sz="1100" dirty="0"/>
              <a:t>TLS decrypted data, AND</a:t>
            </a:r>
          </a:p>
          <a:p>
            <a:pPr lvl="1"/>
            <a:r>
              <a:rPr lang="en-GB" sz="1100" dirty="0"/>
              <a:t>XOR key from </a:t>
            </a:r>
            <a:r>
              <a:rPr lang="en-GB" sz="11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CurveBack</a:t>
            </a:r>
            <a:r>
              <a:rPr lang="en-GB" sz="1100" dirty="0"/>
              <a:t> configuration</a:t>
            </a:r>
          </a:p>
          <a:p>
            <a:pPr lvl="1"/>
            <a:endParaRPr lang="en-GB" sz="1200" dirty="0"/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314C112B-2281-2980-1B11-E913540E4BD1}"/>
              </a:ext>
            </a:extLst>
          </p:cNvPr>
          <p:cNvSpPr>
            <a:spLocks noGrp="1"/>
          </p:cNvSpPr>
          <p:nvPr/>
        </p:nvSpPr>
        <p:spPr>
          <a:xfrm>
            <a:off x="4357061" y="2261449"/>
            <a:ext cx="2919402" cy="3751259"/>
          </a:xfrm>
          <a:prstGeom prst="rect">
            <a:avLst/>
          </a:prstGeom>
        </p:spPr>
        <p:txBody>
          <a:bodyPr vert="horz" lIns="180000" tIns="45720" rIns="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  <a:defRPr sz="1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2000" indent="-192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25000"/>
                  <a:lumOff val="75000"/>
                </a:schemeClr>
              </a:buClr>
              <a:buFont typeface="System Font Regular"/>
              <a:buChar char="–"/>
              <a:defRPr sz="1500" kern="1200">
                <a:solidFill>
                  <a:schemeClr val="tx1">
                    <a:lumMod val="25000"/>
                    <a:lumOff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03000" indent="-156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25000"/>
                  <a:lumOff val="75000"/>
                </a:schemeClr>
              </a:buClr>
              <a:buFont typeface="System Font Regular"/>
              <a:buChar char="–"/>
              <a:defRPr sz="1200" kern="1200">
                <a:solidFill>
                  <a:schemeClr val="tx1">
                    <a:lumMod val="25000"/>
                    <a:lumOff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72200" indent="-156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50000"/>
                  <a:lumOff val="50000"/>
                </a:schemeClr>
              </a:buClr>
              <a:buFont typeface="System Font Regular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41400" indent="-156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50000"/>
                  <a:lumOff val="50000"/>
                </a:schemeClr>
              </a:buClr>
              <a:buFont typeface="System Font Regular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Possibly more feasible than operator activity tracking</a:t>
            </a:r>
          </a:p>
          <a:p>
            <a:r>
              <a:rPr lang="en-GB" sz="1400" dirty="0"/>
              <a:t>XOR key from </a:t>
            </a:r>
            <a:r>
              <a:rPr lang="en-GB" sz="14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CurveBack</a:t>
            </a:r>
            <a:r>
              <a:rPr lang="en-GB" sz="1400" dirty="0"/>
              <a:t> configuration</a:t>
            </a:r>
          </a:p>
          <a:p>
            <a:r>
              <a:rPr lang="en-GB" sz="1400" dirty="0"/>
              <a:t>C2 server implementation</a:t>
            </a:r>
          </a:p>
          <a:p>
            <a:r>
              <a:rPr lang="en-GB" sz="1400" dirty="0"/>
              <a:t>HTTP: Reroute traffic to own C2 server</a:t>
            </a:r>
          </a:p>
          <a:p>
            <a:r>
              <a:rPr lang="en-GB" sz="1400" dirty="0"/>
              <a:t>Google Drive:</a:t>
            </a:r>
          </a:p>
          <a:p>
            <a:pPr lvl="1"/>
            <a:r>
              <a:rPr lang="en-GB" sz="1100" dirty="0"/>
              <a:t>Register a watcher that notifies upon file uploads</a:t>
            </a:r>
          </a:p>
          <a:p>
            <a:pPr lvl="1"/>
            <a:r>
              <a:rPr lang="en-GB" sz="1100" dirty="0"/>
              <a:t>Hijack key exchange before TA C2 server</a:t>
            </a:r>
          </a:p>
          <a:p>
            <a:pPr lvl="1"/>
            <a:r>
              <a:rPr lang="en-GB" sz="1100" dirty="0"/>
              <a:t>Might observe infected clients from other environments</a:t>
            </a:r>
          </a:p>
          <a:p>
            <a:pPr lvl="1"/>
            <a:r>
              <a:rPr lang="en-GB" sz="1100" dirty="0"/>
              <a:t>Might leave traces observable by TA</a:t>
            </a:r>
          </a:p>
        </p:txBody>
      </p:sp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51424157-88FF-1C66-2FCA-B40F82E3EB5F}"/>
              </a:ext>
            </a:extLst>
          </p:cNvPr>
          <p:cNvSpPr>
            <a:spLocks noGrp="1"/>
          </p:cNvSpPr>
          <p:nvPr/>
        </p:nvSpPr>
        <p:spPr>
          <a:xfrm>
            <a:off x="7834940" y="2286582"/>
            <a:ext cx="2919402" cy="3726126"/>
          </a:xfrm>
          <a:prstGeom prst="rect">
            <a:avLst/>
          </a:prstGeom>
        </p:spPr>
        <p:txBody>
          <a:bodyPr vert="horz" lIns="18000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  <a:defRPr sz="1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2000" indent="-192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25000"/>
                  <a:lumOff val="75000"/>
                </a:schemeClr>
              </a:buClr>
              <a:buFont typeface="System Font Regular"/>
              <a:buChar char="–"/>
              <a:defRPr sz="1500" kern="1200">
                <a:solidFill>
                  <a:schemeClr val="tx1">
                    <a:lumMod val="25000"/>
                    <a:lumOff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03000" indent="-156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25000"/>
                  <a:lumOff val="75000"/>
                </a:schemeClr>
              </a:buClr>
              <a:buFont typeface="System Font Regular"/>
              <a:buChar char="–"/>
              <a:defRPr sz="1200" kern="1200">
                <a:solidFill>
                  <a:schemeClr val="tx1">
                    <a:lumMod val="25000"/>
                    <a:lumOff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72200" indent="-156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50000"/>
                  <a:lumOff val="50000"/>
                </a:schemeClr>
              </a:buClr>
              <a:buFont typeface="System Font Regular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41400" indent="-156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50000"/>
                  <a:lumOff val="50000"/>
                </a:schemeClr>
              </a:buClr>
              <a:buFont typeface="System Font Regular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Similar to C2 hijacking, but more requirements</a:t>
            </a:r>
          </a:p>
          <a:p>
            <a:r>
              <a:rPr lang="en-GB" sz="1400" dirty="0"/>
              <a:t>C2 server implementation</a:t>
            </a:r>
          </a:p>
          <a:p>
            <a:r>
              <a:rPr lang="en-GB" sz="1400" dirty="0"/>
              <a:t>HTTP: domain </a:t>
            </a:r>
            <a:r>
              <a:rPr lang="en-GB" sz="1400" dirty="0" err="1"/>
              <a:t>sinkholing</a:t>
            </a:r>
            <a:endParaRPr lang="en-GB" sz="1400" dirty="0"/>
          </a:p>
          <a:p>
            <a:r>
              <a:rPr lang="en-GB" sz="1400" dirty="0"/>
              <a:t>Google Drive: same as C2 hijacking</a:t>
            </a:r>
          </a:p>
          <a:p>
            <a:r>
              <a:rPr lang="en-GB" sz="1400" dirty="0"/>
              <a:t>Note: XOR keys from </a:t>
            </a:r>
            <a:r>
              <a:rPr lang="en-GB" sz="14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CurveBack</a:t>
            </a:r>
            <a:r>
              <a:rPr lang="en-GB" sz="1400" dirty="0"/>
              <a:t> configurations outside own environment </a:t>
            </a:r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74449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A889ED3-05E7-E93C-0D8C-C99E6C260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4258"/>
            <a:ext cx="5257800" cy="4140000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NO" sz="5400" dirty="0"/>
              <a:t>Watch out for upcoming </a:t>
            </a:r>
            <a:r>
              <a:rPr lang="en-NO" sz="5400" dirty="0">
                <a:solidFill>
                  <a:schemeClr val="accent1"/>
                </a:solidFill>
              </a:rPr>
              <a:t>technical report</a:t>
            </a:r>
            <a:r>
              <a:rPr lang="en-NO" sz="5400" dirty="0"/>
              <a:t> in the near future!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1BAB94-0425-2121-5294-9BAAD9550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solidFill>
                  <a:schemeClr val="bg2"/>
                </a:solidFill>
              </a:rPr>
              <a:t>Resources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24F24F-4257-4589-653C-6878D033EA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A24908-0498-3216-C8E3-59C54A20A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643" y="2961511"/>
            <a:ext cx="2572709" cy="25727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23EF40-4E2F-0B71-774F-2ED40029E36E}"/>
              </a:ext>
            </a:extLst>
          </p:cNvPr>
          <p:cNvSpPr txBox="1"/>
          <p:nvPr/>
        </p:nvSpPr>
        <p:spPr>
          <a:xfrm>
            <a:off x="6096000" y="1754458"/>
            <a:ext cx="387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</a:rPr>
              <a:t>Can’t</a:t>
            </a:r>
            <a:r>
              <a:rPr lang="en-GB" sz="2400" dirty="0">
                <a:solidFill>
                  <a:schemeClr val="bg2"/>
                </a:solidFill>
              </a:rPr>
              <a:t> wait for the technical report and want to have a look yourself?</a:t>
            </a:r>
            <a:endParaRPr lang="en-NO" sz="2400" dirty="0">
              <a:solidFill>
                <a:schemeClr val="bg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2EFC87-A594-8ADA-7129-8AA9F9C7361C}"/>
              </a:ext>
            </a:extLst>
          </p:cNvPr>
          <p:cNvSpPr txBox="1"/>
          <p:nvPr/>
        </p:nvSpPr>
        <p:spPr>
          <a:xfrm>
            <a:off x="6095999" y="5540944"/>
            <a:ext cx="3875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CurveLoad</a:t>
            </a:r>
            <a:r>
              <a:rPr lang="en-US" sz="2400" dirty="0">
                <a:solidFill>
                  <a:schemeClr val="bg2"/>
                </a:solidFill>
              </a:rPr>
              <a:t> &amp; </a:t>
            </a:r>
            <a:r>
              <a:rPr lang="en-US" sz="24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CurveBack</a:t>
            </a:r>
            <a:endParaRPr lang="en-NO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37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CFCC0-77C3-48D9-718F-FDD4BDA49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Thank </a:t>
            </a:r>
            <a:r>
              <a:rPr lang="en-NO" dirty="0">
                <a:solidFill>
                  <a:schemeClr val="accent1"/>
                </a:solidFill>
              </a:rPr>
              <a:t>you!</a:t>
            </a:r>
          </a:p>
        </p:txBody>
      </p:sp>
      <p:sp>
        <p:nvSpPr>
          <p:cNvPr id="25" name="Plassholder for tekst 25">
            <a:extLst>
              <a:ext uri="{FF2B5EF4-FFF2-40B4-BE49-F238E27FC236}">
                <a16:creationId xmlns:a16="http://schemas.microsoft.com/office/drawing/2014/main" id="{01C43FC0-A488-4DD7-FAC8-9F5D9486D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4607" y="3959438"/>
            <a:ext cx="4758436" cy="1823560"/>
          </a:xfrm>
        </p:spPr>
        <p:txBody>
          <a:bodyPr/>
          <a:lstStyle/>
          <a:p>
            <a:r>
              <a:rPr lang="en-US" sz="2200" noProof="1"/>
              <a:t>Please visit </a:t>
            </a:r>
            <a:r>
              <a:rPr lang="en-US" sz="2200" noProof="1">
                <a:solidFill>
                  <a:schemeClr val="accent1"/>
                </a:solidFill>
              </a:rPr>
              <a:t>mnemonic.io</a:t>
            </a:r>
          </a:p>
          <a:p>
            <a:r>
              <a:rPr lang="en-US" sz="2200" dirty="0"/>
              <a:t>or follow us at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FE68D4-289E-F327-021D-B6FC8F3C0D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517"/>
          <a:stretch/>
        </p:blipFill>
        <p:spPr>
          <a:xfrm>
            <a:off x="8262000" y="3429000"/>
            <a:ext cx="1799661" cy="1800000"/>
          </a:xfrm>
          <a:prstGeom prst="ellipse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BAF69A-0412-BDF9-9696-1DFCA150DA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654"/>
          <a:stretch/>
        </p:blipFill>
        <p:spPr>
          <a:xfrm>
            <a:off x="6462000" y="1039813"/>
            <a:ext cx="1800000" cy="1800000"/>
          </a:xfrm>
          <a:prstGeom prst="ellipse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D990D7-3CA7-D0E9-1A96-3E1F0B4819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</a:blip>
          <a:srcRect b="28189"/>
          <a:stretch/>
        </p:blipFill>
        <p:spPr>
          <a:xfrm>
            <a:off x="10061661" y="1039813"/>
            <a:ext cx="1799595" cy="1800000"/>
          </a:xfrm>
          <a:prstGeom prst="ellipse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ED75075-2AE4-C4B7-6705-CFC2DB2AD8F9}"/>
              </a:ext>
            </a:extLst>
          </p:cNvPr>
          <p:cNvSpPr txBox="1"/>
          <p:nvPr/>
        </p:nvSpPr>
        <p:spPr>
          <a:xfrm>
            <a:off x="6125123" y="2839813"/>
            <a:ext cx="247375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dirty="0">
                <a:solidFill>
                  <a:schemeClr val="accent1"/>
                </a:solidFill>
              </a:rPr>
              <a:t>Stian Jahr</a:t>
            </a:r>
          </a:p>
          <a:p>
            <a:pPr algn="ctr"/>
            <a:r>
              <a:rPr lang="en-NO" sz="1600" dirty="0">
                <a:solidFill>
                  <a:schemeClr val="bg2"/>
                </a:solidFill>
              </a:rPr>
              <a:t>Senior Reverse Engineer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CAE813-770D-D827-CFE7-64FEE3C2E2E4}"/>
              </a:ext>
            </a:extLst>
          </p:cNvPr>
          <p:cNvSpPr txBox="1"/>
          <p:nvPr/>
        </p:nvSpPr>
        <p:spPr>
          <a:xfrm>
            <a:off x="9724581" y="2839813"/>
            <a:ext cx="247375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dirty="0">
                <a:solidFill>
                  <a:schemeClr val="accent1"/>
                </a:solidFill>
              </a:rPr>
              <a:t>Svein Engen</a:t>
            </a:r>
          </a:p>
          <a:p>
            <a:pPr algn="ctr"/>
            <a:r>
              <a:rPr lang="en-NO" sz="1600" dirty="0">
                <a:solidFill>
                  <a:schemeClr val="bg2"/>
                </a:solidFill>
              </a:rPr>
              <a:t>Senior Reverse Engineer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6BD029-4B24-49A0-EFE1-B43C3EFBA1E3}"/>
              </a:ext>
            </a:extLst>
          </p:cNvPr>
          <p:cNvSpPr txBox="1"/>
          <p:nvPr/>
        </p:nvSpPr>
        <p:spPr>
          <a:xfrm>
            <a:off x="7579120" y="5229000"/>
            <a:ext cx="316541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dirty="0">
                <a:solidFill>
                  <a:schemeClr val="accent1"/>
                </a:solidFill>
              </a:rPr>
              <a:t>Rafael Lukas Maers</a:t>
            </a:r>
          </a:p>
          <a:p>
            <a:pPr algn="ctr"/>
            <a:r>
              <a:rPr lang="en-NO" sz="1600" dirty="0">
                <a:solidFill>
                  <a:schemeClr val="bg2"/>
                </a:solidFill>
              </a:rPr>
              <a:t>Reverse Engineering Team Lead</a:t>
            </a:r>
          </a:p>
        </p:txBody>
      </p:sp>
      <p:pic>
        <p:nvPicPr>
          <p:cNvPr id="26" name="Plassholder for innhold 76">
            <a:hlinkClick r:id="rId5"/>
            <a:extLst>
              <a:ext uri="{FF2B5EF4-FFF2-40B4-BE49-F238E27FC236}">
                <a16:creationId xmlns:a16="http://schemas.microsoft.com/office/drawing/2014/main" id="{B3E5A496-F3F4-30B9-958E-782B840245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9751" y="6033823"/>
            <a:ext cx="457200" cy="457200"/>
          </a:xfrm>
          <a:prstGeom prst="rect">
            <a:avLst/>
          </a:prstGeom>
        </p:spPr>
      </p:pic>
      <p:pic>
        <p:nvPicPr>
          <p:cNvPr id="27" name="Graphic 52">
            <a:hlinkClick r:id="rId8"/>
            <a:extLst>
              <a:ext uri="{FF2B5EF4-FFF2-40B4-BE49-F238E27FC236}">
                <a16:creationId xmlns:a16="http://schemas.microsoft.com/office/drawing/2014/main" id="{659308C8-C52E-1D58-7737-4186BB7A5D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38101" y="6033823"/>
            <a:ext cx="457200" cy="457200"/>
          </a:xfrm>
          <a:prstGeom prst="rect">
            <a:avLst/>
          </a:prstGeom>
        </p:spPr>
      </p:pic>
      <p:pic>
        <p:nvPicPr>
          <p:cNvPr id="28" name="Graphic 53">
            <a:hlinkClick r:id="rId11"/>
            <a:extLst>
              <a:ext uri="{FF2B5EF4-FFF2-40B4-BE49-F238E27FC236}">
                <a16:creationId xmlns:a16="http://schemas.microsoft.com/office/drawing/2014/main" id="{9656E608-EB4D-3F26-5DDE-7162A46CFC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206451" y="6033823"/>
            <a:ext cx="457200" cy="457200"/>
          </a:xfrm>
          <a:prstGeom prst="rect">
            <a:avLst/>
          </a:prstGeom>
        </p:spPr>
      </p:pic>
      <p:pic>
        <p:nvPicPr>
          <p:cNvPr id="29" name="Graphic 55">
            <a:hlinkClick r:id="rId14"/>
            <a:extLst>
              <a:ext uri="{FF2B5EF4-FFF2-40B4-BE49-F238E27FC236}">
                <a16:creationId xmlns:a16="http://schemas.microsoft.com/office/drawing/2014/main" id="{5FB68C9D-8391-B755-ECBC-66DCFA70A2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974801" y="6033823"/>
            <a:ext cx="457200" cy="457200"/>
          </a:xfrm>
          <a:prstGeom prst="rect">
            <a:avLst/>
          </a:prstGeom>
        </p:spPr>
      </p:pic>
      <p:pic>
        <p:nvPicPr>
          <p:cNvPr id="30" name="Graphic 56">
            <a:hlinkClick r:id="rId17"/>
            <a:extLst>
              <a:ext uri="{FF2B5EF4-FFF2-40B4-BE49-F238E27FC236}">
                <a16:creationId xmlns:a16="http://schemas.microsoft.com/office/drawing/2014/main" id="{E0D600B8-3AE2-082E-F6FD-B9DEF5C8295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743945" y="6033823"/>
            <a:ext cx="457200" cy="457200"/>
          </a:xfrm>
          <a:prstGeom prst="rect">
            <a:avLst/>
          </a:prstGeom>
        </p:spPr>
      </p:pic>
      <p:pic>
        <p:nvPicPr>
          <p:cNvPr id="31" name="Plassholder for innhold 20">
            <a:hlinkClick r:id="rId20"/>
            <a:extLst>
              <a:ext uri="{FF2B5EF4-FFF2-40B4-BE49-F238E27FC236}">
                <a16:creationId xmlns:a16="http://schemas.microsoft.com/office/drawing/2014/main" id="{162C8C8A-F352-9352-F0EB-5150AAEF58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550395" y="6071923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2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FBAA0-CE18-07EA-3CAA-46B83CBB0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solidFill>
                  <a:schemeClr val="accent1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634EE-2B74-DD04-A639-460DF880B0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numCol="1">
            <a:normAutofit/>
          </a:bodyPr>
          <a:lstStyle/>
          <a:p>
            <a:pPr>
              <a:buClr>
                <a:schemeClr val="accent1"/>
              </a:buClr>
            </a:pPr>
            <a:r>
              <a:rPr lang="en-NO" sz="2400" dirty="0"/>
              <a:t>Introduction</a:t>
            </a:r>
          </a:p>
          <a:p>
            <a:pPr>
              <a:buClr>
                <a:schemeClr val="accent1"/>
              </a:buClr>
            </a:pPr>
            <a:r>
              <a:rPr lang="en-NO" sz="2400" dirty="0"/>
              <a:t>Malware Analysis</a:t>
            </a:r>
          </a:p>
          <a:p>
            <a:pPr>
              <a:buClr>
                <a:schemeClr val="accent1"/>
              </a:buClr>
            </a:pPr>
            <a:r>
              <a:rPr lang="en-NO" sz="2400" dirty="0"/>
              <a:t>Command &amp; Control</a:t>
            </a:r>
          </a:p>
        </p:txBody>
      </p:sp>
    </p:spTree>
    <p:extLst>
      <p:ext uri="{BB962C8B-B14F-4D97-AF65-F5344CB8AC3E}">
        <p14:creationId xmlns:p14="http://schemas.microsoft.com/office/powerpoint/2010/main" val="337831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39B3B-D351-0A4B-CFE2-1B9CD0ABB6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NO" dirty="0"/>
              <a:t>1 As of June 2024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58B3D6-EBCE-5634-D3DD-CCE50A501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FEE516-2C54-D4AC-7FB4-07AB30F691D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>
            <a:normAutofit/>
          </a:bodyPr>
          <a:lstStyle/>
          <a:p>
            <a:r>
              <a:rPr lang="en-NO" sz="1800" dirty="0"/>
              <a:t>Origin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4B7A7B-27E2-3A15-60EB-0DA7883779A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NO" sz="2000" dirty="0"/>
              <a:t>mnemonic </a:t>
            </a:r>
            <a:r>
              <a:rPr lang="en-NO" sz="2000" dirty="0">
                <a:solidFill>
                  <a:schemeClr val="bg2"/>
                </a:solidFill>
              </a:rPr>
              <a:t>Incident Response</a:t>
            </a:r>
            <a:r>
              <a:rPr lang="en-NO" sz="2000" dirty="0"/>
              <a:t> Team (mIRT) engaged to uncover an attack as part of an </a:t>
            </a:r>
            <a:r>
              <a:rPr lang="en-NO" sz="2000" dirty="0">
                <a:solidFill>
                  <a:schemeClr val="bg2"/>
                </a:solidFill>
              </a:rPr>
              <a:t>espionage</a:t>
            </a:r>
            <a:r>
              <a:rPr lang="en-NO" sz="2000" dirty="0"/>
              <a:t> campaign in 2023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5ACCC6-3FA8-59B9-8B48-FDFE131BBBD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NO" sz="1800" dirty="0"/>
              <a:t>Threat Actor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41BCDDD-DD32-E2C7-3C50-A61FAAE4F84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NO" sz="2000" dirty="0"/>
              <a:t>Attack attributed to a </a:t>
            </a:r>
            <a:r>
              <a:rPr lang="en-NO" sz="2000" dirty="0">
                <a:solidFill>
                  <a:schemeClr val="bg2"/>
                </a:solidFill>
              </a:rPr>
              <a:t>China-nexus</a:t>
            </a:r>
            <a:r>
              <a:rPr lang="en-NO" sz="2000" dirty="0"/>
              <a:t> threat actor, more specifically </a:t>
            </a:r>
            <a:r>
              <a:rPr lang="en-NO" sz="2000" dirty="0">
                <a:solidFill>
                  <a:schemeClr val="bg2"/>
                </a:solidFill>
              </a:rPr>
              <a:t>APT41</a:t>
            </a:r>
            <a:r>
              <a:rPr lang="en-NO" sz="2000" dirty="0"/>
              <a:t> by us and other intelligence partners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4CF97B3-AEE7-F7BD-BEE6-9C40EC1588E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NO" sz="1800" dirty="0"/>
              <a:t>Malware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7B700FC-EDAA-B766-993C-33020ACB19C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834939" y="3160298"/>
            <a:ext cx="2991211" cy="2370550"/>
          </a:xfrm>
        </p:spPr>
        <p:txBody>
          <a:bodyPr/>
          <a:lstStyle/>
          <a:p>
            <a:r>
              <a:rPr lang="en-NO" sz="2000" dirty="0"/>
              <a:t>Employed previously</a:t>
            </a:r>
            <a:r>
              <a:rPr lang="en-NO" sz="2000" baseline="30000" dirty="0">
                <a:solidFill>
                  <a:schemeClr val="bg2"/>
                </a:solidFill>
              </a:rPr>
              <a:t>1</a:t>
            </a:r>
            <a:r>
              <a:rPr lang="en-NO" sz="2000" dirty="0"/>
              <a:t> </a:t>
            </a:r>
            <a:r>
              <a:rPr lang="en-NO" sz="2000" dirty="0">
                <a:solidFill>
                  <a:schemeClr val="bg2"/>
                </a:solidFill>
              </a:rPr>
              <a:t>undocumented</a:t>
            </a:r>
            <a:r>
              <a:rPr lang="en-NO" sz="2000" dirty="0"/>
              <a:t> malware that bares resemblance to – but is different from – </a:t>
            </a:r>
            <a:r>
              <a:rPr lang="en-NO" sz="2000" dirty="0">
                <a:solidFill>
                  <a:schemeClr val="bg2"/>
                </a:solidFill>
              </a:rPr>
              <a:t>CrossWalk</a:t>
            </a:r>
            <a:r>
              <a:rPr lang="en-NO" sz="2000" dirty="0"/>
              <a:t> and </a:t>
            </a:r>
            <a:r>
              <a:rPr lang="en-NO" sz="2000" dirty="0">
                <a:solidFill>
                  <a:schemeClr val="bg2"/>
                </a:solidFill>
              </a:rPr>
              <a:t>SideWalk </a:t>
            </a:r>
            <a:r>
              <a:rPr lang="en-NO" sz="2000" dirty="0"/>
              <a:t>(a.k.a. ScrambleCross)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89D9EAA-C99D-1396-24F3-A2948BE35F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7658" y="1896218"/>
            <a:ext cx="720000" cy="720000"/>
          </a:xfrm>
          <a:prstGeom prst="rect">
            <a:avLst/>
          </a:prstGeom>
        </p:spPr>
      </p:pic>
      <p:grpSp>
        <p:nvGrpSpPr>
          <p:cNvPr id="14" name="Gruppe 447">
            <a:extLst>
              <a:ext uri="{FF2B5EF4-FFF2-40B4-BE49-F238E27FC236}">
                <a16:creationId xmlns:a16="http://schemas.microsoft.com/office/drawing/2014/main" id="{6659C517-EE05-E7FB-AF1E-885B6A9A48E1}"/>
              </a:ext>
            </a:extLst>
          </p:cNvPr>
          <p:cNvGrpSpPr>
            <a:grpSpLocks noChangeAspect="1"/>
          </p:cNvGrpSpPr>
          <p:nvPr/>
        </p:nvGrpSpPr>
        <p:grpSpPr>
          <a:xfrm>
            <a:off x="4561301" y="1896218"/>
            <a:ext cx="612368" cy="720000"/>
            <a:chOff x="978367" y="5046680"/>
            <a:chExt cx="323883" cy="380810"/>
          </a:xfrm>
          <a:solidFill>
            <a:schemeClr val="bg2"/>
          </a:solidFill>
        </p:grpSpPr>
        <p:sp>
          <p:nvSpPr>
            <p:cNvPr id="15" name="Friform 362">
              <a:extLst>
                <a:ext uri="{FF2B5EF4-FFF2-40B4-BE49-F238E27FC236}">
                  <a16:creationId xmlns:a16="http://schemas.microsoft.com/office/drawing/2014/main" id="{0E37A830-F45F-397B-8A8A-6143A939F1E6}"/>
                </a:ext>
              </a:extLst>
            </p:cNvPr>
            <p:cNvSpPr/>
            <p:nvPr/>
          </p:nvSpPr>
          <p:spPr>
            <a:xfrm>
              <a:off x="978367" y="5242282"/>
              <a:ext cx="323883" cy="185208"/>
            </a:xfrm>
            <a:custGeom>
              <a:avLst/>
              <a:gdLst>
                <a:gd name="connsiteX0" fmla="*/ 319206 w 323883"/>
                <a:gd name="connsiteY0" fmla="*/ 185018 h 185208"/>
                <a:gd name="connsiteX1" fmla="*/ 314444 w 323883"/>
                <a:gd name="connsiteY1" fmla="*/ 180255 h 185208"/>
                <a:gd name="connsiteX2" fmla="*/ 314444 w 323883"/>
                <a:gd name="connsiteY2" fmla="*/ 71956 h 185208"/>
                <a:gd name="connsiteX3" fmla="*/ 280535 w 323883"/>
                <a:gd name="connsiteY3" fmla="*/ 23093 h 185208"/>
                <a:gd name="connsiteX4" fmla="*/ 236148 w 323883"/>
                <a:gd name="connsiteY4" fmla="*/ 9758 h 185208"/>
                <a:gd name="connsiteX5" fmla="*/ 164901 w 323883"/>
                <a:gd name="connsiteY5" fmla="*/ 81005 h 185208"/>
                <a:gd name="connsiteX6" fmla="*/ 158138 w 323883"/>
                <a:gd name="connsiteY6" fmla="*/ 81005 h 185208"/>
                <a:gd name="connsiteX7" fmla="*/ 86891 w 323883"/>
                <a:gd name="connsiteY7" fmla="*/ 9758 h 185208"/>
                <a:gd name="connsiteX8" fmla="*/ 42314 w 323883"/>
                <a:gd name="connsiteY8" fmla="*/ 23093 h 185208"/>
                <a:gd name="connsiteX9" fmla="*/ 9548 w 323883"/>
                <a:gd name="connsiteY9" fmla="*/ 71956 h 185208"/>
                <a:gd name="connsiteX10" fmla="*/ 9548 w 323883"/>
                <a:gd name="connsiteY10" fmla="*/ 180446 h 185208"/>
                <a:gd name="connsiteX11" fmla="*/ 4786 w 323883"/>
                <a:gd name="connsiteY11" fmla="*/ 185208 h 185208"/>
                <a:gd name="connsiteX12" fmla="*/ 23 w 323883"/>
                <a:gd name="connsiteY12" fmla="*/ 180446 h 185208"/>
                <a:gd name="connsiteX13" fmla="*/ 23 w 323883"/>
                <a:gd name="connsiteY13" fmla="*/ 71956 h 185208"/>
                <a:gd name="connsiteX14" fmla="*/ 39647 w 323883"/>
                <a:gd name="connsiteY14" fmla="*/ 14806 h 185208"/>
                <a:gd name="connsiteX15" fmla="*/ 87272 w 323883"/>
                <a:gd name="connsiteY15" fmla="*/ 614 h 185208"/>
                <a:gd name="connsiteX16" fmla="*/ 91940 w 323883"/>
                <a:gd name="connsiteY16" fmla="*/ 1757 h 185208"/>
                <a:gd name="connsiteX17" fmla="*/ 161948 w 323883"/>
                <a:gd name="connsiteY17" fmla="*/ 71289 h 185208"/>
                <a:gd name="connsiteX18" fmla="*/ 231862 w 323883"/>
                <a:gd name="connsiteY18" fmla="*/ 1376 h 185208"/>
                <a:gd name="connsiteX19" fmla="*/ 236624 w 323883"/>
                <a:gd name="connsiteY19" fmla="*/ 233 h 185208"/>
                <a:gd name="connsiteX20" fmla="*/ 284249 w 323883"/>
                <a:gd name="connsiteY20" fmla="*/ 14330 h 185208"/>
                <a:gd name="connsiteX21" fmla="*/ 323873 w 323883"/>
                <a:gd name="connsiteY21" fmla="*/ 71956 h 185208"/>
                <a:gd name="connsiteX22" fmla="*/ 323873 w 323883"/>
                <a:gd name="connsiteY22" fmla="*/ 180446 h 185208"/>
                <a:gd name="connsiteX23" fmla="*/ 319206 w 323883"/>
                <a:gd name="connsiteY23" fmla="*/ 185018 h 18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23883" h="185208">
                  <a:moveTo>
                    <a:pt x="319206" y="185018"/>
                  </a:moveTo>
                  <a:cubicBezTo>
                    <a:pt x="316576" y="185018"/>
                    <a:pt x="314444" y="182885"/>
                    <a:pt x="314444" y="180255"/>
                  </a:cubicBezTo>
                  <a:lnTo>
                    <a:pt x="314444" y="71956"/>
                  </a:lnTo>
                  <a:cubicBezTo>
                    <a:pt x="314984" y="50023"/>
                    <a:pt x="301271" y="30261"/>
                    <a:pt x="280535" y="23093"/>
                  </a:cubicBezTo>
                  <a:lnTo>
                    <a:pt x="236148" y="9758"/>
                  </a:lnTo>
                  <a:lnTo>
                    <a:pt x="164901" y="81005"/>
                  </a:lnTo>
                  <a:cubicBezTo>
                    <a:pt x="163017" y="82831"/>
                    <a:pt x="160022" y="82831"/>
                    <a:pt x="158138" y="81005"/>
                  </a:cubicBezTo>
                  <a:lnTo>
                    <a:pt x="86891" y="9758"/>
                  </a:lnTo>
                  <a:lnTo>
                    <a:pt x="42314" y="23093"/>
                  </a:lnTo>
                  <a:cubicBezTo>
                    <a:pt x="21855" y="30427"/>
                    <a:pt x="8566" y="50243"/>
                    <a:pt x="9548" y="71956"/>
                  </a:cubicBezTo>
                  <a:lnTo>
                    <a:pt x="9548" y="180446"/>
                  </a:lnTo>
                  <a:cubicBezTo>
                    <a:pt x="9548" y="183075"/>
                    <a:pt x="7416" y="185208"/>
                    <a:pt x="4786" y="185208"/>
                  </a:cubicBezTo>
                  <a:cubicBezTo>
                    <a:pt x="2156" y="185208"/>
                    <a:pt x="23" y="183075"/>
                    <a:pt x="23" y="180446"/>
                  </a:cubicBezTo>
                  <a:lnTo>
                    <a:pt x="23" y="71956"/>
                  </a:lnTo>
                  <a:cubicBezTo>
                    <a:pt x="-698" y="46288"/>
                    <a:pt x="15357" y="23133"/>
                    <a:pt x="39647" y="14806"/>
                  </a:cubicBezTo>
                  <a:lnTo>
                    <a:pt x="87272" y="614"/>
                  </a:lnTo>
                  <a:cubicBezTo>
                    <a:pt x="88918" y="56"/>
                    <a:pt x="90738" y="502"/>
                    <a:pt x="91940" y="1757"/>
                  </a:cubicBezTo>
                  <a:lnTo>
                    <a:pt x="161948" y="71289"/>
                  </a:lnTo>
                  <a:lnTo>
                    <a:pt x="231862" y="1376"/>
                  </a:lnTo>
                  <a:cubicBezTo>
                    <a:pt x="233106" y="125"/>
                    <a:pt x="234948" y="-317"/>
                    <a:pt x="236624" y="233"/>
                  </a:cubicBezTo>
                  <a:lnTo>
                    <a:pt x="284249" y="14330"/>
                  </a:lnTo>
                  <a:cubicBezTo>
                    <a:pt x="308424" y="23086"/>
                    <a:pt x="324351" y="46249"/>
                    <a:pt x="323873" y="71956"/>
                  </a:cubicBezTo>
                  <a:lnTo>
                    <a:pt x="323873" y="180446"/>
                  </a:lnTo>
                  <a:cubicBezTo>
                    <a:pt x="323728" y="182944"/>
                    <a:pt x="321707" y="184923"/>
                    <a:pt x="319206" y="185018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iform 363">
              <a:extLst>
                <a:ext uri="{FF2B5EF4-FFF2-40B4-BE49-F238E27FC236}">
                  <a16:creationId xmlns:a16="http://schemas.microsoft.com/office/drawing/2014/main" id="{2546ACB3-C1C2-0341-D292-64AB8A185725}"/>
                </a:ext>
              </a:extLst>
            </p:cNvPr>
            <p:cNvSpPr/>
            <p:nvPr/>
          </p:nvSpPr>
          <p:spPr>
            <a:xfrm>
              <a:off x="1235375" y="5339955"/>
              <a:ext cx="9525" cy="87344"/>
            </a:xfrm>
            <a:custGeom>
              <a:avLst/>
              <a:gdLst>
                <a:gd name="connsiteX0" fmla="*/ 4763 w 9525"/>
                <a:gd name="connsiteY0" fmla="*/ 87344 h 87344"/>
                <a:gd name="connsiteX1" fmla="*/ 0 w 9525"/>
                <a:gd name="connsiteY1" fmla="*/ 82582 h 87344"/>
                <a:gd name="connsiteX2" fmla="*/ 0 w 9525"/>
                <a:gd name="connsiteY2" fmla="*/ 4763 h 87344"/>
                <a:gd name="connsiteX3" fmla="*/ 4763 w 9525"/>
                <a:gd name="connsiteY3" fmla="*/ 0 h 87344"/>
                <a:gd name="connsiteX4" fmla="*/ 9525 w 9525"/>
                <a:gd name="connsiteY4" fmla="*/ 4763 h 87344"/>
                <a:gd name="connsiteX5" fmla="*/ 9525 w 9525"/>
                <a:gd name="connsiteY5" fmla="*/ 82772 h 87344"/>
                <a:gd name="connsiteX6" fmla="*/ 4763 w 9525"/>
                <a:gd name="connsiteY6" fmla="*/ 87344 h 87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" h="87344">
                  <a:moveTo>
                    <a:pt x="4763" y="87344"/>
                  </a:moveTo>
                  <a:cubicBezTo>
                    <a:pt x="2154" y="87294"/>
                    <a:pt x="50" y="85191"/>
                    <a:pt x="0" y="82582"/>
                  </a:cubicBezTo>
                  <a:lnTo>
                    <a:pt x="0" y="4763"/>
                  </a:lnTo>
                  <a:cubicBezTo>
                    <a:pt x="50" y="2154"/>
                    <a:pt x="2154" y="50"/>
                    <a:pt x="4763" y="0"/>
                  </a:cubicBezTo>
                  <a:cubicBezTo>
                    <a:pt x="7392" y="0"/>
                    <a:pt x="9525" y="2133"/>
                    <a:pt x="9525" y="4763"/>
                  </a:cubicBezTo>
                  <a:lnTo>
                    <a:pt x="9525" y="82772"/>
                  </a:lnTo>
                  <a:cubicBezTo>
                    <a:pt x="9423" y="85328"/>
                    <a:pt x="7320" y="87346"/>
                    <a:pt x="4763" y="87344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iform 364">
              <a:extLst>
                <a:ext uri="{FF2B5EF4-FFF2-40B4-BE49-F238E27FC236}">
                  <a16:creationId xmlns:a16="http://schemas.microsoft.com/office/drawing/2014/main" id="{A9DCAC47-84C5-DEC0-2A6A-A9D91359E9F3}"/>
                </a:ext>
              </a:extLst>
            </p:cNvPr>
            <p:cNvSpPr/>
            <p:nvPr/>
          </p:nvSpPr>
          <p:spPr>
            <a:xfrm>
              <a:off x="1035350" y="5339955"/>
              <a:ext cx="9525" cy="87344"/>
            </a:xfrm>
            <a:custGeom>
              <a:avLst/>
              <a:gdLst>
                <a:gd name="connsiteX0" fmla="*/ 4763 w 9525"/>
                <a:gd name="connsiteY0" fmla="*/ 87344 h 87344"/>
                <a:gd name="connsiteX1" fmla="*/ 0 w 9525"/>
                <a:gd name="connsiteY1" fmla="*/ 82582 h 87344"/>
                <a:gd name="connsiteX2" fmla="*/ 0 w 9525"/>
                <a:gd name="connsiteY2" fmla="*/ 4763 h 87344"/>
                <a:gd name="connsiteX3" fmla="*/ 4763 w 9525"/>
                <a:gd name="connsiteY3" fmla="*/ 0 h 87344"/>
                <a:gd name="connsiteX4" fmla="*/ 9525 w 9525"/>
                <a:gd name="connsiteY4" fmla="*/ 4763 h 87344"/>
                <a:gd name="connsiteX5" fmla="*/ 9525 w 9525"/>
                <a:gd name="connsiteY5" fmla="*/ 82772 h 87344"/>
                <a:gd name="connsiteX6" fmla="*/ 4763 w 9525"/>
                <a:gd name="connsiteY6" fmla="*/ 87344 h 87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" h="87344">
                  <a:moveTo>
                    <a:pt x="4763" y="87344"/>
                  </a:moveTo>
                  <a:cubicBezTo>
                    <a:pt x="2133" y="87344"/>
                    <a:pt x="0" y="85212"/>
                    <a:pt x="0" y="82582"/>
                  </a:cubicBezTo>
                  <a:lnTo>
                    <a:pt x="0" y="4763"/>
                  </a:lnTo>
                  <a:cubicBezTo>
                    <a:pt x="0" y="2133"/>
                    <a:pt x="2133" y="0"/>
                    <a:pt x="4763" y="0"/>
                  </a:cubicBezTo>
                  <a:cubicBezTo>
                    <a:pt x="7371" y="50"/>
                    <a:pt x="9475" y="2154"/>
                    <a:pt x="9525" y="4763"/>
                  </a:cubicBezTo>
                  <a:lnTo>
                    <a:pt x="9525" y="82772"/>
                  </a:lnTo>
                  <a:cubicBezTo>
                    <a:pt x="9376" y="85307"/>
                    <a:pt x="7301" y="87299"/>
                    <a:pt x="4763" y="87344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iform 365">
              <a:extLst>
                <a:ext uri="{FF2B5EF4-FFF2-40B4-BE49-F238E27FC236}">
                  <a16:creationId xmlns:a16="http://schemas.microsoft.com/office/drawing/2014/main" id="{E1C5BEA5-BDE7-20AD-C157-A519751B4006}"/>
                </a:ext>
              </a:extLst>
            </p:cNvPr>
            <p:cNvSpPr/>
            <p:nvPr/>
          </p:nvSpPr>
          <p:spPr>
            <a:xfrm>
              <a:off x="1050019" y="5046680"/>
              <a:ext cx="180593" cy="180594"/>
            </a:xfrm>
            <a:custGeom>
              <a:avLst/>
              <a:gdLst>
                <a:gd name="connsiteX0" fmla="*/ 90297 w 180593"/>
                <a:gd name="connsiteY0" fmla="*/ 180594 h 180594"/>
                <a:gd name="connsiteX1" fmla="*/ 0 w 180593"/>
                <a:gd name="connsiteY1" fmla="*/ 90297 h 180594"/>
                <a:gd name="connsiteX2" fmla="*/ 90297 w 180593"/>
                <a:gd name="connsiteY2" fmla="*/ 0 h 180594"/>
                <a:gd name="connsiteX3" fmla="*/ 180594 w 180593"/>
                <a:gd name="connsiteY3" fmla="*/ 90297 h 180594"/>
                <a:gd name="connsiteX4" fmla="*/ 180594 w 180593"/>
                <a:gd name="connsiteY4" fmla="*/ 90392 h 180594"/>
                <a:gd name="connsiteX5" fmla="*/ 90297 w 180593"/>
                <a:gd name="connsiteY5" fmla="*/ 180594 h 180594"/>
                <a:gd name="connsiteX6" fmla="*/ 90297 w 180593"/>
                <a:gd name="connsiteY6" fmla="*/ 9144 h 180594"/>
                <a:gd name="connsiteX7" fmla="*/ 9525 w 180593"/>
                <a:gd name="connsiteY7" fmla="*/ 89916 h 180594"/>
                <a:gd name="connsiteX8" fmla="*/ 90297 w 180593"/>
                <a:gd name="connsiteY8" fmla="*/ 170688 h 180594"/>
                <a:gd name="connsiteX9" fmla="*/ 171069 w 180593"/>
                <a:gd name="connsiteY9" fmla="*/ 89916 h 180594"/>
                <a:gd name="connsiteX10" fmla="*/ 90297 w 180593"/>
                <a:gd name="connsiteY10" fmla="*/ 9716 h 180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593" h="180594">
                  <a:moveTo>
                    <a:pt x="90297" y="180594"/>
                  </a:moveTo>
                  <a:cubicBezTo>
                    <a:pt x="40427" y="180594"/>
                    <a:pt x="0" y="140167"/>
                    <a:pt x="0" y="90297"/>
                  </a:cubicBezTo>
                  <a:cubicBezTo>
                    <a:pt x="0" y="40427"/>
                    <a:pt x="40428" y="0"/>
                    <a:pt x="90297" y="0"/>
                  </a:cubicBezTo>
                  <a:cubicBezTo>
                    <a:pt x="140167" y="0"/>
                    <a:pt x="180594" y="40427"/>
                    <a:pt x="180594" y="90297"/>
                  </a:cubicBezTo>
                  <a:cubicBezTo>
                    <a:pt x="180594" y="90328"/>
                    <a:pt x="180594" y="90361"/>
                    <a:pt x="180594" y="90392"/>
                  </a:cubicBezTo>
                  <a:cubicBezTo>
                    <a:pt x="180542" y="140225"/>
                    <a:pt x="140130" y="180594"/>
                    <a:pt x="90297" y="180594"/>
                  </a:cubicBezTo>
                  <a:close/>
                  <a:moveTo>
                    <a:pt x="90297" y="9144"/>
                  </a:moveTo>
                  <a:cubicBezTo>
                    <a:pt x="45688" y="9144"/>
                    <a:pt x="9525" y="45307"/>
                    <a:pt x="9525" y="89916"/>
                  </a:cubicBezTo>
                  <a:cubicBezTo>
                    <a:pt x="9525" y="134525"/>
                    <a:pt x="45688" y="170688"/>
                    <a:pt x="90297" y="170688"/>
                  </a:cubicBezTo>
                  <a:cubicBezTo>
                    <a:pt x="134906" y="170688"/>
                    <a:pt x="171069" y="134525"/>
                    <a:pt x="171069" y="89916"/>
                  </a:cubicBezTo>
                  <a:cubicBezTo>
                    <a:pt x="170703" y="45552"/>
                    <a:pt x="134663" y="9766"/>
                    <a:pt x="90297" y="9716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iform 366">
              <a:extLst>
                <a:ext uri="{FF2B5EF4-FFF2-40B4-BE49-F238E27FC236}">
                  <a16:creationId xmlns:a16="http://schemas.microsoft.com/office/drawing/2014/main" id="{1505D7DA-EE82-B0F4-E35B-507B5746D78D}"/>
                </a:ext>
              </a:extLst>
            </p:cNvPr>
            <p:cNvSpPr/>
            <p:nvPr/>
          </p:nvSpPr>
          <p:spPr>
            <a:xfrm>
              <a:off x="1146199" y="5108616"/>
              <a:ext cx="65859" cy="44094"/>
            </a:xfrm>
            <a:custGeom>
              <a:avLst/>
              <a:gdLst>
                <a:gd name="connsiteX0" fmla="*/ 43932 w 65859"/>
                <a:gd name="connsiteY0" fmla="*/ 44078 h 44094"/>
                <a:gd name="connsiteX1" fmla="*/ 3641 w 65859"/>
                <a:gd name="connsiteY1" fmla="*/ 38458 h 44094"/>
                <a:gd name="connsiteX2" fmla="*/ 22 w 65859"/>
                <a:gd name="connsiteY2" fmla="*/ 34458 h 44094"/>
                <a:gd name="connsiteX3" fmla="*/ 2498 w 65859"/>
                <a:gd name="connsiteY3" fmla="*/ 29695 h 44094"/>
                <a:gd name="connsiteX4" fmla="*/ 55933 w 65859"/>
                <a:gd name="connsiteY4" fmla="*/ 644 h 44094"/>
                <a:gd name="connsiteX5" fmla="*/ 62322 w 65859"/>
                <a:gd name="connsiteY5" fmla="*/ 2303 h 44094"/>
                <a:gd name="connsiteX6" fmla="*/ 62791 w 65859"/>
                <a:gd name="connsiteY6" fmla="*/ 3406 h 44094"/>
                <a:gd name="connsiteX7" fmla="*/ 55552 w 65859"/>
                <a:gd name="connsiteY7" fmla="*/ 42649 h 44094"/>
                <a:gd name="connsiteX8" fmla="*/ 43932 w 65859"/>
                <a:gd name="connsiteY8" fmla="*/ 44078 h 44094"/>
                <a:gd name="connsiteX9" fmla="*/ 18691 w 65859"/>
                <a:gd name="connsiteY9" fmla="*/ 31791 h 44094"/>
                <a:gd name="connsiteX10" fmla="*/ 52790 w 65859"/>
                <a:gd name="connsiteY10" fmla="*/ 33601 h 44094"/>
                <a:gd name="connsiteX11" fmla="*/ 55267 w 65859"/>
                <a:gd name="connsiteY11" fmla="*/ 11884 h 44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859" h="44094">
                  <a:moveTo>
                    <a:pt x="43932" y="44078"/>
                  </a:moveTo>
                  <a:cubicBezTo>
                    <a:pt x="30348" y="43544"/>
                    <a:pt x="16852" y="41661"/>
                    <a:pt x="3641" y="38458"/>
                  </a:cubicBezTo>
                  <a:cubicBezTo>
                    <a:pt x="1708" y="38028"/>
                    <a:pt x="257" y="36424"/>
                    <a:pt x="22" y="34458"/>
                  </a:cubicBezTo>
                  <a:cubicBezTo>
                    <a:pt x="-159" y="32521"/>
                    <a:pt x="809" y="30659"/>
                    <a:pt x="2498" y="29695"/>
                  </a:cubicBezTo>
                  <a:lnTo>
                    <a:pt x="55933" y="644"/>
                  </a:lnTo>
                  <a:cubicBezTo>
                    <a:pt x="58156" y="-662"/>
                    <a:pt x="61016" y="81"/>
                    <a:pt x="62322" y="2303"/>
                  </a:cubicBezTo>
                  <a:cubicBezTo>
                    <a:pt x="62525" y="2649"/>
                    <a:pt x="62683" y="3020"/>
                    <a:pt x="62791" y="3406"/>
                  </a:cubicBezTo>
                  <a:cubicBezTo>
                    <a:pt x="63839" y="6835"/>
                    <a:pt x="72316" y="37125"/>
                    <a:pt x="55552" y="42649"/>
                  </a:cubicBezTo>
                  <a:cubicBezTo>
                    <a:pt x="51773" y="43709"/>
                    <a:pt x="47855" y="44191"/>
                    <a:pt x="43932" y="44078"/>
                  </a:cubicBezTo>
                  <a:close/>
                  <a:moveTo>
                    <a:pt x="18691" y="31791"/>
                  </a:moveTo>
                  <a:cubicBezTo>
                    <a:pt x="29859" y="34417"/>
                    <a:pt x="41407" y="35029"/>
                    <a:pt x="52790" y="33601"/>
                  </a:cubicBezTo>
                  <a:cubicBezTo>
                    <a:pt x="57743" y="31981"/>
                    <a:pt x="57172" y="20742"/>
                    <a:pt x="55267" y="11884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iform 367">
              <a:extLst>
                <a:ext uri="{FF2B5EF4-FFF2-40B4-BE49-F238E27FC236}">
                  <a16:creationId xmlns:a16="http://schemas.microsoft.com/office/drawing/2014/main" id="{629AB596-3E7C-AAC6-A73D-A6E3A6DD475E}"/>
                </a:ext>
              </a:extLst>
            </p:cNvPr>
            <p:cNvSpPr/>
            <p:nvPr/>
          </p:nvSpPr>
          <p:spPr>
            <a:xfrm>
              <a:off x="1069673" y="5108358"/>
              <a:ext cx="66009" cy="44341"/>
            </a:xfrm>
            <a:custGeom>
              <a:avLst/>
              <a:gdLst>
                <a:gd name="connsiteX0" fmla="*/ 22256 w 66009"/>
                <a:gd name="connsiteY0" fmla="*/ 44335 h 44341"/>
                <a:gd name="connsiteX1" fmla="*/ 10445 w 66009"/>
                <a:gd name="connsiteY1" fmla="*/ 42716 h 44341"/>
                <a:gd name="connsiteX2" fmla="*/ 3301 w 66009"/>
                <a:gd name="connsiteY2" fmla="*/ 3473 h 44341"/>
                <a:gd name="connsiteX3" fmla="*/ 5968 w 66009"/>
                <a:gd name="connsiteY3" fmla="*/ 425 h 44341"/>
                <a:gd name="connsiteX4" fmla="*/ 10064 w 66009"/>
                <a:gd name="connsiteY4" fmla="*/ 425 h 44341"/>
                <a:gd name="connsiteX5" fmla="*/ 63499 w 66009"/>
                <a:gd name="connsiteY5" fmla="*/ 29476 h 44341"/>
                <a:gd name="connsiteX6" fmla="*/ 65975 w 66009"/>
                <a:gd name="connsiteY6" fmla="*/ 34239 h 44341"/>
                <a:gd name="connsiteX7" fmla="*/ 62356 w 66009"/>
                <a:gd name="connsiteY7" fmla="*/ 38239 h 44341"/>
                <a:gd name="connsiteX8" fmla="*/ 22256 w 66009"/>
                <a:gd name="connsiteY8" fmla="*/ 44335 h 44341"/>
                <a:gd name="connsiteX9" fmla="*/ 10921 w 66009"/>
                <a:gd name="connsiteY9" fmla="*/ 12141 h 44341"/>
                <a:gd name="connsiteX10" fmla="*/ 13397 w 66009"/>
                <a:gd name="connsiteY10" fmla="*/ 33858 h 44341"/>
                <a:gd name="connsiteX11" fmla="*/ 47497 w 66009"/>
                <a:gd name="connsiteY11" fmla="*/ 32048 h 4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009" h="44341">
                  <a:moveTo>
                    <a:pt x="22256" y="44335"/>
                  </a:moveTo>
                  <a:cubicBezTo>
                    <a:pt x="18259" y="44406"/>
                    <a:pt x="14275" y="43860"/>
                    <a:pt x="10445" y="42716"/>
                  </a:cubicBezTo>
                  <a:cubicBezTo>
                    <a:pt x="-6700" y="37192"/>
                    <a:pt x="2158" y="6902"/>
                    <a:pt x="3301" y="3473"/>
                  </a:cubicBezTo>
                  <a:cubicBezTo>
                    <a:pt x="3715" y="2123"/>
                    <a:pt x="4685" y="1015"/>
                    <a:pt x="5968" y="425"/>
                  </a:cubicBezTo>
                  <a:cubicBezTo>
                    <a:pt x="7275" y="-142"/>
                    <a:pt x="8757" y="-142"/>
                    <a:pt x="10064" y="425"/>
                  </a:cubicBezTo>
                  <a:lnTo>
                    <a:pt x="63499" y="29476"/>
                  </a:lnTo>
                  <a:cubicBezTo>
                    <a:pt x="65226" y="30403"/>
                    <a:pt x="66209" y="32293"/>
                    <a:pt x="65975" y="34239"/>
                  </a:cubicBezTo>
                  <a:cubicBezTo>
                    <a:pt x="65740" y="36205"/>
                    <a:pt x="64288" y="37809"/>
                    <a:pt x="62356" y="38239"/>
                  </a:cubicBezTo>
                  <a:cubicBezTo>
                    <a:pt x="49225" y="41598"/>
                    <a:pt x="35792" y="43640"/>
                    <a:pt x="22256" y="44335"/>
                  </a:cubicBezTo>
                  <a:close/>
                  <a:moveTo>
                    <a:pt x="10921" y="12141"/>
                  </a:moveTo>
                  <a:cubicBezTo>
                    <a:pt x="9111" y="20999"/>
                    <a:pt x="8444" y="32239"/>
                    <a:pt x="13397" y="33858"/>
                  </a:cubicBezTo>
                  <a:cubicBezTo>
                    <a:pt x="24781" y="35288"/>
                    <a:pt x="36329" y="34676"/>
                    <a:pt x="47497" y="32048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uppe 527">
            <a:extLst>
              <a:ext uri="{FF2B5EF4-FFF2-40B4-BE49-F238E27FC236}">
                <a16:creationId xmlns:a16="http://schemas.microsoft.com/office/drawing/2014/main" id="{45417586-F7AC-2831-C51B-4A247E895D9D}"/>
              </a:ext>
            </a:extLst>
          </p:cNvPr>
          <p:cNvGrpSpPr>
            <a:grpSpLocks noChangeAspect="1"/>
          </p:cNvGrpSpPr>
          <p:nvPr/>
        </p:nvGrpSpPr>
        <p:grpSpPr>
          <a:xfrm>
            <a:off x="8036471" y="1896218"/>
            <a:ext cx="720718" cy="720000"/>
            <a:chOff x="4231827" y="2862011"/>
            <a:chExt cx="430768" cy="430339"/>
          </a:xfrm>
          <a:solidFill>
            <a:schemeClr val="bg1"/>
          </a:solidFill>
        </p:grpSpPr>
        <p:sp>
          <p:nvSpPr>
            <p:cNvPr id="22" name="Friform 209">
              <a:extLst>
                <a:ext uri="{FF2B5EF4-FFF2-40B4-BE49-F238E27FC236}">
                  <a16:creationId xmlns:a16="http://schemas.microsoft.com/office/drawing/2014/main" id="{8DD71B56-D93F-2BC0-8079-1098C538336C}"/>
                </a:ext>
              </a:extLst>
            </p:cNvPr>
            <p:cNvSpPr/>
            <p:nvPr/>
          </p:nvSpPr>
          <p:spPr>
            <a:xfrm>
              <a:off x="4331077" y="2960594"/>
              <a:ext cx="182308" cy="173450"/>
            </a:xfrm>
            <a:custGeom>
              <a:avLst/>
              <a:gdLst>
                <a:gd name="connsiteX0" fmla="*/ 182309 w 182308"/>
                <a:gd name="connsiteY0" fmla="*/ 47911 h 173450"/>
                <a:gd name="connsiteX1" fmla="*/ 177451 w 182308"/>
                <a:gd name="connsiteY1" fmla="*/ 43053 h 173450"/>
                <a:gd name="connsiteX2" fmla="*/ 172593 w 182308"/>
                <a:gd name="connsiteY2" fmla="*/ 47911 h 173450"/>
                <a:gd name="connsiteX3" fmla="*/ 147447 w 182308"/>
                <a:gd name="connsiteY3" fmla="*/ 77153 h 173450"/>
                <a:gd name="connsiteX4" fmla="*/ 109728 w 182308"/>
                <a:gd name="connsiteY4" fmla="*/ 29147 h 173450"/>
                <a:gd name="connsiteX5" fmla="*/ 121920 w 182308"/>
                <a:gd name="connsiteY5" fmla="*/ 4858 h 173450"/>
                <a:gd name="connsiteX6" fmla="*/ 117062 w 182308"/>
                <a:gd name="connsiteY6" fmla="*/ 0 h 173450"/>
                <a:gd name="connsiteX7" fmla="*/ 112204 w 182308"/>
                <a:gd name="connsiteY7" fmla="*/ 4858 h 173450"/>
                <a:gd name="connsiteX8" fmla="*/ 91154 w 182308"/>
                <a:gd name="connsiteY8" fmla="*/ 25908 h 173450"/>
                <a:gd name="connsiteX9" fmla="*/ 70104 w 182308"/>
                <a:gd name="connsiteY9" fmla="*/ 4858 h 173450"/>
                <a:gd name="connsiteX10" fmla="*/ 65246 w 182308"/>
                <a:gd name="connsiteY10" fmla="*/ 0 h 173450"/>
                <a:gd name="connsiteX11" fmla="*/ 60389 w 182308"/>
                <a:gd name="connsiteY11" fmla="*/ 4858 h 173450"/>
                <a:gd name="connsiteX12" fmla="*/ 72580 w 182308"/>
                <a:gd name="connsiteY12" fmla="*/ 29147 h 173450"/>
                <a:gd name="connsiteX13" fmla="*/ 34862 w 182308"/>
                <a:gd name="connsiteY13" fmla="*/ 77153 h 173450"/>
                <a:gd name="connsiteX14" fmla="*/ 9715 w 182308"/>
                <a:gd name="connsiteY14" fmla="*/ 47911 h 173450"/>
                <a:gd name="connsiteX15" fmla="*/ 4858 w 182308"/>
                <a:gd name="connsiteY15" fmla="*/ 43053 h 173450"/>
                <a:gd name="connsiteX16" fmla="*/ 0 w 182308"/>
                <a:gd name="connsiteY16" fmla="*/ 47911 h 173450"/>
                <a:gd name="connsiteX17" fmla="*/ 34576 w 182308"/>
                <a:gd name="connsiteY17" fmla="*/ 86773 h 173450"/>
                <a:gd name="connsiteX18" fmla="*/ 34576 w 182308"/>
                <a:gd name="connsiteY18" fmla="*/ 112586 h 173450"/>
                <a:gd name="connsiteX19" fmla="*/ 0 w 182308"/>
                <a:gd name="connsiteY19" fmla="*/ 151448 h 173450"/>
                <a:gd name="connsiteX20" fmla="*/ 4858 w 182308"/>
                <a:gd name="connsiteY20" fmla="*/ 156305 h 173450"/>
                <a:gd name="connsiteX21" fmla="*/ 9715 w 182308"/>
                <a:gd name="connsiteY21" fmla="*/ 151448 h 173450"/>
                <a:gd name="connsiteX22" fmla="*/ 34862 w 182308"/>
                <a:gd name="connsiteY22" fmla="*/ 122206 h 173450"/>
                <a:gd name="connsiteX23" fmla="*/ 91154 w 182308"/>
                <a:gd name="connsiteY23" fmla="*/ 173450 h 173450"/>
                <a:gd name="connsiteX24" fmla="*/ 147447 w 182308"/>
                <a:gd name="connsiteY24" fmla="*/ 122206 h 173450"/>
                <a:gd name="connsiteX25" fmla="*/ 172593 w 182308"/>
                <a:gd name="connsiteY25" fmla="*/ 151448 h 173450"/>
                <a:gd name="connsiteX26" fmla="*/ 177451 w 182308"/>
                <a:gd name="connsiteY26" fmla="*/ 156305 h 173450"/>
                <a:gd name="connsiteX27" fmla="*/ 182309 w 182308"/>
                <a:gd name="connsiteY27" fmla="*/ 151448 h 173450"/>
                <a:gd name="connsiteX28" fmla="*/ 147733 w 182308"/>
                <a:gd name="connsiteY28" fmla="*/ 112586 h 173450"/>
                <a:gd name="connsiteX29" fmla="*/ 147733 w 182308"/>
                <a:gd name="connsiteY29" fmla="*/ 86773 h 173450"/>
                <a:gd name="connsiteX30" fmla="*/ 182309 w 182308"/>
                <a:gd name="connsiteY30" fmla="*/ 47911 h 173450"/>
                <a:gd name="connsiteX31" fmla="*/ 90773 w 182308"/>
                <a:gd name="connsiteY31" fmla="*/ 35433 h 173450"/>
                <a:gd name="connsiteX32" fmla="*/ 91154 w 182308"/>
                <a:gd name="connsiteY32" fmla="*/ 35433 h 173450"/>
                <a:gd name="connsiteX33" fmla="*/ 91535 w 182308"/>
                <a:gd name="connsiteY33" fmla="*/ 35433 h 173450"/>
                <a:gd name="connsiteX34" fmla="*/ 137922 w 182308"/>
                <a:gd name="connsiteY34" fmla="*/ 77629 h 173450"/>
                <a:gd name="connsiteX35" fmla="*/ 44387 w 182308"/>
                <a:gd name="connsiteY35" fmla="*/ 77629 h 173450"/>
                <a:gd name="connsiteX36" fmla="*/ 90773 w 182308"/>
                <a:gd name="connsiteY36" fmla="*/ 35433 h 173450"/>
                <a:gd name="connsiteX37" fmla="*/ 44196 w 182308"/>
                <a:gd name="connsiteY37" fmla="*/ 117253 h 173450"/>
                <a:gd name="connsiteX38" fmla="*/ 44196 w 182308"/>
                <a:gd name="connsiteY38" fmla="*/ 116967 h 173450"/>
                <a:gd name="connsiteX39" fmla="*/ 44196 w 182308"/>
                <a:gd name="connsiteY39" fmla="*/ 116586 h 173450"/>
                <a:gd name="connsiteX40" fmla="*/ 44196 w 182308"/>
                <a:gd name="connsiteY40" fmla="*/ 87249 h 173450"/>
                <a:gd name="connsiteX41" fmla="*/ 86487 w 182308"/>
                <a:gd name="connsiteY41" fmla="*/ 87249 h 173450"/>
                <a:gd name="connsiteX42" fmla="*/ 86487 w 182308"/>
                <a:gd name="connsiteY42" fmla="*/ 163830 h 173450"/>
                <a:gd name="connsiteX43" fmla="*/ 44291 w 182308"/>
                <a:gd name="connsiteY43" fmla="*/ 117348 h 173450"/>
                <a:gd name="connsiteX44" fmla="*/ 95917 w 182308"/>
                <a:gd name="connsiteY44" fmla="*/ 163735 h 173450"/>
                <a:gd name="connsiteX45" fmla="*/ 95917 w 182308"/>
                <a:gd name="connsiteY45" fmla="*/ 87154 h 173450"/>
                <a:gd name="connsiteX46" fmla="*/ 138208 w 182308"/>
                <a:gd name="connsiteY46" fmla="*/ 87154 h 173450"/>
                <a:gd name="connsiteX47" fmla="*/ 138208 w 182308"/>
                <a:gd name="connsiteY47" fmla="*/ 116491 h 173450"/>
                <a:gd name="connsiteX48" fmla="*/ 138208 w 182308"/>
                <a:gd name="connsiteY48" fmla="*/ 116872 h 173450"/>
                <a:gd name="connsiteX49" fmla="*/ 138208 w 182308"/>
                <a:gd name="connsiteY49" fmla="*/ 117157 h 173450"/>
                <a:gd name="connsiteX50" fmla="*/ 96012 w 182308"/>
                <a:gd name="connsiteY50" fmla="*/ 163640 h 17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82308" h="173450">
                  <a:moveTo>
                    <a:pt x="182309" y="47911"/>
                  </a:moveTo>
                  <a:cubicBezTo>
                    <a:pt x="182309" y="45244"/>
                    <a:pt x="180118" y="43053"/>
                    <a:pt x="177451" y="43053"/>
                  </a:cubicBezTo>
                  <a:cubicBezTo>
                    <a:pt x="174784" y="43053"/>
                    <a:pt x="172593" y="45244"/>
                    <a:pt x="172593" y="47911"/>
                  </a:cubicBezTo>
                  <a:cubicBezTo>
                    <a:pt x="172593" y="62770"/>
                    <a:pt x="161639" y="74962"/>
                    <a:pt x="147447" y="77153"/>
                  </a:cubicBezTo>
                  <a:cubicBezTo>
                    <a:pt x="145351" y="54769"/>
                    <a:pt x="130207" y="36290"/>
                    <a:pt x="109728" y="29147"/>
                  </a:cubicBezTo>
                  <a:cubicBezTo>
                    <a:pt x="117062" y="23527"/>
                    <a:pt x="121920" y="14764"/>
                    <a:pt x="121920" y="4858"/>
                  </a:cubicBezTo>
                  <a:cubicBezTo>
                    <a:pt x="121920" y="2191"/>
                    <a:pt x="119729" y="0"/>
                    <a:pt x="117062" y="0"/>
                  </a:cubicBezTo>
                  <a:cubicBezTo>
                    <a:pt x="114395" y="0"/>
                    <a:pt x="112204" y="2191"/>
                    <a:pt x="112204" y="4858"/>
                  </a:cubicBezTo>
                  <a:cubicBezTo>
                    <a:pt x="112204" y="16478"/>
                    <a:pt x="102775" y="25908"/>
                    <a:pt x="91154" y="25908"/>
                  </a:cubicBezTo>
                  <a:cubicBezTo>
                    <a:pt x="79534" y="25908"/>
                    <a:pt x="70104" y="16478"/>
                    <a:pt x="70104" y="4858"/>
                  </a:cubicBezTo>
                  <a:cubicBezTo>
                    <a:pt x="70104" y="2191"/>
                    <a:pt x="67913" y="0"/>
                    <a:pt x="65246" y="0"/>
                  </a:cubicBezTo>
                  <a:cubicBezTo>
                    <a:pt x="62579" y="0"/>
                    <a:pt x="60389" y="2191"/>
                    <a:pt x="60389" y="4858"/>
                  </a:cubicBezTo>
                  <a:cubicBezTo>
                    <a:pt x="60389" y="14764"/>
                    <a:pt x="65246" y="23527"/>
                    <a:pt x="72580" y="29147"/>
                  </a:cubicBezTo>
                  <a:cubicBezTo>
                    <a:pt x="52102" y="36290"/>
                    <a:pt x="36957" y="54864"/>
                    <a:pt x="34862" y="77153"/>
                  </a:cubicBezTo>
                  <a:cubicBezTo>
                    <a:pt x="20669" y="74962"/>
                    <a:pt x="9715" y="62770"/>
                    <a:pt x="9715" y="47911"/>
                  </a:cubicBezTo>
                  <a:cubicBezTo>
                    <a:pt x="9715" y="45244"/>
                    <a:pt x="7525" y="43053"/>
                    <a:pt x="4858" y="43053"/>
                  </a:cubicBezTo>
                  <a:cubicBezTo>
                    <a:pt x="2191" y="43053"/>
                    <a:pt x="0" y="45244"/>
                    <a:pt x="0" y="47911"/>
                  </a:cubicBezTo>
                  <a:cubicBezTo>
                    <a:pt x="0" y="68009"/>
                    <a:pt x="15145" y="84392"/>
                    <a:pt x="34576" y="86773"/>
                  </a:cubicBezTo>
                  <a:lnTo>
                    <a:pt x="34576" y="112586"/>
                  </a:lnTo>
                  <a:cubicBezTo>
                    <a:pt x="15145" y="114967"/>
                    <a:pt x="0" y="131350"/>
                    <a:pt x="0" y="151448"/>
                  </a:cubicBezTo>
                  <a:cubicBezTo>
                    <a:pt x="0" y="154115"/>
                    <a:pt x="2191" y="156305"/>
                    <a:pt x="4858" y="156305"/>
                  </a:cubicBezTo>
                  <a:cubicBezTo>
                    <a:pt x="7525" y="156305"/>
                    <a:pt x="9715" y="154115"/>
                    <a:pt x="9715" y="151448"/>
                  </a:cubicBezTo>
                  <a:cubicBezTo>
                    <a:pt x="9715" y="136589"/>
                    <a:pt x="20669" y="124397"/>
                    <a:pt x="34862" y="122206"/>
                  </a:cubicBezTo>
                  <a:cubicBezTo>
                    <a:pt x="37528" y="150876"/>
                    <a:pt x="61722" y="173450"/>
                    <a:pt x="91154" y="173450"/>
                  </a:cubicBezTo>
                  <a:cubicBezTo>
                    <a:pt x="120587" y="173450"/>
                    <a:pt x="144780" y="150876"/>
                    <a:pt x="147447" y="122206"/>
                  </a:cubicBezTo>
                  <a:cubicBezTo>
                    <a:pt x="161639" y="124397"/>
                    <a:pt x="172593" y="136589"/>
                    <a:pt x="172593" y="151448"/>
                  </a:cubicBezTo>
                  <a:cubicBezTo>
                    <a:pt x="172593" y="154115"/>
                    <a:pt x="174784" y="156305"/>
                    <a:pt x="177451" y="156305"/>
                  </a:cubicBezTo>
                  <a:cubicBezTo>
                    <a:pt x="180118" y="156305"/>
                    <a:pt x="182309" y="154115"/>
                    <a:pt x="182309" y="151448"/>
                  </a:cubicBezTo>
                  <a:cubicBezTo>
                    <a:pt x="182309" y="131350"/>
                    <a:pt x="167164" y="114967"/>
                    <a:pt x="147733" y="112586"/>
                  </a:cubicBezTo>
                  <a:lnTo>
                    <a:pt x="147733" y="86773"/>
                  </a:lnTo>
                  <a:cubicBezTo>
                    <a:pt x="167164" y="84392"/>
                    <a:pt x="182309" y="68009"/>
                    <a:pt x="182309" y="47911"/>
                  </a:cubicBezTo>
                  <a:close/>
                  <a:moveTo>
                    <a:pt x="90773" y="35433"/>
                  </a:moveTo>
                  <a:cubicBezTo>
                    <a:pt x="90773" y="35433"/>
                    <a:pt x="91059" y="35433"/>
                    <a:pt x="91154" y="35433"/>
                  </a:cubicBezTo>
                  <a:cubicBezTo>
                    <a:pt x="91250" y="35433"/>
                    <a:pt x="91440" y="35433"/>
                    <a:pt x="91535" y="35433"/>
                  </a:cubicBezTo>
                  <a:cubicBezTo>
                    <a:pt x="115633" y="35624"/>
                    <a:pt x="135541" y="54102"/>
                    <a:pt x="137922" y="77629"/>
                  </a:cubicBezTo>
                  <a:lnTo>
                    <a:pt x="44387" y="77629"/>
                  </a:lnTo>
                  <a:cubicBezTo>
                    <a:pt x="46768" y="54102"/>
                    <a:pt x="66580" y="35624"/>
                    <a:pt x="90773" y="35433"/>
                  </a:cubicBezTo>
                  <a:close/>
                  <a:moveTo>
                    <a:pt x="44196" y="117253"/>
                  </a:moveTo>
                  <a:cubicBezTo>
                    <a:pt x="44196" y="117253"/>
                    <a:pt x="44196" y="117062"/>
                    <a:pt x="44196" y="116967"/>
                  </a:cubicBezTo>
                  <a:cubicBezTo>
                    <a:pt x="44196" y="116872"/>
                    <a:pt x="44196" y="116681"/>
                    <a:pt x="44196" y="116586"/>
                  </a:cubicBezTo>
                  <a:lnTo>
                    <a:pt x="44196" y="87249"/>
                  </a:lnTo>
                  <a:lnTo>
                    <a:pt x="86487" y="87249"/>
                  </a:lnTo>
                  <a:lnTo>
                    <a:pt x="86487" y="163830"/>
                  </a:lnTo>
                  <a:cubicBezTo>
                    <a:pt x="62865" y="161449"/>
                    <a:pt x="44387" y="141542"/>
                    <a:pt x="44291" y="117348"/>
                  </a:cubicBezTo>
                  <a:close/>
                  <a:moveTo>
                    <a:pt x="95917" y="163735"/>
                  </a:moveTo>
                  <a:lnTo>
                    <a:pt x="95917" y="87154"/>
                  </a:lnTo>
                  <a:lnTo>
                    <a:pt x="138208" y="87154"/>
                  </a:lnTo>
                  <a:lnTo>
                    <a:pt x="138208" y="116491"/>
                  </a:lnTo>
                  <a:cubicBezTo>
                    <a:pt x="138208" y="116491"/>
                    <a:pt x="138208" y="116777"/>
                    <a:pt x="138208" y="116872"/>
                  </a:cubicBezTo>
                  <a:cubicBezTo>
                    <a:pt x="138208" y="116967"/>
                    <a:pt x="138208" y="117062"/>
                    <a:pt x="138208" y="117157"/>
                  </a:cubicBezTo>
                  <a:cubicBezTo>
                    <a:pt x="138113" y="141351"/>
                    <a:pt x="119539" y="161258"/>
                    <a:pt x="96012" y="163640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iform 210">
              <a:extLst>
                <a:ext uri="{FF2B5EF4-FFF2-40B4-BE49-F238E27FC236}">
                  <a16:creationId xmlns:a16="http://schemas.microsoft.com/office/drawing/2014/main" id="{ACF75A1A-EE65-3B26-266C-7A5C1746926F}"/>
                </a:ext>
              </a:extLst>
            </p:cNvPr>
            <p:cNvSpPr/>
            <p:nvPr/>
          </p:nvSpPr>
          <p:spPr>
            <a:xfrm>
              <a:off x="4231827" y="2862011"/>
              <a:ext cx="430768" cy="430339"/>
            </a:xfrm>
            <a:custGeom>
              <a:avLst/>
              <a:gdLst>
                <a:gd name="connsiteX0" fmla="*/ 425387 w 430768"/>
                <a:gd name="connsiteY0" fmla="*/ 391192 h 430339"/>
                <a:gd name="connsiteX1" fmla="*/ 340424 w 430768"/>
                <a:gd name="connsiteY1" fmla="*/ 306229 h 430339"/>
                <a:gd name="connsiteX2" fmla="*/ 340043 w 430768"/>
                <a:gd name="connsiteY2" fmla="*/ 305943 h 430339"/>
                <a:gd name="connsiteX3" fmla="*/ 379857 w 430768"/>
                <a:gd name="connsiteY3" fmla="*/ 189929 h 430339"/>
                <a:gd name="connsiteX4" fmla="*/ 189929 w 430768"/>
                <a:gd name="connsiteY4" fmla="*/ 0 h 430339"/>
                <a:gd name="connsiteX5" fmla="*/ 0 w 430768"/>
                <a:gd name="connsiteY5" fmla="*/ 190024 h 430339"/>
                <a:gd name="connsiteX6" fmla="*/ 189929 w 430768"/>
                <a:gd name="connsiteY6" fmla="*/ 379952 h 430339"/>
                <a:gd name="connsiteX7" fmla="*/ 306515 w 430768"/>
                <a:gd name="connsiteY7" fmla="*/ 339662 h 430339"/>
                <a:gd name="connsiteX8" fmla="*/ 306705 w 430768"/>
                <a:gd name="connsiteY8" fmla="*/ 339947 h 430339"/>
                <a:gd name="connsiteX9" fmla="*/ 391668 w 430768"/>
                <a:gd name="connsiteY9" fmla="*/ 424910 h 430339"/>
                <a:gd name="connsiteX10" fmla="*/ 405289 w 430768"/>
                <a:gd name="connsiteY10" fmla="*/ 430340 h 430339"/>
                <a:gd name="connsiteX11" fmla="*/ 423101 w 430768"/>
                <a:gd name="connsiteY11" fmla="*/ 422624 h 430339"/>
                <a:gd name="connsiteX12" fmla="*/ 425387 w 430768"/>
                <a:gd name="connsiteY12" fmla="*/ 391192 h 430339"/>
                <a:gd name="connsiteX13" fmla="*/ 9525 w 430768"/>
                <a:gd name="connsiteY13" fmla="*/ 190024 h 430339"/>
                <a:gd name="connsiteX14" fmla="*/ 189929 w 430768"/>
                <a:gd name="connsiteY14" fmla="*/ 9620 h 430339"/>
                <a:gd name="connsiteX15" fmla="*/ 370332 w 430768"/>
                <a:gd name="connsiteY15" fmla="*/ 190024 h 430339"/>
                <a:gd name="connsiteX16" fmla="*/ 189929 w 430768"/>
                <a:gd name="connsiteY16" fmla="*/ 370427 h 430339"/>
                <a:gd name="connsiteX17" fmla="*/ 9525 w 430768"/>
                <a:gd name="connsiteY17" fmla="*/ 190024 h 430339"/>
                <a:gd name="connsiteX18" fmla="*/ 416433 w 430768"/>
                <a:gd name="connsiteY18" fmla="*/ 415957 h 430339"/>
                <a:gd name="connsiteX19" fmla="*/ 398431 w 430768"/>
                <a:gd name="connsiteY19" fmla="*/ 418243 h 430339"/>
                <a:gd name="connsiteX20" fmla="*/ 313849 w 430768"/>
                <a:gd name="connsiteY20" fmla="*/ 333661 h 430339"/>
                <a:gd name="connsiteX21" fmla="*/ 334042 w 430768"/>
                <a:gd name="connsiteY21" fmla="*/ 313468 h 430339"/>
                <a:gd name="connsiteX22" fmla="*/ 418624 w 430768"/>
                <a:gd name="connsiteY22" fmla="*/ 398050 h 430339"/>
                <a:gd name="connsiteX23" fmla="*/ 416338 w 430768"/>
                <a:gd name="connsiteY23" fmla="*/ 415957 h 430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0768" h="430339">
                  <a:moveTo>
                    <a:pt x="425387" y="391192"/>
                  </a:moveTo>
                  <a:lnTo>
                    <a:pt x="340424" y="306229"/>
                  </a:lnTo>
                  <a:cubicBezTo>
                    <a:pt x="340424" y="306229"/>
                    <a:pt x="340138" y="306038"/>
                    <a:pt x="340043" y="305943"/>
                  </a:cubicBezTo>
                  <a:cubicBezTo>
                    <a:pt x="364903" y="273844"/>
                    <a:pt x="379857" y="233648"/>
                    <a:pt x="379857" y="189929"/>
                  </a:cubicBezTo>
                  <a:cubicBezTo>
                    <a:pt x="379857" y="85153"/>
                    <a:pt x="294608" y="0"/>
                    <a:pt x="189929" y="0"/>
                  </a:cubicBezTo>
                  <a:cubicBezTo>
                    <a:pt x="85249" y="0"/>
                    <a:pt x="0" y="85249"/>
                    <a:pt x="0" y="190024"/>
                  </a:cubicBezTo>
                  <a:cubicBezTo>
                    <a:pt x="0" y="294799"/>
                    <a:pt x="85249" y="379952"/>
                    <a:pt x="189929" y="379952"/>
                  </a:cubicBezTo>
                  <a:cubicBezTo>
                    <a:pt x="233934" y="379952"/>
                    <a:pt x="274320" y="364808"/>
                    <a:pt x="306515" y="339662"/>
                  </a:cubicBezTo>
                  <a:cubicBezTo>
                    <a:pt x="306515" y="339662"/>
                    <a:pt x="306610" y="339852"/>
                    <a:pt x="306705" y="339947"/>
                  </a:cubicBezTo>
                  <a:lnTo>
                    <a:pt x="391668" y="424910"/>
                  </a:lnTo>
                  <a:cubicBezTo>
                    <a:pt x="395288" y="428530"/>
                    <a:pt x="400241" y="430340"/>
                    <a:pt x="405289" y="430340"/>
                  </a:cubicBezTo>
                  <a:cubicBezTo>
                    <a:pt x="411480" y="430340"/>
                    <a:pt x="417957" y="427768"/>
                    <a:pt x="423101" y="422624"/>
                  </a:cubicBezTo>
                  <a:cubicBezTo>
                    <a:pt x="432340" y="413385"/>
                    <a:pt x="433388" y="399288"/>
                    <a:pt x="425387" y="391192"/>
                  </a:cubicBezTo>
                  <a:close/>
                  <a:moveTo>
                    <a:pt x="9525" y="190024"/>
                  </a:moveTo>
                  <a:cubicBezTo>
                    <a:pt x="9525" y="90488"/>
                    <a:pt x="90488" y="9620"/>
                    <a:pt x="189929" y="9620"/>
                  </a:cubicBezTo>
                  <a:cubicBezTo>
                    <a:pt x="289370" y="9620"/>
                    <a:pt x="370332" y="90583"/>
                    <a:pt x="370332" y="190024"/>
                  </a:cubicBezTo>
                  <a:cubicBezTo>
                    <a:pt x="370332" y="289465"/>
                    <a:pt x="289370" y="370427"/>
                    <a:pt x="189929" y="370427"/>
                  </a:cubicBezTo>
                  <a:cubicBezTo>
                    <a:pt x="90488" y="370427"/>
                    <a:pt x="9525" y="289465"/>
                    <a:pt x="9525" y="190024"/>
                  </a:cubicBezTo>
                  <a:close/>
                  <a:moveTo>
                    <a:pt x="416433" y="415957"/>
                  </a:moveTo>
                  <a:cubicBezTo>
                    <a:pt x="411004" y="421481"/>
                    <a:pt x="402717" y="422529"/>
                    <a:pt x="398431" y="418243"/>
                  </a:cubicBezTo>
                  <a:lnTo>
                    <a:pt x="313849" y="333661"/>
                  </a:lnTo>
                  <a:cubicBezTo>
                    <a:pt x="321088" y="327374"/>
                    <a:pt x="327851" y="320707"/>
                    <a:pt x="334042" y="313468"/>
                  </a:cubicBezTo>
                  <a:lnTo>
                    <a:pt x="418624" y="398050"/>
                  </a:lnTo>
                  <a:cubicBezTo>
                    <a:pt x="422910" y="402336"/>
                    <a:pt x="421862" y="410528"/>
                    <a:pt x="416338" y="415957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7414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build="p"/>
      <p:bldP spid="7" grpId="0" build="p"/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6F380-5AC7-5394-F325-43EEB7BE9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solidFill>
                  <a:schemeClr val="bg2"/>
                </a:solidFill>
              </a:rPr>
              <a:t>Incident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6F354-BB41-71DB-21FB-E29D96ACF6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NO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E33839-9941-7297-F1AA-FB23D5A82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4477"/>
            <a:ext cx="12192000" cy="469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4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717D92-7903-19B5-FB57-F13178D91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CurveLast</a:t>
            </a:r>
            <a:endParaRPr lang="en-GB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GB" dirty="0"/>
              <a:t>Persistence mechanism</a:t>
            </a:r>
          </a:p>
          <a:p>
            <a:pPr lvl="1"/>
            <a:r>
              <a:rPr lang="en-GB" dirty="0"/>
              <a:t>DLL hijacking</a:t>
            </a:r>
          </a:p>
          <a:p>
            <a:r>
              <a:rPr lang="en-GB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CurveLoad</a:t>
            </a:r>
            <a:endParaRPr lang="en-GB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GB" dirty="0"/>
              <a:t>Loader</a:t>
            </a:r>
            <a:endParaRPr lang="en-GB" baseline="30000" dirty="0"/>
          </a:p>
          <a:p>
            <a:pPr lvl="1"/>
            <a:r>
              <a:rPr lang="en-GB" dirty="0"/>
              <a:t>DLL sideloading</a:t>
            </a:r>
          </a:p>
          <a:p>
            <a:pPr lvl="1"/>
            <a:r>
              <a:rPr lang="en-GB" dirty="0"/>
              <a:t>CFG bypass and DLL hollowing</a:t>
            </a:r>
          </a:p>
          <a:p>
            <a:r>
              <a:rPr lang="en-GB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CurveBack</a:t>
            </a:r>
            <a:endParaRPr lang="en-GB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GB" b="1" dirty="0">
                <a:solidFill>
                  <a:schemeClr val="bg2"/>
                </a:solidFill>
              </a:rPr>
              <a:t>Back</a:t>
            </a:r>
            <a:r>
              <a:rPr lang="en-GB" dirty="0"/>
              <a:t>door</a:t>
            </a:r>
          </a:p>
          <a:p>
            <a:pPr lvl="1"/>
            <a:r>
              <a:rPr lang="en-GB" dirty="0"/>
              <a:t>ECDH </a:t>
            </a:r>
            <a:r>
              <a:rPr lang="en-GB" b="1" dirty="0">
                <a:solidFill>
                  <a:schemeClr val="bg2"/>
                </a:solidFill>
              </a:rPr>
              <a:t>Curve</a:t>
            </a:r>
            <a:r>
              <a:rPr lang="en-GB" dirty="0"/>
              <a:t>25519</a:t>
            </a:r>
          </a:p>
          <a:p>
            <a:pPr lvl="1"/>
            <a:r>
              <a:rPr lang="en-GB" dirty="0"/>
              <a:t>Modular architecture</a:t>
            </a:r>
          </a:p>
          <a:p>
            <a:r>
              <a:rPr lang="en-NO" dirty="0"/>
              <a:t>Components are generally independent, but related by configuration parameters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7E9601-60CF-CB3A-54E9-718633263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solidFill>
                  <a:schemeClr val="bg2"/>
                </a:solidFill>
              </a:rPr>
              <a:t>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A72372-9202-F9E9-6F84-4E3DE0791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CF8B5B-AEFB-B6ED-BB65-95BAFAEECE4C}"/>
              </a:ext>
            </a:extLst>
          </p:cNvPr>
          <p:cNvSpPr/>
          <p:nvPr/>
        </p:nvSpPr>
        <p:spPr>
          <a:xfrm>
            <a:off x="4153800" y="1887620"/>
            <a:ext cx="3600000" cy="108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NO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CurveLast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1FDA205-0619-E751-9611-54FDA3ED1F4E}"/>
              </a:ext>
            </a:extLst>
          </p:cNvPr>
          <p:cNvSpPr/>
          <p:nvPr/>
        </p:nvSpPr>
        <p:spPr>
          <a:xfrm>
            <a:off x="4279763" y="2421833"/>
            <a:ext cx="1620000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</a:t>
            </a:r>
            <a:r>
              <a:rPr lang="en-NO" dirty="0"/>
              <a:t>scoree.dll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E37F95C-35AF-E7A6-7BBB-7C1FB3E14AA6}"/>
              </a:ext>
            </a:extLst>
          </p:cNvPr>
          <p:cNvSpPr/>
          <p:nvPr/>
        </p:nvSpPr>
        <p:spPr>
          <a:xfrm>
            <a:off x="6025726" y="2421833"/>
            <a:ext cx="1620000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</a:t>
            </a:r>
            <a:r>
              <a:rPr lang="en-NO" dirty="0"/>
              <a:t>scorwks.dll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BB1DD15-3F34-0409-1528-C3E547372DFA}"/>
              </a:ext>
            </a:extLst>
          </p:cNvPr>
          <p:cNvSpPr/>
          <p:nvPr/>
        </p:nvSpPr>
        <p:spPr>
          <a:xfrm>
            <a:off x="4153800" y="3326590"/>
            <a:ext cx="7560000" cy="2124736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NO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CurveBack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586F6D5-8865-562D-F78C-8C8637618212}"/>
              </a:ext>
            </a:extLst>
          </p:cNvPr>
          <p:cNvSpPr/>
          <p:nvPr/>
        </p:nvSpPr>
        <p:spPr>
          <a:xfrm>
            <a:off x="5143800" y="3866312"/>
            <a:ext cx="1620000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Core</a:t>
            </a:r>
            <a:endParaRPr lang="en-NO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4643CDF-4C13-4DD0-1BBC-A1570A5AC166}"/>
              </a:ext>
            </a:extLst>
          </p:cNvPr>
          <p:cNvSpPr/>
          <p:nvPr/>
        </p:nvSpPr>
        <p:spPr>
          <a:xfrm>
            <a:off x="6043800" y="4883762"/>
            <a:ext cx="1620000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Cryptography</a:t>
            </a:r>
            <a:endParaRPr lang="en-NO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1D96CA-BAD1-4F65-9971-CC8E191A3628}"/>
              </a:ext>
            </a:extLst>
          </p:cNvPr>
          <p:cNvSpPr/>
          <p:nvPr/>
        </p:nvSpPr>
        <p:spPr>
          <a:xfrm>
            <a:off x="4298759" y="4880980"/>
            <a:ext cx="1620000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Network</a:t>
            </a:r>
            <a:endParaRPr lang="en-NO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4BC299-E14A-25D7-E3EA-03153628330F}"/>
              </a:ext>
            </a:extLst>
          </p:cNvPr>
          <p:cNvSpPr/>
          <p:nvPr/>
        </p:nvSpPr>
        <p:spPr>
          <a:xfrm>
            <a:off x="8237091" y="3866312"/>
            <a:ext cx="3240000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Process</a:t>
            </a:r>
            <a:r>
              <a:rPr lang="nb-NO" dirty="0"/>
              <a:t> </a:t>
            </a:r>
            <a:r>
              <a:rPr lang="nb-NO" dirty="0" err="1"/>
              <a:t>execution</a:t>
            </a:r>
            <a:endParaRPr lang="en-NO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4BF468-714D-A161-155A-9E02B3C86FDC}"/>
              </a:ext>
            </a:extLst>
          </p:cNvPr>
          <p:cNvSpPr/>
          <p:nvPr/>
        </p:nvSpPr>
        <p:spPr>
          <a:xfrm>
            <a:off x="8113800" y="1881833"/>
            <a:ext cx="3600000" cy="108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NO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CurveLoad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ED7F72-07F6-156D-DAB5-AA8319F6529D}"/>
              </a:ext>
            </a:extLst>
          </p:cNvPr>
          <p:cNvSpPr/>
          <p:nvPr/>
        </p:nvSpPr>
        <p:spPr>
          <a:xfrm>
            <a:off x="8239763" y="2416046"/>
            <a:ext cx="1620000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ntkd.exe</a:t>
            </a:r>
            <a:endParaRPr lang="en-NO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C6A04C-9161-A5E0-2E8C-26AAD1A3B4E4}"/>
              </a:ext>
            </a:extLst>
          </p:cNvPr>
          <p:cNvSpPr/>
          <p:nvPr/>
        </p:nvSpPr>
        <p:spPr>
          <a:xfrm>
            <a:off x="9985726" y="2416046"/>
            <a:ext cx="1620000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dbgeng.dll</a:t>
            </a:r>
            <a:endParaRPr lang="en-NO" dirty="0"/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087E89BF-5ED7-E576-748B-B14F37075A15}"/>
              </a:ext>
            </a:extLst>
          </p:cNvPr>
          <p:cNvCxnSpPr>
            <a:stCxn id="41" idx="2"/>
            <a:endCxn id="5" idx="0"/>
          </p:cNvCxnSpPr>
          <p:nvPr/>
        </p:nvCxnSpPr>
        <p:spPr>
          <a:xfrm rot="5400000">
            <a:off x="5203946" y="4131126"/>
            <a:ext cx="654668" cy="845041"/>
          </a:xfrm>
          <a:prstGeom prst="bentConnector3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C3A42F18-8A43-EA21-C4C0-C8DC34DC5FFC}"/>
              </a:ext>
            </a:extLst>
          </p:cNvPr>
          <p:cNvCxnSpPr>
            <a:stCxn id="41" idx="2"/>
            <a:endCxn id="42" idx="0"/>
          </p:cNvCxnSpPr>
          <p:nvPr/>
        </p:nvCxnSpPr>
        <p:spPr>
          <a:xfrm rot="16200000" flipH="1">
            <a:off x="6075075" y="4105037"/>
            <a:ext cx="657450" cy="900000"/>
          </a:xfrm>
          <a:prstGeom prst="bentConnector3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9C3E5486-7DC9-AB93-D6D6-BE832DFE13D6}"/>
              </a:ext>
            </a:extLst>
          </p:cNvPr>
          <p:cNvSpPr/>
          <p:nvPr/>
        </p:nvSpPr>
        <p:spPr>
          <a:xfrm>
            <a:off x="8237091" y="4880980"/>
            <a:ext cx="3240000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Other</a:t>
            </a:r>
            <a:endParaRPr lang="en-NO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B73C6D9-739B-E576-12CF-B0F93B1E83E5}"/>
              </a:ext>
            </a:extLst>
          </p:cNvPr>
          <p:cNvSpPr/>
          <p:nvPr/>
        </p:nvSpPr>
        <p:spPr>
          <a:xfrm>
            <a:off x="8237091" y="4373054"/>
            <a:ext cx="3240000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File </a:t>
            </a:r>
            <a:r>
              <a:rPr lang="nb-NO" dirty="0" err="1"/>
              <a:t>operations</a:t>
            </a:r>
            <a:endParaRPr lang="en-NO" dirty="0"/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61922C6-D93B-D6A3-1BFA-D8F3C9BF0DBB}"/>
              </a:ext>
            </a:extLst>
          </p:cNvPr>
          <p:cNvCxnSpPr>
            <a:stCxn id="41" idx="3"/>
            <a:endCxn id="6" idx="1"/>
          </p:cNvCxnSpPr>
          <p:nvPr/>
        </p:nvCxnSpPr>
        <p:spPr>
          <a:xfrm>
            <a:off x="6763800" y="4046312"/>
            <a:ext cx="1473291" cy="0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61">
            <a:extLst>
              <a:ext uri="{FF2B5EF4-FFF2-40B4-BE49-F238E27FC236}">
                <a16:creationId xmlns:a16="http://schemas.microsoft.com/office/drawing/2014/main" id="{8B6C95F6-7346-CAFE-0353-083A72AF2F0A}"/>
              </a:ext>
            </a:extLst>
          </p:cNvPr>
          <p:cNvCxnSpPr>
            <a:stCxn id="41" idx="3"/>
            <a:endCxn id="47" idx="1"/>
          </p:cNvCxnSpPr>
          <p:nvPr/>
        </p:nvCxnSpPr>
        <p:spPr>
          <a:xfrm>
            <a:off x="6763800" y="4046312"/>
            <a:ext cx="1473291" cy="506742"/>
          </a:xfrm>
          <a:prstGeom prst="bentConnector3">
            <a:avLst>
              <a:gd name="adj1" fmla="val 79911"/>
            </a:avLst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>
            <a:extLst>
              <a:ext uri="{FF2B5EF4-FFF2-40B4-BE49-F238E27FC236}">
                <a16:creationId xmlns:a16="http://schemas.microsoft.com/office/drawing/2014/main" id="{0C81BDA2-17CD-9789-9A10-5C34E8ECB6E8}"/>
              </a:ext>
            </a:extLst>
          </p:cNvPr>
          <p:cNvCxnSpPr>
            <a:stCxn id="41" idx="3"/>
            <a:endCxn id="46" idx="1"/>
          </p:cNvCxnSpPr>
          <p:nvPr/>
        </p:nvCxnSpPr>
        <p:spPr>
          <a:xfrm>
            <a:off x="6763800" y="4046312"/>
            <a:ext cx="1473291" cy="1014668"/>
          </a:xfrm>
          <a:prstGeom prst="bentConnector3">
            <a:avLst>
              <a:gd name="adj1" fmla="val 79959"/>
            </a:avLst>
          </a:prstGeom>
          <a:ln w="254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239B02F-2AF8-3EA8-3E8E-1FF106EDBF8B}"/>
              </a:ext>
            </a:extLst>
          </p:cNvPr>
          <p:cNvCxnSpPr>
            <a:cxnSpLocks/>
            <a:stCxn id="17" idx="3"/>
            <a:endCxn id="13" idx="1"/>
          </p:cNvCxnSpPr>
          <p:nvPr/>
        </p:nvCxnSpPr>
        <p:spPr>
          <a:xfrm flipV="1">
            <a:off x="7753800" y="2421833"/>
            <a:ext cx="360000" cy="5787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>
            <a:extLst>
              <a:ext uri="{FF2B5EF4-FFF2-40B4-BE49-F238E27FC236}">
                <a16:creationId xmlns:a16="http://schemas.microsoft.com/office/drawing/2014/main" id="{DFF6C85E-E37C-23EB-2AEF-79DEE963C609}"/>
              </a:ext>
            </a:extLst>
          </p:cNvPr>
          <p:cNvCxnSpPr>
            <a:stCxn id="13" idx="2"/>
            <a:endCxn id="40" idx="0"/>
          </p:cNvCxnSpPr>
          <p:nvPr/>
        </p:nvCxnSpPr>
        <p:spPr>
          <a:xfrm rot="5400000">
            <a:off x="8741422" y="2154211"/>
            <a:ext cx="364757" cy="1980000"/>
          </a:xfrm>
          <a:prstGeom prst="bentConnector3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C4544544-906F-82BD-ED0A-D36A9A900B0C}"/>
              </a:ext>
            </a:extLst>
          </p:cNvPr>
          <p:cNvCxnSpPr>
            <a:stCxn id="26" idx="3"/>
            <a:endCxn id="27" idx="1"/>
          </p:cNvCxnSpPr>
          <p:nvPr/>
        </p:nvCxnSpPr>
        <p:spPr>
          <a:xfrm>
            <a:off x="5899763" y="2601833"/>
            <a:ext cx="125963" cy="0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B70FF6BF-560F-2BD5-5D02-061EB3771114}"/>
              </a:ext>
            </a:extLst>
          </p:cNvPr>
          <p:cNvCxnSpPr>
            <a:stCxn id="14" idx="3"/>
            <a:endCxn id="15" idx="1"/>
          </p:cNvCxnSpPr>
          <p:nvPr/>
        </p:nvCxnSpPr>
        <p:spPr>
          <a:xfrm>
            <a:off x="9859763" y="2596046"/>
            <a:ext cx="125963" cy="0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715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7" grpId="0" animBg="1"/>
      <p:bldP spid="26" grpId="0" animBg="1"/>
      <p:bldP spid="27" grpId="0" animBg="1"/>
      <p:bldP spid="40" grpId="0" animBg="1"/>
      <p:bldP spid="41" grpId="0" animBg="1"/>
      <p:bldP spid="42" grpId="0" animBg="1"/>
      <p:bldP spid="5" grpId="0" animBg="1"/>
      <p:bldP spid="6" grpId="0" animBg="1"/>
      <p:bldP spid="13" grpId="0" animBg="1"/>
      <p:bldP spid="14" grpId="0" animBg="1"/>
      <p:bldP spid="15" grpId="0" animBg="1"/>
      <p:bldP spid="46" grpId="0" animBg="1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4289B4-9F95-F788-CC73-2178A5DA8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>
                <a:solidFill>
                  <a:schemeClr val="bg2"/>
                </a:solidFill>
              </a:rPr>
              <a:t>[…] </a:t>
            </a:r>
            <a:r>
              <a:rPr lang="en-NO" i="1" dirty="0">
                <a:solidFill>
                  <a:schemeClr val="bg2"/>
                </a:solidFill>
              </a:rPr>
              <a:t>previously</a:t>
            </a:r>
            <a:r>
              <a:rPr lang="en-NO" dirty="0">
                <a:solidFill>
                  <a:schemeClr val="bg2"/>
                </a:solidFill>
              </a:rPr>
              <a:t> undocumented […]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68998-A435-CC34-7D9A-30144AB77F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5289433"/>
            <a:ext cx="9133800" cy="861774"/>
          </a:xfrm>
        </p:spPr>
        <p:txBody>
          <a:bodyPr/>
          <a:lstStyle/>
          <a:p>
            <a:r>
              <a:rPr lang="en-GB" sz="1400" dirty="0"/>
              <a:t>[1] </a:t>
            </a:r>
            <a:r>
              <a:rPr lang="en-GB" sz="1400" dirty="0">
                <a:hlinkClick r:id="rId3"/>
              </a:rPr>
              <a:t>https://www.zscaler.com/blogs/security-research/dodgebox-deep-dive-updated-arsenal-apt41-part-1</a:t>
            </a:r>
            <a:endParaRPr lang="en-GB" sz="1400" dirty="0"/>
          </a:p>
          <a:p>
            <a:r>
              <a:rPr lang="en-GB" sz="1400" dirty="0"/>
              <a:t>[2] </a:t>
            </a:r>
            <a:r>
              <a:rPr lang="en-GB" sz="1400" dirty="0">
                <a:hlinkClick r:id="rId4"/>
              </a:rPr>
              <a:t>https://www.zscaler.com/blogs/security-research/moonwalk-deep-dive-updated-arsenal-apt41-part-2</a:t>
            </a:r>
            <a:endParaRPr lang="en-GB" sz="1400" dirty="0"/>
          </a:p>
          <a:p>
            <a:r>
              <a:rPr lang="en-GB" sz="1400" dirty="0"/>
              <a:t>[3] </a:t>
            </a:r>
            <a:r>
              <a:rPr lang="en-GB" sz="1400" dirty="0">
                <a:hlinkClick r:id="rId5"/>
              </a:rPr>
              <a:t>https://cloud.google.com/blog/topics/threat-intelligence/apt41-arisen-from-dust</a:t>
            </a:r>
            <a:endParaRPr lang="en-GB" sz="1400" dirty="0"/>
          </a:p>
          <a:p>
            <a:r>
              <a:rPr lang="en-GB" sz="1400" dirty="0"/>
              <a:t>[4] </a:t>
            </a:r>
            <a:r>
              <a:rPr lang="en-GB" sz="1400" dirty="0">
                <a:hlinkClick r:id="rId6"/>
              </a:rPr>
              <a:t>https://www.trendmicro.com/en_us/research/24/h/earth-baku-latest-campaign.html</a:t>
            </a:r>
            <a:endParaRPr lang="en-GB" sz="14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3AA8654-D3AF-455B-BFE2-3763E3BD0BE2}"/>
              </a:ext>
            </a:extLst>
          </p:cNvPr>
          <p:cNvCxnSpPr>
            <a:cxnSpLocks/>
          </p:cNvCxnSpPr>
          <p:nvPr/>
        </p:nvCxnSpPr>
        <p:spPr>
          <a:xfrm>
            <a:off x="1005098" y="3208231"/>
            <a:ext cx="10316952" cy="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680350-5A6F-9540-F690-A71A494EAC9A}"/>
              </a:ext>
            </a:extLst>
          </p:cNvPr>
          <p:cNvCxnSpPr>
            <a:cxnSpLocks/>
          </p:cNvCxnSpPr>
          <p:nvPr/>
        </p:nvCxnSpPr>
        <p:spPr>
          <a:xfrm>
            <a:off x="1042573" y="2847643"/>
            <a:ext cx="0" cy="366713"/>
          </a:xfrm>
          <a:prstGeom prst="line">
            <a:avLst/>
          </a:prstGeom>
          <a:ln w="76200" cmpd="sng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F2285CA-1474-0EC5-4C3A-2340D770B5FC}"/>
              </a:ext>
            </a:extLst>
          </p:cNvPr>
          <p:cNvGrpSpPr/>
          <p:nvPr/>
        </p:nvGrpSpPr>
        <p:grpSpPr>
          <a:xfrm>
            <a:off x="959163" y="1697998"/>
            <a:ext cx="1573257" cy="1046645"/>
            <a:chOff x="914262" y="1694322"/>
            <a:chExt cx="1018325" cy="104664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6CA17F-D710-941B-DDCC-14350C0604FF}"/>
                </a:ext>
              </a:extLst>
            </p:cNvPr>
            <p:cNvSpPr txBox="1"/>
            <p:nvPr/>
          </p:nvSpPr>
          <p:spPr>
            <a:xfrm>
              <a:off x="1071421" y="1717561"/>
              <a:ext cx="861166" cy="10234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08000" tIns="0" rIns="0" bIns="0" rtlCol="0" anchor="t">
              <a:noAutofit/>
            </a:bodyPr>
            <a:lstStyle>
              <a:defPPr>
                <a:defRPr lang="en-NO"/>
              </a:defPPr>
              <a:lvl1pPr>
                <a:lnSpc>
                  <a:spcPct val="120000"/>
                </a:lnSpc>
                <a:defRPr b="1">
                  <a:solidFill>
                    <a:schemeClr val="accent4"/>
                  </a:solidFill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1400" b="0" dirty="0">
                  <a:solidFill>
                    <a:schemeClr val="bg2"/>
                  </a:solidFill>
                </a:rPr>
                <a:t>mnemonic presents at annual FIRST conference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3F9EECC-C128-8A7F-F690-442824DAEB4A}"/>
                </a:ext>
              </a:extLst>
            </p:cNvPr>
            <p:cNvSpPr txBox="1"/>
            <p:nvPr/>
          </p:nvSpPr>
          <p:spPr>
            <a:xfrm>
              <a:off x="914262" y="1694322"/>
              <a:ext cx="129569" cy="1023413"/>
            </a:xfrm>
            <a:prstGeom prst="rect">
              <a:avLst/>
            </a:prstGeom>
            <a:noFill/>
            <a:ln>
              <a:noFill/>
            </a:ln>
          </p:spPr>
          <p:txBody>
            <a:bodyPr vert="vert270" wrap="square" lIns="0" tIns="36000" rIns="0" bIns="0" rtlCol="0" anchor="ctr">
              <a:noAutofit/>
            </a:bodyPr>
            <a:lstStyle>
              <a:defPPr>
                <a:defRPr lang="en-NO"/>
              </a:defPPr>
              <a:lvl1pPr>
                <a:lnSpc>
                  <a:spcPct val="120000"/>
                </a:lnSpc>
                <a:defRPr b="1">
                  <a:solidFill>
                    <a:schemeClr val="accent4"/>
                  </a:solidFill>
                </a:defRPr>
              </a:lvl1pPr>
            </a:lstStyle>
            <a:p>
              <a:pPr algn="r">
                <a:lnSpc>
                  <a:spcPct val="100000"/>
                </a:lnSpc>
              </a:pPr>
              <a:r>
                <a:rPr lang="en-US" sz="1400" dirty="0">
                  <a:solidFill>
                    <a:schemeClr val="accent1"/>
                  </a:solidFill>
                </a:rPr>
                <a:t>June 14</a:t>
              </a:r>
              <a:r>
                <a:rPr lang="en-US" sz="1400" baseline="30000" dirty="0">
                  <a:solidFill>
                    <a:schemeClr val="accent1"/>
                  </a:solidFill>
                </a:rPr>
                <a:t>th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4227F1F-D4CA-7946-7D5B-17A276976934}"/>
              </a:ext>
            </a:extLst>
          </p:cNvPr>
          <p:cNvCxnSpPr>
            <a:cxnSpLocks/>
          </p:cNvCxnSpPr>
          <p:nvPr/>
        </p:nvCxnSpPr>
        <p:spPr>
          <a:xfrm>
            <a:off x="2820890" y="2835394"/>
            <a:ext cx="0" cy="366713"/>
          </a:xfrm>
          <a:prstGeom prst="line">
            <a:avLst/>
          </a:prstGeom>
          <a:ln w="76200" cmpd="sng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C5D1F39-C677-7884-6B65-F8E3E562BD4E}"/>
              </a:ext>
            </a:extLst>
          </p:cNvPr>
          <p:cNvGrpSpPr/>
          <p:nvPr/>
        </p:nvGrpSpPr>
        <p:grpSpPr>
          <a:xfrm>
            <a:off x="2655695" y="1701706"/>
            <a:ext cx="2798643" cy="1030688"/>
            <a:chOff x="895847" y="1710279"/>
            <a:chExt cx="1036740" cy="1030688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793417F-CBE9-55B8-89F8-40F15F4BBF21}"/>
                </a:ext>
              </a:extLst>
            </p:cNvPr>
            <p:cNvSpPr txBox="1"/>
            <p:nvPr/>
          </p:nvSpPr>
          <p:spPr>
            <a:xfrm>
              <a:off x="1071421" y="1717561"/>
              <a:ext cx="861166" cy="10234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08000" tIns="0" rIns="0" bIns="0" rtlCol="0" anchor="t">
              <a:noAutofit/>
            </a:bodyPr>
            <a:lstStyle>
              <a:defPPr>
                <a:defRPr lang="en-NO"/>
              </a:defPPr>
              <a:lvl1pPr>
                <a:lnSpc>
                  <a:spcPct val="120000"/>
                </a:lnSpc>
                <a:defRPr b="1">
                  <a:solidFill>
                    <a:schemeClr val="accent4"/>
                  </a:solidFill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1400" b="0" dirty="0">
                  <a:solidFill>
                    <a:schemeClr val="bg2"/>
                  </a:solidFill>
                </a:rPr>
                <a:t>Zscaler publishes a two-series blog post on </a:t>
              </a:r>
              <a:r>
                <a:rPr lang="en-US" sz="1400" b="0" dirty="0" err="1">
                  <a:solidFill>
                    <a:schemeClr val="bg2"/>
                  </a:solidFill>
                </a:rPr>
                <a:t>DodgeBox</a:t>
              </a:r>
              <a:r>
                <a:rPr lang="en-US" sz="1400" b="0" dirty="0">
                  <a:solidFill>
                    <a:schemeClr val="bg2"/>
                  </a:solidFill>
                </a:rPr>
                <a:t> (a.k.a. </a:t>
              </a:r>
              <a:r>
                <a:rPr lang="en-US" sz="1400" b="0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CurveLoad</a:t>
              </a:r>
              <a:r>
                <a:rPr lang="en-US" sz="1400" b="0" dirty="0">
                  <a:solidFill>
                    <a:schemeClr val="bg2"/>
                  </a:solidFill>
                </a:rPr>
                <a:t>) and </a:t>
              </a:r>
              <a:r>
                <a:rPr lang="en-US" sz="1400" b="0" dirty="0" err="1">
                  <a:solidFill>
                    <a:schemeClr val="bg2"/>
                  </a:solidFill>
                </a:rPr>
                <a:t>MoonWalk</a:t>
              </a:r>
              <a:r>
                <a:rPr lang="en-US" sz="1400" b="0" dirty="0">
                  <a:solidFill>
                    <a:schemeClr val="bg2"/>
                  </a:solidFill>
                </a:rPr>
                <a:t> (a.k.a. </a:t>
              </a:r>
              <a:r>
                <a:rPr lang="en-US" sz="1400" b="0" dirty="0" err="1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CurveBack</a:t>
              </a:r>
              <a:r>
                <a:rPr lang="en-US" sz="1400" b="0" dirty="0">
                  <a:solidFill>
                    <a:schemeClr val="bg2"/>
                  </a:solidFill>
                </a:rPr>
                <a:t>) [1,2]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7BDF59D-0FB4-A560-3EBA-8BEB3ADC9852}"/>
                </a:ext>
              </a:extLst>
            </p:cNvPr>
            <p:cNvSpPr txBox="1"/>
            <p:nvPr/>
          </p:nvSpPr>
          <p:spPr>
            <a:xfrm>
              <a:off x="895847" y="1710279"/>
              <a:ext cx="129569" cy="1023413"/>
            </a:xfrm>
            <a:prstGeom prst="rect">
              <a:avLst/>
            </a:prstGeom>
            <a:noFill/>
            <a:ln>
              <a:noFill/>
            </a:ln>
          </p:spPr>
          <p:txBody>
            <a:bodyPr vert="vert270" wrap="square" lIns="0" tIns="36000" rIns="0" bIns="0" rtlCol="0" anchor="ctr">
              <a:noAutofit/>
            </a:bodyPr>
            <a:lstStyle>
              <a:defPPr>
                <a:defRPr lang="en-NO"/>
              </a:defPPr>
              <a:lvl1pPr>
                <a:lnSpc>
                  <a:spcPct val="120000"/>
                </a:lnSpc>
                <a:defRPr b="1">
                  <a:solidFill>
                    <a:schemeClr val="accent4"/>
                  </a:solidFill>
                </a:defRPr>
              </a:lvl1pPr>
            </a:lstStyle>
            <a:p>
              <a:pPr algn="r">
                <a:lnSpc>
                  <a:spcPct val="100000"/>
                </a:lnSpc>
              </a:pPr>
              <a:r>
                <a:rPr lang="en-US" sz="1400" dirty="0">
                  <a:solidFill>
                    <a:schemeClr val="accent1"/>
                  </a:solidFill>
                </a:rPr>
                <a:t>July 10-11</a:t>
              </a:r>
              <a:r>
                <a:rPr lang="en-US" sz="1400" baseline="30000" dirty="0">
                  <a:solidFill>
                    <a:schemeClr val="accent1"/>
                  </a:solidFill>
                </a:rPr>
                <a:t>th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608F459-3331-7F54-A4E4-19FA2E996AA2}"/>
              </a:ext>
            </a:extLst>
          </p:cNvPr>
          <p:cNvCxnSpPr>
            <a:cxnSpLocks/>
          </p:cNvCxnSpPr>
          <p:nvPr/>
        </p:nvCxnSpPr>
        <p:spPr>
          <a:xfrm>
            <a:off x="5728889" y="2834606"/>
            <a:ext cx="0" cy="366713"/>
          </a:xfrm>
          <a:prstGeom prst="line">
            <a:avLst/>
          </a:prstGeom>
          <a:ln w="76200" cmpd="sng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F8F6453-EA39-0163-50E4-25493DA332B9}"/>
              </a:ext>
            </a:extLst>
          </p:cNvPr>
          <p:cNvGrpSpPr/>
          <p:nvPr/>
        </p:nvGrpSpPr>
        <p:grpSpPr>
          <a:xfrm>
            <a:off x="5551746" y="1708200"/>
            <a:ext cx="2784801" cy="1493117"/>
            <a:chOff x="881238" y="1717561"/>
            <a:chExt cx="1051349" cy="1023413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5AFE119-C731-1B40-A51A-B87D59AC69A0}"/>
                </a:ext>
              </a:extLst>
            </p:cNvPr>
            <p:cNvSpPr txBox="1"/>
            <p:nvPr/>
          </p:nvSpPr>
          <p:spPr>
            <a:xfrm>
              <a:off x="1071421" y="1717561"/>
              <a:ext cx="861166" cy="10234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08000" tIns="0" rIns="0" bIns="0" rtlCol="0" anchor="t">
              <a:noAutofit/>
            </a:bodyPr>
            <a:lstStyle>
              <a:defPPr>
                <a:defRPr lang="en-NO"/>
              </a:defPPr>
              <a:lvl1pPr>
                <a:lnSpc>
                  <a:spcPct val="120000"/>
                </a:lnSpc>
                <a:defRPr b="1">
                  <a:solidFill>
                    <a:schemeClr val="accent4"/>
                  </a:solidFill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1400" b="0" dirty="0">
                  <a:solidFill>
                    <a:schemeClr val="bg2"/>
                  </a:solidFill>
                </a:rPr>
                <a:t>Mandiant publishes a blog post on DUSTTRAP (a.k.a. </a:t>
              </a:r>
              <a:r>
                <a:rPr lang="en-US" sz="1400" b="0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CurveLoad</a:t>
              </a:r>
              <a:r>
                <a:rPr lang="en-US" sz="1400" b="0" dirty="0">
                  <a:solidFill>
                    <a:schemeClr val="bg2"/>
                  </a:solidFill>
                </a:rPr>
                <a:t>) and its payload (a.k.a. </a:t>
              </a:r>
              <a:r>
                <a:rPr lang="en-US" sz="1400" b="0" dirty="0" err="1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CurveBack</a:t>
              </a:r>
              <a:r>
                <a:rPr lang="en-US" sz="1400" b="0" dirty="0">
                  <a:solidFill>
                    <a:schemeClr val="bg2"/>
                  </a:solidFill>
                </a:rPr>
                <a:t>) [3]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0E2E785-0ED4-A8E8-FF18-426AE24AF9E6}"/>
                </a:ext>
              </a:extLst>
            </p:cNvPr>
            <p:cNvSpPr txBox="1"/>
            <p:nvPr/>
          </p:nvSpPr>
          <p:spPr>
            <a:xfrm>
              <a:off x="881238" y="1717561"/>
              <a:ext cx="129569" cy="1023413"/>
            </a:xfrm>
            <a:prstGeom prst="rect">
              <a:avLst/>
            </a:prstGeom>
            <a:noFill/>
            <a:ln>
              <a:noFill/>
            </a:ln>
          </p:spPr>
          <p:txBody>
            <a:bodyPr vert="vert270" wrap="square" lIns="0" tIns="36000" rIns="0" bIns="0" rtlCol="0" anchor="ctr">
              <a:noAutofit/>
            </a:bodyPr>
            <a:lstStyle>
              <a:defPPr>
                <a:defRPr lang="en-NO"/>
              </a:defPPr>
              <a:lvl1pPr>
                <a:lnSpc>
                  <a:spcPct val="120000"/>
                </a:lnSpc>
                <a:defRPr b="1">
                  <a:solidFill>
                    <a:schemeClr val="accent4"/>
                  </a:solidFill>
                </a:defRPr>
              </a:lvl1pPr>
            </a:lstStyle>
            <a:p>
              <a:pPr algn="r">
                <a:lnSpc>
                  <a:spcPct val="100000"/>
                </a:lnSpc>
              </a:pPr>
              <a:r>
                <a:rPr lang="en-US" sz="1400" dirty="0">
                  <a:solidFill>
                    <a:schemeClr val="accent1"/>
                  </a:solidFill>
                </a:rPr>
                <a:t>July 18</a:t>
              </a:r>
              <a:r>
                <a:rPr lang="en-US" sz="1400" baseline="30000" dirty="0">
                  <a:solidFill>
                    <a:schemeClr val="accent1"/>
                  </a:solidFill>
                </a:rPr>
                <a:t>th</a:t>
              </a: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854A0E-943D-DD0E-F6DD-83D6A89F3A4D}"/>
              </a:ext>
            </a:extLst>
          </p:cNvPr>
          <p:cNvCxnSpPr>
            <a:cxnSpLocks/>
          </p:cNvCxnSpPr>
          <p:nvPr/>
        </p:nvCxnSpPr>
        <p:spPr>
          <a:xfrm>
            <a:off x="8592069" y="2837844"/>
            <a:ext cx="0" cy="366713"/>
          </a:xfrm>
          <a:prstGeom prst="line">
            <a:avLst/>
          </a:prstGeom>
          <a:ln w="76200" cmpd="sng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FC2ABC8-AF16-FBD6-278C-BAC085029224}"/>
              </a:ext>
            </a:extLst>
          </p:cNvPr>
          <p:cNvGrpSpPr/>
          <p:nvPr/>
        </p:nvGrpSpPr>
        <p:grpSpPr>
          <a:xfrm>
            <a:off x="8414926" y="1711438"/>
            <a:ext cx="2902795" cy="1489868"/>
            <a:chOff x="881238" y="1717561"/>
            <a:chExt cx="1051349" cy="102341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4808EF-1920-71B9-20FD-02099B9EE3F1}"/>
                </a:ext>
              </a:extLst>
            </p:cNvPr>
            <p:cNvSpPr txBox="1"/>
            <p:nvPr/>
          </p:nvSpPr>
          <p:spPr>
            <a:xfrm>
              <a:off x="1071421" y="1717561"/>
              <a:ext cx="861166" cy="10234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08000" tIns="0" rIns="0" bIns="0" rtlCol="0" anchor="t">
              <a:noAutofit/>
            </a:bodyPr>
            <a:lstStyle>
              <a:defPPr>
                <a:defRPr lang="en-NO"/>
              </a:defPPr>
              <a:lvl1pPr>
                <a:lnSpc>
                  <a:spcPct val="120000"/>
                </a:lnSpc>
                <a:defRPr b="1">
                  <a:solidFill>
                    <a:schemeClr val="accent4"/>
                  </a:solidFill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1400" b="0" dirty="0">
                  <a:solidFill>
                    <a:schemeClr val="bg2"/>
                  </a:solidFill>
                </a:rPr>
                <a:t>Trend Micro publishes a blog post on </a:t>
              </a:r>
              <a:r>
                <a:rPr lang="en-US" sz="1400" b="0" dirty="0" err="1">
                  <a:solidFill>
                    <a:schemeClr val="bg2"/>
                  </a:solidFill>
                </a:rPr>
                <a:t>StealthReacher</a:t>
              </a:r>
              <a:r>
                <a:rPr lang="en-US" sz="1400" b="0" dirty="0">
                  <a:solidFill>
                    <a:schemeClr val="bg2"/>
                  </a:solidFill>
                </a:rPr>
                <a:t> (a.k.a. </a:t>
              </a:r>
              <a:r>
                <a:rPr lang="en-US" sz="1400" b="0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CurveLoad</a:t>
              </a:r>
              <a:r>
                <a:rPr lang="en-US" sz="1400" b="0" dirty="0">
                  <a:solidFill>
                    <a:schemeClr val="bg2"/>
                  </a:solidFill>
                </a:rPr>
                <a:t>) and </a:t>
              </a:r>
              <a:r>
                <a:rPr lang="en-US" sz="1400" b="0" dirty="0" err="1">
                  <a:solidFill>
                    <a:schemeClr val="bg2"/>
                  </a:solidFill>
                </a:rPr>
                <a:t>SneakCross</a:t>
              </a:r>
              <a:r>
                <a:rPr lang="en-US" sz="1400" b="0" dirty="0">
                  <a:solidFill>
                    <a:schemeClr val="bg2"/>
                  </a:solidFill>
                </a:rPr>
                <a:t> (a.k.a. </a:t>
              </a:r>
              <a:r>
                <a:rPr lang="en-US" sz="1400" b="0" dirty="0" err="1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CurveBack</a:t>
              </a:r>
              <a:r>
                <a:rPr lang="en-US" sz="1400" b="0" dirty="0">
                  <a:solidFill>
                    <a:schemeClr val="bg2"/>
                  </a:solidFill>
                </a:rPr>
                <a:t>) [4]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26B2A2-50EA-635E-72C7-1FECB4848CDD}"/>
                </a:ext>
              </a:extLst>
            </p:cNvPr>
            <p:cNvSpPr txBox="1"/>
            <p:nvPr/>
          </p:nvSpPr>
          <p:spPr>
            <a:xfrm>
              <a:off x="881238" y="1717561"/>
              <a:ext cx="129569" cy="1023413"/>
            </a:xfrm>
            <a:prstGeom prst="rect">
              <a:avLst/>
            </a:prstGeom>
            <a:noFill/>
            <a:ln>
              <a:noFill/>
            </a:ln>
          </p:spPr>
          <p:txBody>
            <a:bodyPr vert="vert270" wrap="square" lIns="0" tIns="36000" rIns="0" bIns="0" rtlCol="0" anchor="ctr">
              <a:noAutofit/>
            </a:bodyPr>
            <a:lstStyle>
              <a:defPPr>
                <a:defRPr lang="en-NO"/>
              </a:defPPr>
              <a:lvl1pPr>
                <a:lnSpc>
                  <a:spcPct val="120000"/>
                </a:lnSpc>
                <a:defRPr b="1">
                  <a:solidFill>
                    <a:schemeClr val="accent4"/>
                  </a:solidFill>
                </a:defRPr>
              </a:lvl1pPr>
            </a:lstStyle>
            <a:p>
              <a:pPr algn="r">
                <a:lnSpc>
                  <a:spcPct val="100000"/>
                </a:lnSpc>
              </a:pPr>
              <a:r>
                <a:rPr lang="en-US" sz="1400" dirty="0">
                  <a:solidFill>
                    <a:schemeClr val="accent1"/>
                  </a:solidFill>
                </a:rPr>
                <a:t>August 9</a:t>
              </a:r>
              <a:r>
                <a:rPr lang="en-US" sz="1400" baseline="30000" dirty="0">
                  <a:solidFill>
                    <a:schemeClr val="accent1"/>
                  </a:solidFill>
                </a:rPr>
                <a:t>th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5A4BC01-2050-E09D-F376-82CB691E42D6}"/>
              </a:ext>
            </a:extLst>
          </p:cNvPr>
          <p:cNvSpPr txBox="1"/>
          <p:nvPr/>
        </p:nvSpPr>
        <p:spPr>
          <a:xfrm>
            <a:off x="5602358" y="3648668"/>
            <a:ext cx="3187334" cy="1200329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bg2"/>
                </a:solidFill>
              </a:rPr>
              <a:t>”Additionally, we want to thank </a:t>
            </a:r>
            <a:r>
              <a:rPr lang="en-GB" i="1" dirty="0">
                <a:solidFill>
                  <a:schemeClr val="accent1"/>
                </a:solidFill>
              </a:rPr>
              <a:t>Mnemonic</a:t>
            </a:r>
            <a:r>
              <a:rPr lang="en-GB" i="1" dirty="0">
                <a:solidFill>
                  <a:schemeClr val="bg2"/>
                </a:solidFill>
              </a:rPr>
              <a:t> for reaching out to Mandiant to share their observations.”</a:t>
            </a:r>
            <a:endParaRPr lang="en-NO" i="1" dirty="0">
              <a:solidFill>
                <a:schemeClr val="bg2"/>
              </a:solidFill>
            </a:endParaRPr>
          </a:p>
        </p:txBody>
      </p:sp>
      <p:cxnSp>
        <p:nvCxnSpPr>
          <p:cNvPr id="90" name="Elbow Connector 89">
            <a:extLst>
              <a:ext uri="{FF2B5EF4-FFF2-40B4-BE49-F238E27FC236}">
                <a16:creationId xmlns:a16="http://schemas.microsoft.com/office/drawing/2014/main" id="{CEA732DC-77B2-B4CB-EFD0-8B87B885725A}"/>
              </a:ext>
            </a:extLst>
          </p:cNvPr>
          <p:cNvCxnSpPr>
            <a:stCxn id="32" idx="0"/>
            <a:endCxn id="61" idx="2"/>
          </p:cNvCxnSpPr>
          <p:nvPr/>
        </p:nvCxnSpPr>
        <p:spPr>
          <a:xfrm rot="16200000" flipV="1">
            <a:off x="6972345" y="3424987"/>
            <a:ext cx="447361" cy="1"/>
          </a:xfrm>
          <a:prstGeom prst="bentConnector3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39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F869C-AED4-839C-F0AF-AFA216B49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6459" y="2340000"/>
            <a:ext cx="8542800" cy="2880000"/>
          </a:xfrm>
        </p:spPr>
        <p:txBody>
          <a:bodyPr/>
          <a:lstStyle/>
          <a:p>
            <a:r>
              <a:rPr lang="en-NO" dirty="0"/>
              <a:t>Malware Analysis</a:t>
            </a:r>
          </a:p>
        </p:txBody>
      </p:sp>
    </p:spTree>
    <p:extLst>
      <p:ext uri="{BB962C8B-B14F-4D97-AF65-F5344CB8AC3E}">
        <p14:creationId xmlns:p14="http://schemas.microsoft.com/office/powerpoint/2010/main" val="75739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3.7|1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|10.6|22.3|10.8|21.8|1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4.9|13.7|2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3|12.1|10.4|47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5|36|4.2|45.1|3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1|32.6|10.7|15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6.9|10|8.3|8.2|1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|29.4|53.4|45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32.9|34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0.5|8|7|11.8|12.9|16.9"/>
</p:tagLst>
</file>

<file path=ppt/theme/theme1.xml><?xml version="1.0" encoding="utf-8"?>
<a:theme xmlns:a="http://schemas.openxmlformats.org/drawingml/2006/main" name="mnemonic 2022">
  <a:themeElements>
    <a:clrScheme name="Mnemonic 2022">
      <a:dk1>
        <a:srgbClr val="262626"/>
      </a:dk1>
      <a:lt1>
        <a:srgbClr val="FFFFFF"/>
      </a:lt1>
      <a:dk2>
        <a:srgbClr val="000000"/>
      </a:dk2>
      <a:lt2>
        <a:srgbClr val="F5F3F1"/>
      </a:lt2>
      <a:accent1>
        <a:srgbClr val="3BB6B8"/>
      </a:accent1>
      <a:accent2>
        <a:srgbClr val="F66500"/>
      </a:accent2>
      <a:accent3>
        <a:srgbClr val="1C7C8A"/>
      </a:accent3>
      <a:accent4>
        <a:srgbClr val="FF8855"/>
      </a:accent4>
      <a:accent5>
        <a:srgbClr val="015E70"/>
      </a:accent5>
      <a:accent6>
        <a:srgbClr val="B1CABD"/>
      </a:accent6>
      <a:hlink>
        <a:srgbClr val="1C7C8A"/>
      </a:hlink>
      <a:folHlink>
        <a:srgbClr val="1C7C8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0F7A879C-66A8-C84E-846A-1F1BF86178CA}" vid="{EC3B96CB-A01B-8D41-8645-394C7B9CAF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74270</TotalTime>
  <Words>4173</Words>
  <Application>Microsoft Macintosh PowerPoint</Application>
  <PresentationFormat>Widescreen</PresentationFormat>
  <Paragraphs>749</Paragraphs>
  <Slides>35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Calibri</vt:lpstr>
      <vt:lpstr>Consolas</vt:lpstr>
      <vt:lpstr>Courier</vt:lpstr>
      <vt:lpstr>Menlo</vt:lpstr>
      <vt:lpstr>System Font Regular</vt:lpstr>
      <vt:lpstr>Wingdings</vt:lpstr>
      <vt:lpstr>mnemonic 2022</vt:lpstr>
      <vt:lpstr>CurveBack</vt:lpstr>
      <vt:lpstr>Who are we?</vt:lpstr>
      <vt:lpstr>What do we do?</vt:lpstr>
      <vt:lpstr>Agenda</vt:lpstr>
      <vt:lpstr>Background</vt:lpstr>
      <vt:lpstr>Incident</vt:lpstr>
      <vt:lpstr>Overview</vt:lpstr>
      <vt:lpstr>[…] previously undocumented […]</vt:lpstr>
      <vt:lpstr>Malware Analysis</vt:lpstr>
      <vt:lpstr>CurveLast</vt:lpstr>
      <vt:lpstr>CurveLast – mscoree.dll – DLL sideloading</vt:lpstr>
      <vt:lpstr>CurveLast – mscoree.dll – Modifications</vt:lpstr>
      <vt:lpstr>CurveLast – mscoree.dll – Import Directory</vt:lpstr>
      <vt:lpstr>CurveLast – mscorwks.dll</vt:lpstr>
      <vt:lpstr>CurveLast – mscorwks.dll – Scheduled task</vt:lpstr>
      <vt:lpstr>CurveLast – mscorwks.dll – Security Descriptor</vt:lpstr>
      <vt:lpstr>CurveLoad</vt:lpstr>
      <vt:lpstr>CurveBack</vt:lpstr>
      <vt:lpstr>DLL Hollowing</vt:lpstr>
      <vt:lpstr>Modules</vt:lpstr>
      <vt:lpstr>Module extraction</vt:lpstr>
      <vt:lpstr>Module comparison</vt:lpstr>
      <vt:lpstr>Keylogger</vt:lpstr>
      <vt:lpstr>OpCodes</vt:lpstr>
      <vt:lpstr>Command &amp; Control</vt:lpstr>
      <vt:lpstr>Emotional Roller Coaster</vt:lpstr>
      <vt:lpstr>PowerPoint Presentation</vt:lpstr>
      <vt:lpstr>Command &amp; Control</vt:lpstr>
      <vt:lpstr>High Level Description</vt:lpstr>
      <vt:lpstr>Key Exchange</vt:lpstr>
      <vt:lpstr>Messages</vt:lpstr>
      <vt:lpstr>Payload</vt:lpstr>
      <vt:lpstr>Applications</vt:lpstr>
      <vt:lpstr>Resources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CurveBack</dc:title>
  <dc:creator>Microsoft Office User</dc:creator>
  <cp:lastModifiedBy>Microsoft Office User</cp:lastModifiedBy>
  <cp:revision>180</cp:revision>
  <dcterms:created xsi:type="dcterms:W3CDTF">2024-04-03T11:28:36Z</dcterms:created>
  <dcterms:modified xsi:type="dcterms:W3CDTF">2024-09-16T12:19:19Z</dcterms:modified>
</cp:coreProperties>
</file>