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8" r:id="rId1"/>
    <p:sldMasterId id="2147483842" r:id="rId2"/>
  </p:sldMasterIdLst>
  <p:notesMasterIdLst>
    <p:notesMasterId r:id="rId48"/>
  </p:notesMasterIdLst>
  <p:sldIdLst>
    <p:sldId id="1622" r:id="rId3"/>
    <p:sldId id="257" r:id="rId4"/>
    <p:sldId id="258" r:id="rId5"/>
    <p:sldId id="259" r:id="rId6"/>
    <p:sldId id="260" r:id="rId7"/>
    <p:sldId id="261" r:id="rId8"/>
    <p:sldId id="262" r:id="rId9"/>
    <p:sldId id="263" r:id="rId10"/>
    <p:sldId id="264" r:id="rId11"/>
    <p:sldId id="1654" r:id="rId12"/>
    <p:sldId id="1614" r:id="rId13"/>
    <p:sldId id="268" r:id="rId14"/>
    <p:sldId id="269" r:id="rId15"/>
    <p:sldId id="270" r:id="rId16"/>
    <p:sldId id="1673" r:id="rId17"/>
    <p:sldId id="1655" r:id="rId18"/>
    <p:sldId id="272" r:id="rId19"/>
    <p:sldId id="273" r:id="rId20"/>
    <p:sldId id="1615" r:id="rId21"/>
    <p:sldId id="1658" r:id="rId22"/>
    <p:sldId id="1659" r:id="rId23"/>
    <p:sldId id="1662" r:id="rId24"/>
    <p:sldId id="1664" r:id="rId25"/>
    <p:sldId id="1677" r:id="rId26"/>
    <p:sldId id="1675" r:id="rId27"/>
    <p:sldId id="1663" r:id="rId28"/>
    <p:sldId id="1676" r:id="rId29"/>
    <p:sldId id="1685" r:id="rId30"/>
    <p:sldId id="1656" r:id="rId31"/>
    <p:sldId id="278" r:id="rId32"/>
    <p:sldId id="1665" r:id="rId33"/>
    <p:sldId id="1667" r:id="rId34"/>
    <p:sldId id="1613" r:id="rId35"/>
    <p:sldId id="1670" r:id="rId36"/>
    <p:sldId id="1645" r:id="rId37"/>
    <p:sldId id="1646" r:id="rId38"/>
    <p:sldId id="1636" r:id="rId39"/>
    <p:sldId id="284" r:id="rId40"/>
    <p:sldId id="1632" r:id="rId41"/>
    <p:sldId id="1657" r:id="rId42"/>
    <p:sldId id="1683" r:id="rId43"/>
    <p:sldId id="1679" r:id="rId44"/>
    <p:sldId id="1682" r:id="rId45"/>
    <p:sldId id="1680" r:id="rId46"/>
    <p:sldId id="1674" r:id="rId47"/>
  </p:sldIdLst>
  <p:sldSz cx="12192000" cy="6858000"/>
  <p:notesSz cx="6858000" cy="9144000"/>
  <p:embeddedFontLst>
    <p:embeddedFont>
      <p:font typeface="Georgia" panose="02040502050405020303" pitchFamily="18" charset="0"/>
      <p:regular r:id="rId49"/>
      <p:bold r:id="rId50"/>
      <p:italic r:id="rId51"/>
      <p:boldItalic r:id="rId52"/>
    </p:embeddedFont>
    <p:embeddedFont>
      <p:font typeface="Times" panose="02020603050405020304" pitchFamily="18" charset="0"/>
      <p:regular r:id="rId53"/>
      <p:bold r:id="rId54"/>
      <p:italic r:id="rId55"/>
      <p:boldItalic r:id="rId56"/>
    </p:embeddedFont>
    <p:embeddedFont>
      <p:font typeface="Tw Cen MT" panose="020B0602020104020603"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32">
          <p15:clr>
            <a:srgbClr val="747775"/>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2" roundtripDataSignature="AMtx7mhWs4v8n5JDc/UYhuFzgWKC5zY06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885331-5B78-40C2-418D-1544A56D6355}" name="Kim Wuyts (BE)" initials="KW(" userId="S::kim.wuyts@pwc.com::423d4458-a8d7-4801-9652-99cb72e725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03D056-41C6-45A2-B629-FB7B3ECCC608}">
  <a:tblStyle styleId="{7503D056-41C6-45A2-B629-FB7B3ECCC60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57" autoAdjust="0"/>
    <p:restoredTop sz="94915" autoAdjust="0"/>
  </p:normalViewPr>
  <p:slideViewPr>
    <p:cSldViewPr snapToGrid="0">
      <p:cViewPr varScale="1">
        <p:scale>
          <a:sx n="70" d="100"/>
          <a:sy n="70" d="100"/>
        </p:scale>
        <p:origin x="80" y="56"/>
      </p:cViewPr>
      <p:guideLst>
        <p:guide orient="horz" pos="343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146"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144"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147" Type="http://schemas.microsoft.com/office/2018/10/relationships/authors" Target="authors.xml"/><Relationship Id="rId8" Type="http://schemas.openxmlformats.org/officeDocument/2006/relationships/slide" Target="slides/slide6.xml"/><Relationship Id="rId51" Type="http://schemas.openxmlformats.org/officeDocument/2006/relationships/font" Target="fonts/font3.fntdata"/><Relationship Id="rId142"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AE2E6-10F9-0541-9FB1-D9FD81FEBCCB}" type="doc">
      <dgm:prSet loTypeId="urn:microsoft.com/office/officeart/2005/8/layout/target3" loCatId="" qsTypeId="urn:microsoft.com/office/officeart/2005/8/quickstyle/simple1" qsCatId="simple" csTypeId="urn:microsoft.com/office/officeart/2005/8/colors/accent3_5" csCatId="accent3" phldr="1"/>
      <dgm:spPr/>
      <dgm:t>
        <a:bodyPr/>
        <a:lstStyle/>
        <a:p>
          <a:endParaRPr lang="en-US"/>
        </a:p>
      </dgm:t>
    </dgm:pt>
    <dgm:pt modelId="{A5700A3E-17DC-044B-9C68-D8793AFB36E4}">
      <dgm:prSet phldrT="[Text]"/>
      <dgm:spPr/>
      <dgm:t>
        <a:bodyPr/>
        <a:lstStyle/>
        <a:p>
          <a:r>
            <a:rPr lang="en-US">
              <a:latin typeface="Tw Cen MT"/>
            </a:rPr>
            <a:t>environment</a:t>
          </a:r>
          <a:endParaRPr lang="en-US"/>
        </a:p>
      </dgm:t>
    </dgm:pt>
    <dgm:pt modelId="{19B0EB48-BF9D-0F4F-9CC4-D407124D1C11}" type="parTrans" cxnId="{C04DBD94-E661-0A4E-B4AC-902C3B7383CC}">
      <dgm:prSet/>
      <dgm:spPr/>
      <dgm:t>
        <a:bodyPr/>
        <a:lstStyle/>
        <a:p>
          <a:endParaRPr lang="en-US">
            <a:solidFill>
              <a:schemeClr val="accent6"/>
            </a:solidFill>
          </a:endParaRPr>
        </a:p>
      </dgm:t>
    </dgm:pt>
    <dgm:pt modelId="{86A07352-9651-4E44-B3E2-D1B250498A21}" type="sibTrans" cxnId="{C04DBD94-E661-0A4E-B4AC-902C3B7383CC}">
      <dgm:prSet/>
      <dgm:spPr/>
      <dgm:t>
        <a:bodyPr/>
        <a:lstStyle/>
        <a:p>
          <a:endParaRPr lang="en-US">
            <a:solidFill>
              <a:schemeClr val="accent6"/>
            </a:solidFill>
          </a:endParaRPr>
        </a:p>
      </dgm:t>
    </dgm:pt>
    <dgm:pt modelId="{10F65232-B414-3D4F-BDBE-B57C5BCC1425}">
      <dgm:prSet phldrT="[Text]" phldr="0"/>
      <dgm:spPr/>
      <dgm:t>
        <a:bodyPr/>
        <a:lstStyle/>
        <a:p>
          <a:r>
            <a:rPr lang="en-US">
              <a:latin typeface="Tw Cen MT"/>
            </a:rPr>
            <a:t>business</a:t>
          </a:r>
          <a:endParaRPr lang="en-US"/>
        </a:p>
      </dgm:t>
    </dgm:pt>
    <dgm:pt modelId="{4B8D9026-2CC2-6C41-8B7A-78C0E9C51C9D}" type="parTrans" cxnId="{E03FEDC8-633A-6B48-8B7B-702F02A3CD73}">
      <dgm:prSet/>
      <dgm:spPr/>
      <dgm:t>
        <a:bodyPr/>
        <a:lstStyle/>
        <a:p>
          <a:endParaRPr lang="en-US">
            <a:solidFill>
              <a:schemeClr val="accent6"/>
            </a:solidFill>
          </a:endParaRPr>
        </a:p>
      </dgm:t>
    </dgm:pt>
    <dgm:pt modelId="{DFB1DB10-43F7-2344-9896-DB909FB64A3B}" type="sibTrans" cxnId="{E03FEDC8-633A-6B48-8B7B-702F02A3CD73}">
      <dgm:prSet/>
      <dgm:spPr/>
      <dgm:t>
        <a:bodyPr/>
        <a:lstStyle/>
        <a:p>
          <a:endParaRPr lang="en-US">
            <a:solidFill>
              <a:schemeClr val="accent6"/>
            </a:solidFill>
          </a:endParaRPr>
        </a:p>
      </dgm:t>
    </dgm:pt>
    <dgm:pt modelId="{0A954300-D071-C049-A447-0F02C77EABEB}">
      <dgm:prSet phldrT="[Text]"/>
      <dgm:spPr/>
      <dgm:t>
        <a:bodyPr/>
        <a:lstStyle/>
        <a:p>
          <a:r>
            <a:rPr lang="en-US">
              <a:latin typeface="Tw Cen MT"/>
            </a:rPr>
            <a:t>feature</a:t>
          </a:r>
          <a:endParaRPr lang="en-US"/>
        </a:p>
      </dgm:t>
    </dgm:pt>
    <dgm:pt modelId="{16BD2239-8DB8-E44F-B693-D679F1C350D5}" type="parTrans" cxnId="{A5DF4FFE-10D3-7849-86E6-0D469414F1F8}">
      <dgm:prSet/>
      <dgm:spPr/>
      <dgm:t>
        <a:bodyPr/>
        <a:lstStyle/>
        <a:p>
          <a:endParaRPr lang="en-US">
            <a:solidFill>
              <a:schemeClr val="accent6"/>
            </a:solidFill>
          </a:endParaRPr>
        </a:p>
      </dgm:t>
    </dgm:pt>
    <dgm:pt modelId="{5C9BFF4B-C4AA-BD4F-9EA0-9C4B5EFB9139}" type="sibTrans" cxnId="{A5DF4FFE-10D3-7849-86E6-0D469414F1F8}">
      <dgm:prSet/>
      <dgm:spPr/>
      <dgm:t>
        <a:bodyPr/>
        <a:lstStyle/>
        <a:p>
          <a:endParaRPr lang="en-US">
            <a:solidFill>
              <a:schemeClr val="accent6"/>
            </a:solidFill>
          </a:endParaRPr>
        </a:p>
      </dgm:t>
    </dgm:pt>
    <dgm:pt modelId="{A94FD330-6202-4281-A281-E429444D0D5F}">
      <dgm:prSet phldr="0"/>
      <dgm:spPr/>
      <dgm:t>
        <a:bodyPr/>
        <a:lstStyle/>
        <a:p>
          <a:pPr rtl="0"/>
          <a:r>
            <a:rPr lang="en-US">
              <a:latin typeface="Tw Cen MT"/>
            </a:rPr>
            <a:t>(eco)system</a:t>
          </a:r>
        </a:p>
      </dgm:t>
    </dgm:pt>
    <dgm:pt modelId="{2DDF274D-BDDE-49E2-B649-544E78DE02A4}" type="parTrans" cxnId="{34C90039-C572-45E0-81B8-80A3B3814312}">
      <dgm:prSet/>
      <dgm:spPr/>
      <dgm:t>
        <a:bodyPr/>
        <a:lstStyle/>
        <a:p>
          <a:endParaRPr lang="en-GB"/>
        </a:p>
      </dgm:t>
    </dgm:pt>
    <dgm:pt modelId="{75118A94-AA49-4FB1-8FE3-A224B70D5133}" type="sibTrans" cxnId="{34C90039-C572-45E0-81B8-80A3B3814312}">
      <dgm:prSet/>
      <dgm:spPr/>
      <dgm:t>
        <a:bodyPr/>
        <a:lstStyle/>
        <a:p>
          <a:endParaRPr lang="en-GB"/>
        </a:p>
      </dgm:t>
    </dgm:pt>
    <dgm:pt modelId="{CF392B12-D2DC-BE40-B19C-58799E7F3D69}" type="pres">
      <dgm:prSet presAssocID="{7E7AE2E6-10F9-0541-9FB1-D9FD81FEBCCB}" presName="Name0" presStyleCnt="0">
        <dgm:presLayoutVars>
          <dgm:chMax val="7"/>
          <dgm:dir/>
          <dgm:animLvl val="lvl"/>
          <dgm:resizeHandles val="exact"/>
        </dgm:presLayoutVars>
      </dgm:prSet>
      <dgm:spPr/>
    </dgm:pt>
    <dgm:pt modelId="{FB06C4BB-7546-644C-A1C7-E60334DCF8B8}" type="pres">
      <dgm:prSet presAssocID="{A5700A3E-17DC-044B-9C68-D8793AFB36E4}" presName="circle1" presStyleLbl="node1" presStyleIdx="0" presStyleCnt="4"/>
      <dgm:spPr/>
    </dgm:pt>
    <dgm:pt modelId="{2E1732DA-EAEB-C84C-89D1-6F6866F92A02}" type="pres">
      <dgm:prSet presAssocID="{A5700A3E-17DC-044B-9C68-D8793AFB36E4}" presName="space" presStyleCnt="0"/>
      <dgm:spPr/>
    </dgm:pt>
    <dgm:pt modelId="{2B46C7E4-378E-3349-96AA-7F9C99591DAB}" type="pres">
      <dgm:prSet presAssocID="{A5700A3E-17DC-044B-9C68-D8793AFB36E4}" presName="rect1" presStyleLbl="alignAcc1" presStyleIdx="0" presStyleCnt="4"/>
      <dgm:spPr/>
    </dgm:pt>
    <dgm:pt modelId="{F45A96DF-3EAA-5849-9753-4F5C5DBD407C}" type="pres">
      <dgm:prSet presAssocID="{10F65232-B414-3D4F-BDBE-B57C5BCC1425}" presName="vertSpace2" presStyleLbl="node1" presStyleIdx="0" presStyleCnt="4"/>
      <dgm:spPr/>
    </dgm:pt>
    <dgm:pt modelId="{E62BDFDD-1E97-CA40-AEB7-DF62F255C866}" type="pres">
      <dgm:prSet presAssocID="{10F65232-B414-3D4F-BDBE-B57C5BCC1425}" presName="circle2" presStyleLbl="node1" presStyleIdx="1" presStyleCnt="4"/>
      <dgm:spPr/>
    </dgm:pt>
    <dgm:pt modelId="{68A49E2F-724D-8A49-BD27-C7E828D8AE35}" type="pres">
      <dgm:prSet presAssocID="{10F65232-B414-3D4F-BDBE-B57C5BCC1425}" presName="rect2" presStyleLbl="alignAcc1" presStyleIdx="1" presStyleCnt="4"/>
      <dgm:spPr/>
    </dgm:pt>
    <dgm:pt modelId="{2042B1D3-81D7-4439-A6E4-C67BF0513163}" type="pres">
      <dgm:prSet presAssocID="{A94FD330-6202-4281-A281-E429444D0D5F}" presName="vertSpace3" presStyleLbl="node1" presStyleIdx="1" presStyleCnt="4"/>
      <dgm:spPr/>
    </dgm:pt>
    <dgm:pt modelId="{0EBC9E76-5902-44DD-93E6-AC6ADDCBFB7B}" type="pres">
      <dgm:prSet presAssocID="{A94FD330-6202-4281-A281-E429444D0D5F}" presName="circle3" presStyleLbl="node1" presStyleIdx="2" presStyleCnt="4"/>
      <dgm:spPr/>
    </dgm:pt>
    <dgm:pt modelId="{A8929532-0699-4BB1-A1FC-C34C61D5AAF4}" type="pres">
      <dgm:prSet presAssocID="{A94FD330-6202-4281-A281-E429444D0D5F}" presName="rect3" presStyleLbl="alignAcc1" presStyleIdx="2" presStyleCnt="4"/>
      <dgm:spPr/>
    </dgm:pt>
    <dgm:pt modelId="{6E966AD1-9201-4B9D-A4A1-4933920C397E}" type="pres">
      <dgm:prSet presAssocID="{0A954300-D071-C049-A447-0F02C77EABEB}" presName="vertSpace4" presStyleLbl="node1" presStyleIdx="2" presStyleCnt="4"/>
      <dgm:spPr/>
    </dgm:pt>
    <dgm:pt modelId="{1C38A2CA-7EF0-445B-AE23-152F26ADE619}" type="pres">
      <dgm:prSet presAssocID="{0A954300-D071-C049-A447-0F02C77EABEB}" presName="circle4" presStyleLbl="node1" presStyleIdx="3" presStyleCnt="4"/>
      <dgm:spPr/>
    </dgm:pt>
    <dgm:pt modelId="{8F5C72E1-5265-474B-B774-A4CF573E67EF}" type="pres">
      <dgm:prSet presAssocID="{0A954300-D071-C049-A447-0F02C77EABEB}" presName="rect4" presStyleLbl="alignAcc1" presStyleIdx="3" presStyleCnt="4"/>
      <dgm:spPr/>
    </dgm:pt>
    <dgm:pt modelId="{7AAAB472-F812-C24E-9819-9C6EC8F7BEA7}" type="pres">
      <dgm:prSet presAssocID="{A5700A3E-17DC-044B-9C68-D8793AFB36E4}" presName="rect1ParTxNoCh" presStyleLbl="alignAcc1" presStyleIdx="3" presStyleCnt="4">
        <dgm:presLayoutVars>
          <dgm:chMax val="1"/>
          <dgm:bulletEnabled val="1"/>
        </dgm:presLayoutVars>
      </dgm:prSet>
      <dgm:spPr/>
    </dgm:pt>
    <dgm:pt modelId="{672D3B36-3453-784F-ABAE-6A5269467451}" type="pres">
      <dgm:prSet presAssocID="{10F65232-B414-3D4F-BDBE-B57C5BCC1425}" presName="rect2ParTxNoCh" presStyleLbl="alignAcc1" presStyleIdx="3" presStyleCnt="4">
        <dgm:presLayoutVars>
          <dgm:chMax val="1"/>
          <dgm:bulletEnabled val="1"/>
        </dgm:presLayoutVars>
      </dgm:prSet>
      <dgm:spPr/>
    </dgm:pt>
    <dgm:pt modelId="{83E6580B-C2B7-4CC3-B85E-8B70E08F0816}" type="pres">
      <dgm:prSet presAssocID="{A94FD330-6202-4281-A281-E429444D0D5F}" presName="rect3ParTxNoCh" presStyleLbl="alignAcc1" presStyleIdx="3" presStyleCnt="4">
        <dgm:presLayoutVars>
          <dgm:chMax val="1"/>
          <dgm:bulletEnabled val="1"/>
        </dgm:presLayoutVars>
      </dgm:prSet>
      <dgm:spPr/>
    </dgm:pt>
    <dgm:pt modelId="{D149BFC4-980B-4BD4-BC2C-B21D3801E335}" type="pres">
      <dgm:prSet presAssocID="{0A954300-D071-C049-A447-0F02C77EABEB}" presName="rect4ParTxNoCh" presStyleLbl="alignAcc1" presStyleIdx="3" presStyleCnt="4">
        <dgm:presLayoutVars>
          <dgm:chMax val="1"/>
          <dgm:bulletEnabled val="1"/>
        </dgm:presLayoutVars>
      </dgm:prSet>
      <dgm:spPr/>
    </dgm:pt>
  </dgm:ptLst>
  <dgm:cxnLst>
    <dgm:cxn modelId="{2A729D02-98A5-4B28-9D1C-2D617C6B6A28}" type="presOf" srcId="{A5700A3E-17DC-044B-9C68-D8793AFB36E4}" destId="{7AAAB472-F812-C24E-9819-9C6EC8F7BEA7}" srcOrd="1" destOrd="0" presId="urn:microsoft.com/office/officeart/2005/8/layout/target3"/>
    <dgm:cxn modelId="{C03E4207-6558-6449-83CF-E452C8E2E756}" type="presOf" srcId="{7E7AE2E6-10F9-0541-9FB1-D9FD81FEBCCB}" destId="{CF392B12-D2DC-BE40-B19C-58799E7F3D69}" srcOrd="0" destOrd="0" presId="urn:microsoft.com/office/officeart/2005/8/layout/target3"/>
    <dgm:cxn modelId="{34C90039-C572-45E0-81B8-80A3B3814312}" srcId="{7E7AE2E6-10F9-0541-9FB1-D9FD81FEBCCB}" destId="{A94FD330-6202-4281-A281-E429444D0D5F}" srcOrd="2" destOrd="0" parTransId="{2DDF274D-BDDE-49E2-B649-544E78DE02A4}" sibTransId="{75118A94-AA49-4FB1-8FE3-A224B70D5133}"/>
    <dgm:cxn modelId="{C0EAC05B-CF19-4C48-A96B-E3C862E8D222}" type="presOf" srcId="{A5700A3E-17DC-044B-9C68-D8793AFB36E4}" destId="{2B46C7E4-378E-3349-96AA-7F9C99591DAB}" srcOrd="0" destOrd="0" presId="urn:microsoft.com/office/officeart/2005/8/layout/target3"/>
    <dgm:cxn modelId="{979FF250-3B15-479C-8D17-A526BB78346B}" type="presOf" srcId="{0A954300-D071-C049-A447-0F02C77EABEB}" destId="{D149BFC4-980B-4BD4-BC2C-B21D3801E335}" srcOrd="1" destOrd="0" presId="urn:microsoft.com/office/officeart/2005/8/layout/target3"/>
    <dgm:cxn modelId="{7712EF92-0A9A-440D-AB7E-3882F7B6B6B8}" type="presOf" srcId="{10F65232-B414-3D4F-BDBE-B57C5BCC1425}" destId="{68A49E2F-724D-8A49-BD27-C7E828D8AE35}" srcOrd="0" destOrd="0" presId="urn:microsoft.com/office/officeart/2005/8/layout/target3"/>
    <dgm:cxn modelId="{C04DBD94-E661-0A4E-B4AC-902C3B7383CC}" srcId="{7E7AE2E6-10F9-0541-9FB1-D9FD81FEBCCB}" destId="{A5700A3E-17DC-044B-9C68-D8793AFB36E4}" srcOrd="0" destOrd="0" parTransId="{19B0EB48-BF9D-0F4F-9CC4-D407124D1C11}" sibTransId="{86A07352-9651-4E44-B3E2-D1B250498A21}"/>
    <dgm:cxn modelId="{90A93FA4-008B-4E47-AE25-0B44CB4EDBAE}" type="presOf" srcId="{A94FD330-6202-4281-A281-E429444D0D5F}" destId="{A8929532-0699-4BB1-A1FC-C34C61D5AAF4}" srcOrd="0" destOrd="0" presId="urn:microsoft.com/office/officeart/2005/8/layout/target3"/>
    <dgm:cxn modelId="{02A66DA8-8535-4F7E-9201-D11407EE5CE7}" type="presOf" srcId="{10F65232-B414-3D4F-BDBE-B57C5BCC1425}" destId="{672D3B36-3453-784F-ABAE-6A5269467451}" srcOrd="1" destOrd="0" presId="urn:microsoft.com/office/officeart/2005/8/layout/target3"/>
    <dgm:cxn modelId="{8B6F92C2-3B2C-4DFB-AF38-49A9C42A3D3E}" type="presOf" srcId="{0A954300-D071-C049-A447-0F02C77EABEB}" destId="{8F5C72E1-5265-474B-B774-A4CF573E67EF}" srcOrd="0" destOrd="0" presId="urn:microsoft.com/office/officeart/2005/8/layout/target3"/>
    <dgm:cxn modelId="{E03FEDC8-633A-6B48-8B7B-702F02A3CD73}" srcId="{7E7AE2E6-10F9-0541-9FB1-D9FD81FEBCCB}" destId="{10F65232-B414-3D4F-BDBE-B57C5BCC1425}" srcOrd="1" destOrd="0" parTransId="{4B8D9026-2CC2-6C41-8B7A-78C0E9C51C9D}" sibTransId="{DFB1DB10-43F7-2344-9896-DB909FB64A3B}"/>
    <dgm:cxn modelId="{7CA396FA-61A4-4D37-A7C9-4A3B6CC7FE40}" type="presOf" srcId="{A94FD330-6202-4281-A281-E429444D0D5F}" destId="{83E6580B-C2B7-4CC3-B85E-8B70E08F0816}" srcOrd="1" destOrd="0" presId="urn:microsoft.com/office/officeart/2005/8/layout/target3"/>
    <dgm:cxn modelId="{A5DF4FFE-10D3-7849-86E6-0D469414F1F8}" srcId="{7E7AE2E6-10F9-0541-9FB1-D9FD81FEBCCB}" destId="{0A954300-D071-C049-A447-0F02C77EABEB}" srcOrd="3" destOrd="0" parTransId="{16BD2239-8DB8-E44F-B693-D679F1C350D5}" sibTransId="{5C9BFF4B-C4AA-BD4F-9EA0-9C4B5EFB9139}"/>
    <dgm:cxn modelId="{E2788C47-FF28-465E-881C-9307811A1C3F}" type="presParOf" srcId="{CF392B12-D2DC-BE40-B19C-58799E7F3D69}" destId="{FB06C4BB-7546-644C-A1C7-E60334DCF8B8}" srcOrd="0" destOrd="0" presId="urn:microsoft.com/office/officeart/2005/8/layout/target3"/>
    <dgm:cxn modelId="{B299B7D9-60C2-40EF-B33D-99D1E969DF11}" type="presParOf" srcId="{CF392B12-D2DC-BE40-B19C-58799E7F3D69}" destId="{2E1732DA-EAEB-C84C-89D1-6F6866F92A02}" srcOrd="1" destOrd="0" presId="urn:microsoft.com/office/officeart/2005/8/layout/target3"/>
    <dgm:cxn modelId="{58740A75-977E-41D6-A082-46D5C43AA643}" type="presParOf" srcId="{CF392B12-D2DC-BE40-B19C-58799E7F3D69}" destId="{2B46C7E4-378E-3349-96AA-7F9C99591DAB}" srcOrd="2" destOrd="0" presId="urn:microsoft.com/office/officeart/2005/8/layout/target3"/>
    <dgm:cxn modelId="{0E4004D6-AE40-4BAE-BF55-0042218E61BA}" type="presParOf" srcId="{CF392B12-D2DC-BE40-B19C-58799E7F3D69}" destId="{F45A96DF-3EAA-5849-9753-4F5C5DBD407C}" srcOrd="3" destOrd="0" presId="urn:microsoft.com/office/officeart/2005/8/layout/target3"/>
    <dgm:cxn modelId="{F8EB3826-7C31-4219-85D2-74DA6B054F18}" type="presParOf" srcId="{CF392B12-D2DC-BE40-B19C-58799E7F3D69}" destId="{E62BDFDD-1E97-CA40-AEB7-DF62F255C866}" srcOrd="4" destOrd="0" presId="urn:microsoft.com/office/officeart/2005/8/layout/target3"/>
    <dgm:cxn modelId="{23732CB6-F9D0-431E-B265-DFDFBD1C98B9}" type="presParOf" srcId="{CF392B12-D2DC-BE40-B19C-58799E7F3D69}" destId="{68A49E2F-724D-8A49-BD27-C7E828D8AE35}" srcOrd="5" destOrd="0" presId="urn:microsoft.com/office/officeart/2005/8/layout/target3"/>
    <dgm:cxn modelId="{1C46E363-C202-431D-918D-3FA592F93A3C}" type="presParOf" srcId="{CF392B12-D2DC-BE40-B19C-58799E7F3D69}" destId="{2042B1D3-81D7-4439-A6E4-C67BF0513163}" srcOrd="6" destOrd="0" presId="urn:microsoft.com/office/officeart/2005/8/layout/target3"/>
    <dgm:cxn modelId="{45EA0A81-2F03-4A14-B43A-A8961228BB9C}" type="presParOf" srcId="{CF392B12-D2DC-BE40-B19C-58799E7F3D69}" destId="{0EBC9E76-5902-44DD-93E6-AC6ADDCBFB7B}" srcOrd="7" destOrd="0" presId="urn:microsoft.com/office/officeart/2005/8/layout/target3"/>
    <dgm:cxn modelId="{2D0B9E41-EB46-4351-96FA-95CEF7418C0C}" type="presParOf" srcId="{CF392B12-D2DC-BE40-B19C-58799E7F3D69}" destId="{A8929532-0699-4BB1-A1FC-C34C61D5AAF4}" srcOrd="8" destOrd="0" presId="urn:microsoft.com/office/officeart/2005/8/layout/target3"/>
    <dgm:cxn modelId="{045C22B3-BA00-4A94-A6CC-D89EE57E6197}" type="presParOf" srcId="{CF392B12-D2DC-BE40-B19C-58799E7F3D69}" destId="{6E966AD1-9201-4B9D-A4A1-4933920C397E}" srcOrd="9" destOrd="0" presId="urn:microsoft.com/office/officeart/2005/8/layout/target3"/>
    <dgm:cxn modelId="{CE1798DD-9100-43D4-8BD6-7BDD7230D72A}" type="presParOf" srcId="{CF392B12-D2DC-BE40-B19C-58799E7F3D69}" destId="{1C38A2CA-7EF0-445B-AE23-152F26ADE619}" srcOrd="10" destOrd="0" presId="urn:microsoft.com/office/officeart/2005/8/layout/target3"/>
    <dgm:cxn modelId="{D200E1C0-C346-4A55-BF69-22AE8CA481FD}" type="presParOf" srcId="{CF392B12-D2DC-BE40-B19C-58799E7F3D69}" destId="{8F5C72E1-5265-474B-B774-A4CF573E67EF}" srcOrd="11" destOrd="0" presId="urn:microsoft.com/office/officeart/2005/8/layout/target3"/>
    <dgm:cxn modelId="{918DC8E7-D9B1-400D-B205-A699F8C8CE51}" type="presParOf" srcId="{CF392B12-D2DC-BE40-B19C-58799E7F3D69}" destId="{7AAAB472-F812-C24E-9819-9C6EC8F7BEA7}" srcOrd="12" destOrd="0" presId="urn:microsoft.com/office/officeart/2005/8/layout/target3"/>
    <dgm:cxn modelId="{5D1C77AB-303C-4837-927A-5D6D79C6CD8C}" type="presParOf" srcId="{CF392B12-D2DC-BE40-B19C-58799E7F3D69}" destId="{672D3B36-3453-784F-ABAE-6A5269467451}" srcOrd="13" destOrd="0" presId="urn:microsoft.com/office/officeart/2005/8/layout/target3"/>
    <dgm:cxn modelId="{9375D89D-C622-4AFB-B3AD-664835E61EB6}" type="presParOf" srcId="{CF392B12-D2DC-BE40-B19C-58799E7F3D69}" destId="{83E6580B-C2B7-4CC3-B85E-8B70E08F0816}" srcOrd="14" destOrd="0" presId="urn:microsoft.com/office/officeart/2005/8/layout/target3"/>
    <dgm:cxn modelId="{A4456C90-83AF-4988-BA8D-4D21C235C523}" type="presParOf" srcId="{CF392B12-D2DC-BE40-B19C-58799E7F3D69}" destId="{D149BFC4-980B-4BD4-BC2C-B21D3801E33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6C4BB-7546-644C-A1C7-E60334DCF8B8}">
      <dsp:nvSpPr>
        <dsp:cNvPr id="0" name=""/>
        <dsp:cNvSpPr/>
      </dsp:nvSpPr>
      <dsp:spPr>
        <a:xfrm>
          <a:off x="0" y="416946"/>
          <a:ext cx="3135085" cy="3135085"/>
        </a:xfrm>
        <a:prstGeom prst="pie">
          <a:avLst>
            <a:gd name="adj1" fmla="val 5400000"/>
            <a:gd name="adj2" fmla="val 1620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6C7E4-378E-3349-96AA-7F9C99591DAB}">
      <dsp:nvSpPr>
        <dsp:cNvPr id="0" name=""/>
        <dsp:cNvSpPr/>
      </dsp:nvSpPr>
      <dsp:spPr>
        <a:xfrm>
          <a:off x="1567542" y="416946"/>
          <a:ext cx="3657599" cy="3135085"/>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Tw Cen MT"/>
            </a:rPr>
            <a:t>environment</a:t>
          </a:r>
          <a:endParaRPr lang="en-US" sz="3100" kern="1200"/>
        </a:p>
      </dsp:txBody>
      <dsp:txXfrm>
        <a:off x="1567542" y="416946"/>
        <a:ext cx="3657599" cy="666205"/>
      </dsp:txXfrm>
    </dsp:sp>
    <dsp:sp modelId="{E62BDFDD-1E97-CA40-AEB7-DF62F255C866}">
      <dsp:nvSpPr>
        <dsp:cNvPr id="0" name=""/>
        <dsp:cNvSpPr/>
      </dsp:nvSpPr>
      <dsp:spPr>
        <a:xfrm>
          <a:off x="411479" y="1083152"/>
          <a:ext cx="2312125" cy="2312125"/>
        </a:xfrm>
        <a:prstGeom prst="pie">
          <a:avLst>
            <a:gd name="adj1" fmla="val 5400000"/>
            <a:gd name="adj2" fmla="val 16200000"/>
          </a:avLst>
        </a:prstGeom>
        <a:solidFill>
          <a:schemeClr val="accent3">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A49E2F-724D-8A49-BD27-C7E828D8AE35}">
      <dsp:nvSpPr>
        <dsp:cNvPr id="0" name=""/>
        <dsp:cNvSpPr/>
      </dsp:nvSpPr>
      <dsp:spPr>
        <a:xfrm>
          <a:off x="1567542" y="1083152"/>
          <a:ext cx="3657599" cy="2312125"/>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Tw Cen MT"/>
            </a:rPr>
            <a:t>business</a:t>
          </a:r>
          <a:endParaRPr lang="en-US" sz="3100" kern="1200"/>
        </a:p>
      </dsp:txBody>
      <dsp:txXfrm>
        <a:off x="1567542" y="1083152"/>
        <a:ext cx="3657599" cy="666205"/>
      </dsp:txXfrm>
    </dsp:sp>
    <dsp:sp modelId="{0EBC9E76-5902-44DD-93E6-AC6ADDCBFB7B}">
      <dsp:nvSpPr>
        <dsp:cNvPr id="0" name=""/>
        <dsp:cNvSpPr/>
      </dsp:nvSpPr>
      <dsp:spPr>
        <a:xfrm>
          <a:off x="822959" y="1749358"/>
          <a:ext cx="1489165" cy="1489165"/>
        </a:xfrm>
        <a:prstGeom prst="pie">
          <a:avLst>
            <a:gd name="adj1" fmla="val 5400000"/>
            <a:gd name="adj2" fmla="val 16200000"/>
          </a:avLst>
        </a:prstGeom>
        <a:solidFill>
          <a:schemeClr val="accent3">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29532-0699-4BB1-A1FC-C34C61D5AAF4}">
      <dsp:nvSpPr>
        <dsp:cNvPr id="0" name=""/>
        <dsp:cNvSpPr/>
      </dsp:nvSpPr>
      <dsp:spPr>
        <a:xfrm>
          <a:off x="1567542" y="1749358"/>
          <a:ext cx="3657599" cy="1489165"/>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Tw Cen MT"/>
            </a:rPr>
            <a:t>(eco)system</a:t>
          </a:r>
        </a:p>
      </dsp:txBody>
      <dsp:txXfrm>
        <a:off x="1567542" y="1749358"/>
        <a:ext cx="3657599" cy="666205"/>
      </dsp:txXfrm>
    </dsp:sp>
    <dsp:sp modelId="{1C38A2CA-7EF0-445B-AE23-152F26ADE619}">
      <dsp:nvSpPr>
        <dsp:cNvPr id="0" name=""/>
        <dsp:cNvSpPr/>
      </dsp:nvSpPr>
      <dsp:spPr>
        <a:xfrm>
          <a:off x="1234439" y="2415563"/>
          <a:ext cx="666205" cy="666205"/>
        </a:xfrm>
        <a:prstGeom prst="pie">
          <a:avLst>
            <a:gd name="adj1" fmla="val 5400000"/>
            <a:gd name="adj2" fmla="val 1620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C72E1-5265-474B-B774-A4CF573E67EF}">
      <dsp:nvSpPr>
        <dsp:cNvPr id="0" name=""/>
        <dsp:cNvSpPr/>
      </dsp:nvSpPr>
      <dsp:spPr>
        <a:xfrm>
          <a:off x="1567542" y="2415563"/>
          <a:ext cx="3657599" cy="666205"/>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Tw Cen MT"/>
            </a:rPr>
            <a:t>feature</a:t>
          </a:r>
          <a:endParaRPr lang="en-US" sz="3100" kern="1200"/>
        </a:p>
      </dsp:txBody>
      <dsp:txXfrm>
        <a:off x="1567542" y="2415563"/>
        <a:ext cx="3657599" cy="66620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B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en.wikipedia.org/wiki/Dobbs_v._Jackson_Women%27s_Health_Organization" TargetMode="External"/><Relationship Id="rId13" Type="http://schemas.openxmlformats.org/officeDocument/2006/relationships/hyperlink" Target="https://en.wikipedia.org/wiki/Interracial_marriage" TargetMode="External"/><Relationship Id="rId3" Type="http://schemas.openxmlformats.org/officeDocument/2006/relationships/hyperlink" Target="https://en.wikipedia.org/wiki/Roe_v._Wade#cite_note-roevwadeussc-1" TargetMode="External"/><Relationship Id="rId7" Type="http://schemas.openxmlformats.org/officeDocument/2006/relationships/hyperlink" Target="https://en.wikipedia.org/wiki/Abortion" TargetMode="External"/><Relationship Id="rId12" Type="http://schemas.openxmlformats.org/officeDocument/2006/relationships/hyperlink" Target="https://en.wikipedia.org/wiki/Birth_control" TargetMode="External"/><Relationship Id="rId17" Type="http://schemas.openxmlformats.org/officeDocument/2006/relationships/hyperlink" Target="https://en.wikipedia.org/wiki/United_States_abortion-rights_movement" TargetMode="External"/><Relationship Id="rId2" Type="http://schemas.openxmlformats.org/officeDocument/2006/relationships/slide" Target="../slides/slide21.xml"/><Relationship Id="rId16" Type="http://schemas.openxmlformats.org/officeDocument/2006/relationships/hyperlink" Target="https://en.wikipedia.org/wiki/United_States_anti-abortion_movement" TargetMode="External"/><Relationship Id="rId1" Type="http://schemas.openxmlformats.org/officeDocument/2006/relationships/notesMaster" Target="../notesMasters/notesMaster1.xml"/><Relationship Id="rId6" Type="http://schemas.openxmlformats.org/officeDocument/2006/relationships/hyperlink" Target="https://en.wikipedia.org/wiki/Constitution_of_the_United_States" TargetMode="External"/><Relationship Id="rId11" Type="http://schemas.openxmlformats.org/officeDocument/2006/relationships/hyperlink" Target="https://en.wikipedia.org/wiki/Roe_v._Wade#cite_note-Breuninger_&amp;_Mangan_2022-22" TargetMode="External"/><Relationship Id="rId5" Type="http://schemas.openxmlformats.org/officeDocument/2006/relationships/hyperlink" Target="https://en.wikipedia.org/wiki/U.S._Supreme_Court" TargetMode="External"/><Relationship Id="rId15" Type="http://schemas.openxmlformats.org/officeDocument/2006/relationships/hyperlink" Target="https://en.wikipedia.org/wiki/Roe_v._Wade#cite_note-Sneed_2022-23" TargetMode="External"/><Relationship Id="rId10" Type="http://schemas.openxmlformats.org/officeDocument/2006/relationships/hyperlink" Target="https://en.wikipedia.org/wiki/Roe_v._Wade#cite_note-21" TargetMode="External"/><Relationship Id="rId4" Type="http://schemas.openxmlformats.org/officeDocument/2006/relationships/hyperlink" Target="https://en.wikipedia.org/wiki/List_of_landmark_court_decisions_in_the_United_States" TargetMode="External"/><Relationship Id="rId9" Type="http://schemas.openxmlformats.org/officeDocument/2006/relationships/hyperlink" Target="https://en.wikipedia.org/wiki/Substantive_due_process" TargetMode="External"/><Relationship Id="rId14" Type="http://schemas.openxmlformats.org/officeDocument/2006/relationships/hyperlink" Target="https://en.wikipedia.org/wiki/Same-sex_marriag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b50b3b98aa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b50b3b98aa_2_3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b55672ff36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b55672ff36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89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b50b3b98aa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b50b3b98aa_2_3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72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b55672ff3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b55672ff36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b55672ff36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b55672ff36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b55672ff3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b55672ff36_0_1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b55672ff36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b55672ff36_0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72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b55672ff36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b55672ff36_0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b55672ff36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b55672ff36_0_3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BE" dirty="0"/>
              <a:t>Privacy engineering protection goals (Hanse</a:t>
            </a:r>
            <a:r>
              <a:rPr lang="en-GB" dirty="0"/>
              <a:t>n,</a:t>
            </a:r>
            <a:r>
              <a:rPr lang="en-BE" dirty="0"/>
              <a:t> Jensen</a:t>
            </a:r>
            <a:r>
              <a:rPr lang="en-GB" dirty="0"/>
              <a:t> &amp; </a:t>
            </a:r>
            <a:r>
              <a:rPr lang="en-GB" dirty="0" err="1"/>
              <a:t>Rost</a:t>
            </a:r>
            <a:r>
              <a:rPr lang="en-BE" dirty="0"/>
              <a:t>)</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BE" dirty="0"/>
              <a:t>Privacy engineering objectives (NIST)</a:t>
            </a: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b55672ff36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b55672ff36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Own picture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b50b3b98aa_2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b50b3b98aa_2_3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89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b="1" i="1" dirty="0">
                <a:solidFill>
                  <a:srgbClr val="202122"/>
                </a:solidFill>
                <a:effectLst/>
                <a:latin typeface="Arial" panose="020B0604020202020204" pitchFamily="34" charset="0"/>
              </a:rPr>
              <a:t>Roe v. Wade</a:t>
            </a:r>
            <a:r>
              <a:rPr lang="en-US" b="0" i="0" dirty="0">
                <a:solidFill>
                  <a:srgbClr val="202122"/>
                </a:solidFill>
                <a:effectLst/>
                <a:latin typeface="Arial" panose="020B0604020202020204" pitchFamily="34" charset="0"/>
              </a:rPr>
              <a:t>, 410 U.S. 113 (1973),</a:t>
            </a:r>
            <a:r>
              <a:rPr lang="en-US" b="0" i="0" u="none" strike="noStrike" baseline="30000" dirty="0">
                <a:solidFill>
                  <a:srgbClr val="0645AD"/>
                </a:solidFill>
                <a:effectLst/>
                <a:latin typeface="Arial" panose="020B0604020202020204" pitchFamily="34" charset="0"/>
                <a:hlinkClick r:id="rId3"/>
              </a:rPr>
              <a:t>[1]</a:t>
            </a:r>
            <a:r>
              <a:rPr lang="en-US" b="0" i="0" dirty="0">
                <a:solidFill>
                  <a:srgbClr val="202122"/>
                </a:solidFill>
                <a:effectLst/>
                <a:latin typeface="Arial" panose="020B0604020202020204" pitchFamily="34" charset="0"/>
              </a:rPr>
              <a:t> was a </a:t>
            </a:r>
            <a:r>
              <a:rPr lang="en-US" b="0" i="0" u="none" strike="noStrike" dirty="0">
                <a:solidFill>
                  <a:srgbClr val="0645AD"/>
                </a:solidFill>
                <a:effectLst/>
                <a:latin typeface="Arial" panose="020B0604020202020204" pitchFamily="34" charset="0"/>
                <a:hlinkClick r:id="rId4" tooltip="List of landmark court decisions in the United States"/>
              </a:rPr>
              <a:t>landmark decision</a:t>
            </a:r>
            <a:r>
              <a:rPr lang="en-US" b="0" i="0" dirty="0">
                <a:solidFill>
                  <a:srgbClr val="202122"/>
                </a:solidFill>
                <a:effectLst/>
                <a:latin typeface="Arial" panose="020B0604020202020204" pitchFamily="34" charset="0"/>
              </a:rPr>
              <a:t> of the </a:t>
            </a:r>
            <a:r>
              <a:rPr lang="en-US" b="0" i="0" u="none" strike="noStrike" dirty="0">
                <a:solidFill>
                  <a:srgbClr val="0645AD"/>
                </a:solidFill>
                <a:effectLst/>
                <a:latin typeface="Arial" panose="020B0604020202020204" pitchFamily="34" charset="0"/>
                <a:hlinkClick r:id="rId5" tooltip="U.S. Supreme Court"/>
              </a:rPr>
              <a:t>U.S. Supreme Court</a:t>
            </a:r>
            <a:r>
              <a:rPr lang="en-US" b="0" i="0" dirty="0">
                <a:solidFill>
                  <a:srgbClr val="202122"/>
                </a:solidFill>
                <a:effectLst/>
                <a:latin typeface="Arial" panose="020B0604020202020204" pitchFamily="34" charset="0"/>
              </a:rPr>
              <a:t> in which the Court ruled that the </a:t>
            </a:r>
            <a:r>
              <a:rPr lang="en-US" b="0" i="0" u="none" strike="noStrike" dirty="0">
                <a:solidFill>
                  <a:srgbClr val="0645AD"/>
                </a:solidFill>
                <a:effectLst/>
                <a:latin typeface="Arial" panose="020B0604020202020204" pitchFamily="34" charset="0"/>
                <a:hlinkClick r:id="rId6" tooltip="Constitution of the United States"/>
              </a:rPr>
              <a:t>Constitution of the United States</a:t>
            </a:r>
            <a:r>
              <a:rPr lang="en-US" b="0" i="0" dirty="0">
                <a:solidFill>
                  <a:srgbClr val="202122"/>
                </a:solidFill>
                <a:effectLst/>
                <a:latin typeface="Arial" panose="020B0604020202020204" pitchFamily="34" charset="0"/>
              </a:rPr>
              <a:t> conferred the right to have an </a:t>
            </a:r>
            <a:r>
              <a:rPr lang="en-US" b="0" i="0" u="none" strike="noStrike" dirty="0">
                <a:solidFill>
                  <a:srgbClr val="0645AD"/>
                </a:solidFill>
                <a:effectLst/>
                <a:latin typeface="Arial" panose="020B0604020202020204" pitchFamily="34" charset="0"/>
                <a:hlinkClick r:id="rId7" tooltip="Abortion"/>
              </a:rPr>
              <a:t>abortion</a:t>
            </a:r>
            <a:r>
              <a:rPr lang="en-US" b="0" i="0" dirty="0">
                <a:solidFill>
                  <a:srgbClr val="202122"/>
                </a:solidFill>
                <a:effectLst/>
                <a:latin typeface="Arial" panose="020B0604020202020204" pitchFamily="34" charset="0"/>
              </a:rPr>
              <a:t>.</a:t>
            </a:r>
          </a:p>
          <a:p>
            <a:r>
              <a:rPr lang="en-US" b="0" i="0" dirty="0">
                <a:solidFill>
                  <a:srgbClr val="202122"/>
                </a:solidFill>
                <a:effectLst/>
                <a:latin typeface="Arial" panose="020B0604020202020204" pitchFamily="34" charset="0"/>
              </a:rPr>
              <a:t>In June 2022, the Supreme Court overruled </a:t>
            </a:r>
            <a:r>
              <a:rPr lang="en-US" b="0" i="1" dirty="0">
                <a:solidFill>
                  <a:srgbClr val="202122"/>
                </a:solidFill>
                <a:effectLst/>
                <a:latin typeface="Arial" panose="020B0604020202020204" pitchFamily="34" charset="0"/>
              </a:rPr>
              <a:t>Roe</a:t>
            </a:r>
            <a:r>
              <a:rPr lang="en-US" b="0" i="0" dirty="0">
                <a:solidFill>
                  <a:srgbClr val="202122"/>
                </a:solidFill>
                <a:effectLst/>
                <a:latin typeface="Arial" panose="020B0604020202020204" pitchFamily="34" charset="0"/>
              </a:rPr>
              <a:t> in </a:t>
            </a:r>
            <a:r>
              <a:rPr lang="en-US" b="0" i="1" u="none" strike="noStrike" dirty="0">
                <a:solidFill>
                  <a:srgbClr val="0645AD"/>
                </a:solidFill>
                <a:effectLst/>
                <a:latin typeface="Arial" panose="020B0604020202020204" pitchFamily="34" charset="0"/>
                <a:hlinkClick r:id="rId8"/>
              </a:rPr>
              <a:t>Dobbs v. Jackson Women's Health Organization</a:t>
            </a:r>
            <a:r>
              <a:rPr lang="en-US" b="0" i="0" dirty="0">
                <a:solidFill>
                  <a:srgbClr val="202122"/>
                </a:solidFill>
                <a:effectLst/>
                <a:latin typeface="Arial" panose="020B0604020202020204" pitchFamily="34" charset="0"/>
              </a:rPr>
              <a:t> on the grounds that the </a:t>
            </a:r>
            <a:r>
              <a:rPr lang="en-US" b="0" i="0" u="none" strike="noStrike" dirty="0">
                <a:solidFill>
                  <a:srgbClr val="0645AD"/>
                </a:solidFill>
                <a:effectLst/>
                <a:latin typeface="Arial" panose="020B0604020202020204" pitchFamily="34" charset="0"/>
                <a:hlinkClick r:id="rId9" tooltip="Substantive due process"/>
              </a:rPr>
              <a:t>substantive right</a:t>
            </a:r>
            <a:r>
              <a:rPr lang="en-US" b="0" i="0" dirty="0">
                <a:solidFill>
                  <a:srgbClr val="202122"/>
                </a:solidFill>
                <a:effectLst/>
                <a:latin typeface="Arial" panose="020B0604020202020204" pitchFamily="34" charset="0"/>
              </a:rPr>
              <a:t> to abortion was not "deeply rooted in this Nation's history or tradition", nor considered a right when the Due Process Clause was ratified in 1868, and was unknown in U.S. law until </a:t>
            </a:r>
            <a:r>
              <a:rPr lang="en-US" b="0" i="1" dirty="0">
                <a:solidFill>
                  <a:srgbClr val="202122"/>
                </a:solidFill>
                <a:effectLst/>
                <a:latin typeface="Arial" panose="020B0604020202020204" pitchFamily="34" charset="0"/>
              </a:rPr>
              <a:t>Roe</a:t>
            </a:r>
            <a:r>
              <a:rPr lang="en-US" b="0" i="0" dirty="0">
                <a:solidFill>
                  <a:srgbClr val="202122"/>
                </a:solidFill>
                <a:effectLst/>
                <a:latin typeface="Arial" panose="020B0604020202020204" pitchFamily="34" charset="0"/>
              </a:rPr>
              <a:t>. This view was disputed by some legal historians and criticized by the dissenting opinion,</a:t>
            </a:r>
            <a:r>
              <a:rPr lang="en-US" b="0" i="0" u="none" strike="noStrike" baseline="30000" dirty="0">
                <a:solidFill>
                  <a:srgbClr val="0645AD"/>
                </a:solidFill>
                <a:effectLst/>
                <a:latin typeface="Arial" panose="020B0604020202020204" pitchFamily="34" charset="0"/>
                <a:hlinkClick r:id="rId10"/>
              </a:rPr>
              <a:t>[21]</a:t>
            </a:r>
            <a:r>
              <a:rPr lang="en-US" b="0" i="0" u="none" strike="noStrike" baseline="30000" dirty="0">
                <a:solidFill>
                  <a:srgbClr val="0645AD"/>
                </a:solidFill>
                <a:effectLst/>
                <a:latin typeface="Arial" panose="020B0604020202020204" pitchFamily="34" charset="0"/>
                <a:hlinkClick r:id="rId11"/>
              </a:rPr>
              <a:t>[22]</a:t>
            </a:r>
            <a:r>
              <a:rPr lang="en-US" b="0" i="0" dirty="0">
                <a:solidFill>
                  <a:srgbClr val="202122"/>
                </a:solidFill>
                <a:effectLst/>
                <a:latin typeface="Arial" panose="020B0604020202020204" pitchFamily="34" charset="0"/>
              </a:rPr>
              <a:t> which argued that many other rights—</a:t>
            </a:r>
            <a:r>
              <a:rPr lang="en-US" b="0" i="0" u="none" strike="noStrike" dirty="0">
                <a:solidFill>
                  <a:srgbClr val="0645AD"/>
                </a:solidFill>
                <a:effectLst/>
                <a:latin typeface="Arial" panose="020B0604020202020204" pitchFamily="34" charset="0"/>
                <a:hlinkClick r:id="rId12" tooltip="Birth control"/>
              </a:rPr>
              <a:t>contraception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13" tooltip="Interracial marriage"/>
              </a:rPr>
              <a:t>interracial marriage</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4" tooltip="Same-sex marriage"/>
              </a:rPr>
              <a:t>same-sex marriage</a:t>
            </a:r>
            <a:r>
              <a:rPr lang="en-US" b="0" i="0" dirty="0">
                <a:solidFill>
                  <a:srgbClr val="202122"/>
                </a:solidFill>
                <a:effectLst/>
                <a:latin typeface="Arial" panose="020B0604020202020204" pitchFamily="34" charset="0"/>
              </a:rPr>
              <a:t>—did not exist when the Due Process Clause was ratified in 1868, and thus, by the </a:t>
            </a:r>
            <a:r>
              <a:rPr lang="en-US" b="0" i="1" dirty="0">
                <a:solidFill>
                  <a:srgbClr val="202122"/>
                </a:solidFill>
                <a:effectLst/>
                <a:latin typeface="Arial" panose="020B0604020202020204" pitchFamily="34" charset="0"/>
              </a:rPr>
              <a:t>Dobbs</a:t>
            </a:r>
            <a:r>
              <a:rPr lang="en-US" b="0" i="0" dirty="0">
                <a:solidFill>
                  <a:srgbClr val="202122"/>
                </a:solidFill>
                <a:effectLst/>
                <a:latin typeface="Arial" panose="020B0604020202020204" pitchFamily="34" charset="0"/>
              </a:rPr>
              <a:t> majority's logic, were not constitutionally protected.</a:t>
            </a:r>
            <a:r>
              <a:rPr lang="en-US" b="0" i="0" u="none" strike="noStrike" baseline="30000" dirty="0">
                <a:solidFill>
                  <a:srgbClr val="0645AD"/>
                </a:solidFill>
                <a:effectLst/>
                <a:latin typeface="Arial" panose="020B0604020202020204" pitchFamily="34" charset="0"/>
                <a:hlinkClick r:id="rId15"/>
              </a:rPr>
              <a:t>[23]</a:t>
            </a:r>
            <a:r>
              <a:rPr lang="en-US" b="0" i="0" dirty="0">
                <a:solidFill>
                  <a:srgbClr val="202122"/>
                </a:solidFill>
                <a:effectLst/>
                <a:latin typeface="Arial" panose="020B0604020202020204" pitchFamily="34" charset="0"/>
              </a:rPr>
              <a:t> The decision was supported and opposed by the </a:t>
            </a:r>
            <a:r>
              <a:rPr lang="en-US" b="0" i="0" u="none" strike="noStrike" dirty="0">
                <a:solidFill>
                  <a:srgbClr val="0645AD"/>
                </a:solidFill>
                <a:effectLst/>
                <a:latin typeface="Arial" panose="020B0604020202020204" pitchFamily="34" charset="0"/>
                <a:hlinkClick r:id="rId16" tooltip="United States anti-abortion movement"/>
              </a:rPr>
              <a:t>anti-abortion</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17" tooltip="United States abortion-rights movement"/>
              </a:rPr>
              <a:t>abortion-rights</a:t>
            </a:r>
            <a:r>
              <a:rPr lang="en-US" b="0" i="0" dirty="0">
                <a:solidFill>
                  <a:srgbClr val="202122"/>
                </a:solidFill>
                <a:effectLst/>
                <a:latin typeface="Arial" panose="020B0604020202020204" pitchFamily="34" charset="0"/>
              </a:rPr>
              <a:t> movements in the United States, respectively, and was generally condemned by international observers and foreign leaders.</a:t>
            </a:r>
          </a:p>
          <a:p>
            <a:endParaRPr lang="en-US" b="0" i="0" dirty="0">
              <a:solidFill>
                <a:srgbClr val="202122"/>
              </a:solidFill>
              <a:effectLst/>
              <a:latin typeface="Arial" panose="020B0604020202020204" pitchFamily="34" charset="0"/>
            </a:endParaRPr>
          </a:p>
          <a:p>
            <a:r>
              <a:rPr lang="en-US" dirty="0"/>
              <a:t>https://www.nature.com/articles/d41586-022-02139-3</a:t>
            </a:r>
            <a:endParaRPr lang="en-US" b="0" i="0" dirty="0">
              <a:solidFill>
                <a:srgbClr val="202122"/>
              </a:solidFill>
              <a:effectLst/>
              <a:latin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82708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b55672ff36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b55672ff36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Own picture</a:t>
            </a:r>
            <a:endParaRPr dirty="0"/>
          </a:p>
        </p:txBody>
      </p:sp>
    </p:spTree>
    <p:extLst>
      <p:ext uri="{BB962C8B-B14F-4D97-AF65-F5344CB8AC3E}">
        <p14:creationId xmlns:p14="http://schemas.microsoft.com/office/powerpoint/2010/main" val="145415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Mediahuis</a:t>
            </a:r>
            <a:r>
              <a:rPr lang="en-GB" dirty="0"/>
              <a:t> – 45days (sept 3) to fix the use of deceptive user patterns, or 25K fine per day.</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BE" sz="1200" b="0" i="0" u="none" strike="noStrike" cap="none" smtClean="0">
                <a:solidFill>
                  <a:schemeClr val="dk1"/>
                </a:solidFill>
                <a:latin typeface="Calibri"/>
                <a:ea typeface="Calibri"/>
                <a:cs typeface="Calibri"/>
                <a:sym typeface="Calibri"/>
              </a:rPr>
              <a:t>23</a:t>
            </a:fld>
            <a:endParaRPr lang="en-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4684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Also revocation wasn’t easy + legitimate basis was used as backup option</a:t>
            </a:r>
            <a:endParaRPr dirty="0"/>
          </a:p>
        </p:txBody>
      </p:sp>
    </p:spTree>
    <p:extLst>
      <p:ext uri="{BB962C8B-B14F-4D97-AF65-F5344CB8AC3E}">
        <p14:creationId xmlns:p14="http://schemas.microsoft.com/office/powerpoint/2010/main" val="2263712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b55672ff36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b55672ff36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Own picture</a:t>
            </a:r>
            <a:endParaRPr dirty="0"/>
          </a:p>
        </p:txBody>
      </p:sp>
    </p:spTree>
    <p:extLst>
      <p:ext uri="{BB962C8B-B14F-4D97-AF65-F5344CB8AC3E}">
        <p14:creationId xmlns:p14="http://schemas.microsoft.com/office/powerpoint/2010/main" val="2565335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49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514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2b55672ff36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2b55672ff36_2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Minimize = broad term: separate, hide, abstract, minimize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DSAR: ‘without undue delay’, within one month</a:t>
            </a:r>
            <a:endParaRPr dirty="0"/>
          </a:p>
        </p:txBody>
      </p:sp>
    </p:spTree>
    <p:extLst>
      <p:ext uri="{BB962C8B-B14F-4D97-AF65-F5344CB8AC3E}">
        <p14:creationId xmlns:p14="http://schemas.microsoft.com/office/powerpoint/2010/main" val="3244152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b55672ff36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b55672ff36_0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89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b55672ff36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2b55672ff36_0_5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dirty="0"/>
              <a:t>Own picture</a:t>
            </a:r>
            <a:endParaRPr dirty="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20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b55672ff36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b55672ff36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Own picture</a:t>
            </a:r>
            <a:endParaRPr dirty="0"/>
          </a:p>
        </p:txBody>
      </p:sp>
    </p:spTree>
    <p:extLst>
      <p:ext uri="{BB962C8B-B14F-4D97-AF65-F5344CB8AC3E}">
        <p14:creationId xmlns:p14="http://schemas.microsoft.com/office/powerpoint/2010/main" val="3668382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2b55672ff36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2b55672ff36_2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58750" indent="0">
              <a:buNone/>
            </a:pPr>
            <a:r>
              <a:rPr lang="en-US" b="1" dirty="0"/>
              <a:t>One of the Manifesto patterns – having different perspectives. </a:t>
            </a:r>
          </a:p>
          <a:p>
            <a:pPr marL="158750" indent="0">
              <a:buNone/>
            </a:pPr>
            <a:r>
              <a:rPr lang="en-US" b="1" dirty="0"/>
              <a:t>security focuses deeply on how the underlying tech actually works, and how the system will be attacked. </a:t>
            </a:r>
          </a:p>
          <a:p>
            <a:pPr marL="158750" indent="0">
              <a:buNone/>
            </a:pPr>
            <a:r>
              <a:rPr lang="en-US" b="1" dirty="0"/>
              <a:t>Which in turn also protects the privacy of the individuals in the system. </a:t>
            </a:r>
          </a:p>
          <a:p>
            <a:pPr marL="158750" indent="0">
              <a:buNone/>
            </a:pP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Privacy’s alternate view and abstraction – data centric gives better perspective more focused on business flows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User-focused = Customer-focused = Revenue-focused, Business context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For example, Minimizing data can help reduce impact of breaches vs. only confidentiality</a:t>
            </a:r>
          </a:p>
          <a:p>
            <a:endParaRPr lang="en-B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5400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GB" sz="1600" dirty="0"/>
              <a:t>Don’t re-invent the wheel.</a:t>
            </a:r>
          </a:p>
          <a:p>
            <a:endParaRPr lang="en-GB" dirty="0"/>
          </a:p>
          <a:p>
            <a:r>
              <a:rPr lang="en-GB" dirty="0"/>
              <a:t>Security alone is not enough. But the good things is that security and privacy share the foundation. So rather than considering both in silo’s, privacy can and should be aligned and integrated in secure development practices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735D0F-15CB-5241-8DA7-9EC6F9751AD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6852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b50b3b98aa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b50b3b98aa_2_5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7707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b50b3b98aa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b50b3b98aa_2_5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065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Reqs</a:t>
            </a:r>
            <a:r>
              <a:rPr lang="en-US"/>
              <a:t> for </a:t>
            </a:r>
            <a:r>
              <a:rPr lang="en-US" err="1"/>
              <a:t>devs</a:t>
            </a:r>
            <a:endParaRPr lang="en-US"/>
          </a:p>
          <a:p>
            <a:r>
              <a:rPr lang="en-US"/>
              <a:t>Red teaming input</a:t>
            </a:r>
          </a:p>
          <a:p>
            <a:endParaRPr lang="en-US"/>
          </a:p>
          <a:p>
            <a:r>
              <a:rPr lang="en-US"/>
              <a:t>Hanger for all those activities</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4687307-99F3-114B-A3F8-5765DF52D49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8374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b55672ff36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2b55672ff36_0_7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Finding threats. We have all this threat knowledge from all these privacy threat modeling frameworks. How hard can it be?</a:t>
            </a:r>
          </a:p>
          <a:p>
            <a:pPr marL="0" indent="0">
              <a:buFont typeface="Arial" panose="020B0604020202020204" pitchFamily="34" charset="0"/>
              <a:buNone/>
            </a:pPr>
            <a:endParaRPr lang="en-US"/>
          </a:p>
          <a:p>
            <a:pPr marL="0" indent="0">
              <a:buFont typeface="Arial" panose="020B0604020202020204" pitchFamily="34" charset="0"/>
              <a:buNone/>
            </a:pPr>
            <a:r>
              <a:rPr lang="en-US"/>
              <a:t>Well… it’s definitely not straightforward.</a:t>
            </a:r>
          </a:p>
          <a:p>
            <a:pPr marL="0" indent="0">
              <a:buFont typeface="Arial" panose="020B0604020202020204" pitchFamily="34" charset="0"/>
              <a:buNone/>
            </a:pPr>
            <a:endParaRPr lang="en-US"/>
          </a:p>
          <a:p>
            <a:pPr marL="0" indent="0">
              <a:buFont typeface="Arial" panose="020B0604020202020204" pitchFamily="34" charset="0"/>
              <a:buNone/>
            </a:pPr>
            <a:r>
              <a:rPr lang="en-US"/>
              <a:t>Contexts</a:t>
            </a:r>
          </a:p>
          <a:p>
            <a:pPr marL="171450" indent="-171450">
              <a:buFont typeface="Arial" panose="020B0604020202020204" pitchFamily="34" charset="0"/>
              <a:buChar char="•"/>
            </a:pPr>
            <a:r>
              <a:rPr lang="en-US"/>
              <a:t>Feature</a:t>
            </a:r>
          </a:p>
          <a:p>
            <a:pPr marL="171450" indent="-171450">
              <a:buFont typeface="Arial" panose="020B0604020202020204" pitchFamily="34" charset="0"/>
              <a:buChar char="•"/>
            </a:pPr>
            <a:r>
              <a:rPr lang="en-US"/>
              <a:t>Broader impact of entire system and ecosystem (3rd party services, libraries, …)</a:t>
            </a:r>
          </a:p>
          <a:p>
            <a:pPr marL="171450" indent="-171450">
              <a:buFont typeface="Arial" panose="020B0604020202020204" pitchFamily="34" charset="0"/>
              <a:buChar char="•"/>
            </a:pPr>
            <a:r>
              <a:rPr lang="en-US"/>
              <a:t>Business perspective. Why? What purpose? How will it bring value?</a:t>
            </a:r>
          </a:p>
          <a:p>
            <a:pPr marL="171450" indent="-171450">
              <a:buFont typeface="Arial" panose="020B0604020202020204" pitchFamily="34" charset="0"/>
              <a:buChar char="•"/>
            </a:pPr>
            <a:r>
              <a:rPr lang="en-US"/>
              <a:t>Wider environment. External influence/context. Country/</a:t>
            </a:r>
            <a:r>
              <a:rPr lang="en-US" err="1"/>
              <a:t>culure</a:t>
            </a:r>
            <a:r>
              <a:rPr lang="en-US"/>
              <a:t> where deployed. Target audience. Expectations. Legislations.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We still have some work left to do to make this more applicable and actionable.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4687307-99F3-114B-A3F8-5765DF52D49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230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b50b3b98aa_2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b50b3b98aa_2_3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140 years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B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2779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b55672ff36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2b55672ff36_0_7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656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939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b55672ff36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b55672ff36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Own picture</a:t>
            </a:r>
            <a:endParaRPr dirty="0"/>
          </a:p>
        </p:txBody>
      </p:sp>
    </p:spTree>
    <p:extLst>
      <p:ext uri="{BB962C8B-B14F-4D97-AF65-F5344CB8AC3E}">
        <p14:creationId xmlns:p14="http://schemas.microsoft.com/office/powerpoint/2010/main" val="3230385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50b3b98aa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50b3b98aa_2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695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b50b3b98aa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b50b3b98aa_2_3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93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b50b3b98aa_2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b50b3b98aa_2_3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b50b3b98aa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b50b3b98aa_2_3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b50b3b98aa_2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b50b3b98aa_2_4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b50b3b98aa_2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b50b3b98aa_2_4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b50b3b98aa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b50b3b98aa_2_5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1"/>
        <p:cNvGrpSpPr/>
        <p:nvPr/>
      </p:nvGrpSpPr>
      <p:grpSpPr>
        <a:xfrm>
          <a:off x="0" y="0"/>
          <a:ext cx="0" cy="0"/>
          <a:chOff x="0" y="0"/>
          <a:chExt cx="0" cy="0"/>
        </a:xfrm>
      </p:grpSpPr>
      <p:sp>
        <p:nvSpPr>
          <p:cNvPr id="412" name="Google Shape;412;g2b50b3b98aa_2_265"/>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13" name="Google Shape;413;g2b50b3b98aa_2_265"/>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14" name="Google Shape;414;g2b50b3b98aa_2_26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7"/>
        <p:cNvGrpSpPr/>
        <p:nvPr/>
      </p:nvGrpSpPr>
      <p:grpSpPr>
        <a:xfrm>
          <a:off x="0" y="0"/>
          <a:ext cx="0" cy="0"/>
          <a:chOff x="0" y="0"/>
          <a:chExt cx="0" cy="0"/>
        </a:xfrm>
      </p:grpSpPr>
      <p:sp>
        <p:nvSpPr>
          <p:cNvPr id="428" name="Google Shape;428;g2b50b3b98aa_2_28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29" name="Google Shape;429;g2b50b3b98aa_2_28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379985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0"/>
        <p:cNvGrpSpPr/>
        <p:nvPr/>
      </p:nvGrpSpPr>
      <p:grpSpPr>
        <a:xfrm>
          <a:off x="0" y="0"/>
          <a:ext cx="0" cy="0"/>
          <a:chOff x="0" y="0"/>
          <a:chExt cx="0" cy="0"/>
        </a:xfrm>
      </p:grpSpPr>
      <p:sp>
        <p:nvSpPr>
          <p:cNvPr id="431" name="Google Shape;431;g2b50b3b98aa_2_284"/>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32" name="Google Shape;432;g2b50b3b98aa_2_284"/>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3" name="Google Shape;433;g2b50b3b98aa_2_2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347758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4"/>
        <p:cNvGrpSpPr/>
        <p:nvPr/>
      </p:nvGrpSpPr>
      <p:grpSpPr>
        <a:xfrm>
          <a:off x="0" y="0"/>
          <a:ext cx="0" cy="0"/>
          <a:chOff x="0" y="0"/>
          <a:chExt cx="0" cy="0"/>
        </a:xfrm>
      </p:grpSpPr>
      <p:sp>
        <p:nvSpPr>
          <p:cNvPr id="435" name="Google Shape;435;g2b50b3b98aa_2_28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436" name="Google Shape;436;g2b50b3b98aa_2_2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2130989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3"/>
        <p:cNvGrpSpPr/>
        <p:nvPr/>
      </p:nvGrpSpPr>
      <p:grpSpPr>
        <a:xfrm>
          <a:off x="0" y="0"/>
          <a:ext cx="0" cy="0"/>
          <a:chOff x="0" y="0"/>
          <a:chExt cx="0" cy="0"/>
        </a:xfrm>
      </p:grpSpPr>
      <p:sp>
        <p:nvSpPr>
          <p:cNvPr id="444" name="Google Shape;444;g2b50b3b98aa_2_297"/>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445" name="Google Shape;445;g2b50b3b98aa_2_2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1965134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6"/>
        <p:cNvGrpSpPr/>
        <p:nvPr/>
      </p:nvGrpSpPr>
      <p:grpSpPr>
        <a:xfrm>
          <a:off x="0" y="0"/>
          <a:ext cx="0" cy="0"/>
          <a:chOff x="0" y="0"/>
          <a:chExt cx="0" cy="0"/>
        </a:xfrm>
      </p:grpSpPr>
      <p:sp>
        <p:nvSpPr>
          <p:cNvPr id="447" name="Google Shape;447;g2b50b3b98aa_2_300"/>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448" name="Google Shape;448;g2b50b3b98aa_2_30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449" name="Google Shape;449;g2b50b3b98aa_2_3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184980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0"/>
        <p:cNvGrpSpPr/>
        <p:nvPr/>
      </p:nvGrpSpPr>
      <p:grpSpPr>
        <a:xfrm>
          <a:off x="0" y="0"/>
          <a:ext cx="0" cy="0"/>
          <a:chOff x="0" y="0"/>
          <a:chExt cx="0" cy="0"/>
        </a:xfrm>
      </p:grpSpPr>
      <p:sp>
        <p:nvSpPr>
          <p:cNvPr id="451" name="Google Shape;451;g2b50b3b98aa_2_3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188643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27521" y="109083"/>
            <a:ext cx="9631176" cy="1202881"/>
          </a:xfrm>
        </p:spPr>
        <p:txBody>
          <a:bodyPr/>
          <a:lstStyle>
            <a:lvl1pPr>
              <a:lnSpc>
                <a:spcPct val="90000"/>
              </a:lnSpc>
              <a:defRPr b="1" i="0">
                <a:solidFill>
                  <a:schemeClr val="tx2"/>
                </a:solidFill>
              </a:defRPr>
            </a:lvl1pPr>
          </a:lstStyle>
          <a:p>
            <a:r>
              <a:rPr lang="en-US"/>
              <a:t>Click to edit Master title style</a:t>
            </a:r>
            <a:endParaRPr lang="en-US" dirty="0"/>
          </a:p>
        </p:txBody>
      </p:sp>
      <p:sp>
        <p:nvSpPr>
          <p:cNvPr id="8" name="Content Placeholder 2"/>
          <p:cNvSpPr>
            <a:spLocks noGrp="1"/>
          </p:cNvSpPr>
          <p:nvPr>
            <p:ph idx="4294967295"/>
          </p:nvPr>
        </p:nvSpPr>
        <p:spPr>
          <a:xfrm>
            <a:off x="655806" y="1531880"/>
            <a:ext cx="11055540" cy="4732633"/>
          </a:xfrm>
        </p:spPr>
        <p:txBody>
          <a:bodyPr/>
          <a:lstStyle>
            <a:lvl1pPr>
              <a:lnSpc>
                <a:spcPct val="95000"/>
              </a:lnSpc>
              <a:defRPr>
                <a:solidFill>
                  <a:schemeClr val="accent4"/>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30065E44-7CD1-1744-AEF4-9B4B2830AE6C}"/>
              </a:ext>
            </a:extLst>
          </p:cNvPr>
          <p:cNvSpPr>
            <a:spLocks noGrp="1"/>
          </p:cNvSpPr>
          <p:nvPr>
            <p:ph type="sldNum" sz="quarter" idx="10"/>
          </p:nvPr>
        </p:nvSpPr>
        <p:spPr/>
        <p:txBody>
          <a:bodyPr/>
          <a:lstStyle/>
          <a:p>
            <a:fld id="{D5ECD089-1754-C742-B875-8EB56CE81387}" type="slidenum">
              <a:rPr lang="en-US" smtClean="0"/>
              <a:pPr/>
              <a:t>‹#›</a:t>
            </a:fld>
            <a:endParaRPr lang="en-US" dirty="0"/>
          </a:p>
        </p:txBody>
      </p:sp>
    </p:spTree>
    <p:extLst>
      <p:ext uri="{BB962C8B-B14F-4D97-AF65-F5344CB8AC3E}">
        <p14:creationId xmlns:p14="http://schemas.microsoft.com/office/powerpoint/2010/main" val="1901945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8889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7" name="Google Shape;460;g2b50b3b98aa_2_306">
            <a:extLst>
              <a:ext uri="{FF2B5EF4-FFF2-40B4-BE49-F238E27FC236}">
                <a16:creationId xmlns:a16="http://schemas.microsoft.com/office/drawing/2014/main" id="{5D843EBE-1A65-811B-103E-91A0B1EE6E05}"/>
              </a:ext>
            </a:extLst>
          </p:cNvPr>
          <p:cNvSpPr/>
          <p:nvPr userDrawn="1"/>
        </p:nvSpPr>
        <p:spPr>
          <a:xfrm rot="10800000">
            <a:off x="9621445" y="0"/>
            <a:ext cx="2570555" cy="1855251"/>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 name="Google Shape;460;g2b50b3b98aa_2_306">
            <a:extLst>
              <a:ext uri="{FF2B5EF4-FFF2-40B4-BE49-F238E27FC236}">
                <a16:creationId xmlns:a16="http://schemas.microsoft.com/office/drawing/2014/main" id="{546879F1-671B-38CE-A83A-DF77975EFC99}"/>
              </a:ext>
            </a:extLst>
          </p:cNvPr>
          <p:cNvSpPr/>
          <p:nvPr userDrawn="1"/>
        </p:nvSpPr>
        <p:spPr>
          <a:xfrm rot="10800000">
            <a:off x="11201400" y="1152525"/>
            <a:ext cx="990600" cy="702726"/>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extLst>
      <p:ext uri="{BB962C8B-B14F-4D97-AF65-F5344CB8AC3E}">
        <p14:creationId xmlns:p14="http://schemas.microsoft.com/office/powerpoint/2010/main" val="2612664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FEC906-369A-D4BE-6324-D5BCCE52AD0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BE" smtClean="0"/>
              <a:t>‹#›</a:t>
            </a:fld>
            <a:endParaRPr lang="en-BE"/>
          </a:p>
        </p:txBody>
      </p:sp>
      <p:sp>
        <p:nvSpPr>
          <p:cNvPr id="13" name="Google Shape;684;g2b50b3b98aa_2_333">
            <a:extLst>
              <a:ext uri="{FF2B5EF4-FFF2-40B4-BE49-F238E27FC236}">
                <a16:creationId xmlns:a16="http://schemas.microsoft.com/office/drawing/2014/main" id="{5ED926B5-C0D0-3B7C-9D3C-0D9E4993FA94}"/>
              </a:ext>
            </a:extLst>
          </p:cNvPr>
          <p:cNvSpPr/>
          <p:nvPr userDrawn="1"/>
        </p:nvSpPr>
        <p:spPr>
          <a:xfrm>
            <a:off x="0" y="-9067"/>
            <a:ext cx="12192000" cy="4578000"/>
          </a:xfrm>
          <a:prstGeom prst="rect">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4" name="Google Shape;685;g2b50b3b98aa_2_333">
            <a:extLst>
              <a:ext uri="{FF2B5EF4-FFF2-40B4-BE49-F238E27FC236}">
                <a16:creationId xmlns:a16="http://schemas.microsoft.com/office/drawing/2014/main" id="{5A03BBB7-A1CA-098F-F69F-E2CF04D270EA}"/>
              </a:ext>
            </a:extLst>
          </p:cNvPr>
          <p:cNvSpPr/>
          <p:nvPr userDrawn="1"/>
        </p:nvSpPr>
        <p:spPr>
          <a:xfrm>
            <a:off x="3784833" y="0"/>
            <a:ext cx="6858000" cy="68580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 name="Google Shape;687;g2b50b3b98aa_2_333">
            <a:extLst>
              <a:ext uri="{FF2B5EF4-FFF2-40B4-BE49-F238E27FC236}">
                <a16:creationId xmlns:a16="http://schemas.microsoft.com/office/drawing/2014/main" id="{06EA9048-7762-E876-6C0D-C0D595320DE9}"/>
              </a:ext>
            </a:extLst>
          </p:cNvPr>
          <p:cNvSpPr/>
          <p:nvPr userDrawn="1"/>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 name="Google Shape;688;g2b50b3b98aa_2_333">
            <a:extLst>
              <a:ext uri="{FF2B5EF4-FFF2-40B4-BE49-F238E27FC236}">
                <a16:creationId xmlns:a16="http://schemas.microsoft.com/office/drawing/2014/main" id="{F5F4A5C0-7127-8A15-C71D-91BAA09FF93E}"/>
              </a:ext>
            </a:extLst>
          </p:cNvPr>
          <p:cNvSpPr/>
          <p:nvPr userDrawn="1"/>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7" name="Google Shape;689;g2b50b3b98aa_2_333">
            <a:extLst>
              <a:ext uri="{FF2B5EF4-FFF2-40B4-BE49-F238E27FC236}">
                <a16:creationId xmlns:a16="http://schemas.microsoft.com/office/drawing/2014/main" id="{E5BD1DD1-AC23-6B1F-B2ED-2AE8520E1E6C}"/>
              </a:ext>
            </a:extLst>
          </p:cNvPr>
          <p:cNvSpPr/>
          <p:nvPr userDrawn="1"/>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8" name="Google Shape;690;g2b50b3b98aa_2_333">
            <a:extLst>
              <a:ext uri="{FF2B5EF4-FFF2-40B4-BE49-F238E27FC236}">
                <a16:creationId xmlns:a16="http://schemas.microsoft.com/office/drawing/2014/main" id="{49323AEA-D955-A3D0-06B3-E925982824A6}"/>
              </a:ext>
            </a:extLst>
          </p:cNvPr>
          <p:cNvSpPr/>
          <p:nvPr userDrawn="1"/>
        </p:nvSpPr>
        <p:spPr>
          <a:xfrm>
            <a:off x="554433" y="504033"/>
            <a:ext cx="5253300" cy="5743500"/>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8000" dirty="0">
              <a:solidFill>
                <a:srgbClr val="DB536A"/>
              </a:solidFill>
              <a:latin typeface="Georgia"/>
              <a:ea typeface="Georgia"/>
              <a:cs typeface="Georgia"/>
              <a:sym typeface="Georgia"/>
            </a:endParaRPr>
          </a:p>
        </p:txBody>
      </p:sp>
      <p:sp>
        <p:nvSpPr>
          <p:cNvPr id="19" name="Google Shape;691;g2b50b3b98aa_2_333">
            <a:extLst>
              <a:ext uri="{FF2B5EF4-FFF2-40B4-BE49-F238E27FC236}">
                <a16:creationId xmlns:a16="http://schemas.microsoft.com/office/drawing/2014/main" id="{2A96F5AF-FEAD-6BE6-E554-D63D352EB15C}"/>
              </a:ext>
            </a:extLst>
          </p:cNvPr>
          <p:cNvSpPr/>
          <p:nvPr userDrawn="1"/>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 name="Title 1">
            <a:extLst>
              <a:ext uri="{FF2B5EF4-FFF2-40B4-BE49-F238E27FC236}">
                <a16:creationId xmlns:a16="http://schemas.microsoft.com/office/drawing/2014/main" id="{E4E345A5-9F6D-F6ED-BA3B-0A6064F5FA41}"/>
              </a:ext>
            </a:extLst>
          </p:cNvPr>
          <p:cNvSpPr>
            <a:spLocks noGrp="1"/>
          </p:cNvSpPr>
          <p:nvPr>
            <p:ph type="title"/>
          </p:nvPr>
        </p:nvSpPr>
        <p:spPr>
          <a:xfrm>
            <a:off x="1025200" y="852533"/>
            <a:ext cx="4385000" cy="3462291"/>
          </a:xfrm>
        </p:spPr>
        <p:txBody>
          <a:bodyPr>
            <a:normAutofit/>
          </a:bodyPr>
          <a:lstStyle>
            <a:lvl1pPr>
              <a:defRPr sz="6000">
                <a:solidFill>
                  <a:schemeClr val="bg1"/>
                </a:solidFill>
                <a:latin typeface="Georgia" panose="02040502050405020303" pitchFamily="18" charset="0"/>
              </a:defRPr>
            </a:lvl1pPr>
          </a:lstStyle>
          <a:p>
            <a:r>
              <a:rPr lang="en-US" dirty="0"/>
              <a:t>Click to edit Master title style</a:t>
            </a:r>
            <a:endParaRPr lang="en-GB" dirty="0"/>
          </a:p>
        </p:txBody>
      </p:sp>
    </p:spTree>
    <p:extLst>
      <p:ext uri="{BB962C8B-B14F-4D97-AF65-F5344CB8AC3E}">
        <p14:creationId xmlns:p14="http://schemas.microsoft.com/office/powerpoint/2010/main" val="238966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7"/>
        <p:cNvGrpSpPr/>
        <p:nvPr/>
      </p:nvGrpSpPr>
      <p:grpSpPr>
        <a:xfrm>
          <a:off x="0" y="0"/>
          <a:ext cx="0" cy="0"/>
          <a:chOff x="0" y="0"/>
          <a:chExt cx="0" cy="0"/>
        </a:xfrm>
      </p:grpSpPr>
      <p:sp>
        <p:nvSpPr>
          <p:cNvPr id="428" name="Google Shape;428;g2b50b3b98aa_2_28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29" name="Google Shape;429;g2b50b3b98aa_2_28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0"/>
        <p:cNvGrpSpPr/>
        <p:nvPr/>
      </p:nvGrpSpPr>
      <p:grpSpPr>
        <a:xfrm>
          <a:off x="0" y="0"/>
          <a:ext cx="0" cy="0"/>
          <a:chOff x="0" y="0"/>
          <a:chExt cx="0" cy="0"/>
        </a:xfrm>
      </p:grpSpPr>
      <p:sp>
        <p:nvSpPr>
          <p:cNvPr id="431" name="Google Shape;431;g2b50b3b98aa_2_284"/>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32" name="Google Shape;432;g2b50b3b98aa_2_284"/>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3" name="Google Shape;433;g2b50b3b98aa_2_2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4"/>
        <p:cNvGrpSpPr/>
        <p:nvPr/>
      </p:nvGrpSpPr>
      <p:grpSpPr>
        <a:xfrm>
          <a:off x="0" y="0"/>
          <a:ext cx="0" cy="0"/>
          <a:chOff x="0" y="0"/>
          <a:chExt cx="0" cy="0"/>
        </a:xfrm>
      </p:grpSpPr>
      <p:sp>
        <p:nvSpPr>
          <p:cNvPr id="435" name="Google Shape;435;g2b50b3b98aa_2_28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436" name="Google Shape;436;g2b50b3b98aa_2_2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3"/>
        <p:cNvGrpSpPr/>
        <p:nvPr/>
      </p:nvGrpSpPr>
      <p:grpSpPr>
        <a:xfrm>
          <a:off x="0" y="0"/>
          <a:ext cx="0" cy="0"/>
          <a:chOff x="0" y="0"/>
          <a:chExt cx="0" cy="0"/>
        </a:xfrm>
      </p:grpSpPr>
      <p:sp>
        <p:nvSpPr>
          <p:cNvPr id="444" name="Google Shape;444;g2b50b3b98aa_2_297"/>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445" name="Google Shape;445;g2b50b3b98aa_2_2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6"/>
        <p:cNvGrpSpPr/>
        <p:nvPr/>
      </p:nvGrpSpPr>
      <p:grpSpPr>
        <a:xfrm>
          <a:off x="0" y="0"/>
          <a:ext cx="0" cy="0"/>
          <a:chOff x="0" y="0"/>
          <a:chExt cx="0" cy="0"/>
        </a:xfrm>
      </p:grpSpPr>
      <p:sp>
        <p:nvSpPr>
          <p:cNvPr id="447" name="Google Shape;447;g2b50b3b98aa_2_300"/>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448" name="Google Shape;448;g2b50b3b98aa_2_30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449" name="Google Shape;449;g2b50b3b98aa_2_3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0"/>
        <p:cNvGrpSpPr/>
        <p:nvPr/>
      </p:nvGrpSpPr>
      <p:grpSpPr>
        <a:xfrm>
          <a:off x="0" y="0"/>
          <a:ext cx="0" cy="0"/>
          <a:chOff x="0" y="0"/>
          <a:chExt cx="0" cy="0"/>
        </a:xfrm>
      </p:grpSpPr>
      <p:sp>
        <p:nvSpPr>
          <p:cNvPr id="451" name="Google Shape;451;g2b50b3b98aa_2_3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11"/>
        <p:cNvGrpSpPr/>
        <p:nvPr/>
      </p:nvGrpSpPr>
      <p:grpSpPr>
        <a:xfrm>
          <a:off x="0" y="0"/>
          <a:ext cx="0" cy="0"/>
          <a:chOff x="0" y="0"/>
          <a:chExt cx="0" cy="0"/>
        </a:xfrm>
      </p:grpSpPr>
      <p:sp>
        <p:nvSpPr>
          <p:cNvPr id="412" name="Google Shape;412;g2b50b3b98aa_2_265"/>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13" name="Google Shape;413;g2b50b3b98aa_2_265"/>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14" name="Google Shape;414;g2b50b3b98aa_2_26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
        <p:nvSpPr>
          <p:cNvPr id="3" name="Google Shape;460;g2b50b3b98aa_2_306">
            <a:extLst>
              <a:ext uri="{FF2B5EF4-FFF2-40B4-BE49-F238E27FC236}">
                <a16:creationId xmlns:a16="http://schemas.microsoft.com/office/drawing/2014/main" id="{52EF4CBA-6BD2-4B55-B002-CF115CA59D2E}"/>
              </a:ext>
            </a:extLst>
          </p:cNvPr>
          <p:cNvSpPr/>
          <p:nvPr userDrawn="1"/>
        </p:nvSpPr>
        <p:spPr>
          <a:xfrm rot="10800000">
            <a:off x="9621445" y="0"/>
            <a:ext cx="2570555" cy="1855251"/>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 name="Google Shape;459;g2b50b3b98aa_2_306">
            <a:extLst>
              <a:ext uri="{FF2B5EF4-FFF2-40B4-BE49-F238E27FC236}">
                <a16:creationId xmlns:a16="http://schemas.microsoft.com/office/drawing/2014/main" id="{DE45F602-660A-3456-AEDD-47F89617C27E}"/>
              </a:ext>
            </a:extLst>
          </p:cNvPr>
          <p:cNvSpPr/>
          <p:nvPr userDrawn="1"/>
        </p:nvSpPr>
        <p:spPr>
          <a:xfrm flipH="1">
            <a:off x="0" y="0"/>
            <a:ext cx="1219200" cy="1400176"/>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 name="Google Shape;460;g2b50b3b98aa_2_306">
            <a:extLst>
              <a:ext uri="{FF2B5EF4-FFF2-40B4-BE49-F238E27FC236}">
                <a16:creationId xmlns:a16="http://schemas.microsoft.com/office/drawing/2014/main" id="{1137DAA8-262C-11C4-5BB7-7110B66757AD}"/>
              </a:ext>
            </a:extLst>
          </p:cNvPr>
          <p:cNvSpPr/>
          <p:nvPr userDrawn="1"/>
        </p:nvSpPr>
        <p:spPr>
          <a:xfrm rot="10800000">
            <a:off x="11201400" y="1152525"/>
            <a:ext cx="990600" cy="702726"/>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extLst>
      <p:ext uri="{BB962C8B-B14F-4D97-AF65-F5344CB8AC3E}">
        <p14:creationId xmlns:p14="http://schemas.microsoft.com/office/powerpoint/2010/main" val="190724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22"/>
        <p:cNvGrpSpPr/>
        <p:nvPr/>
      </p:nvGrpSpPr>
      <p:grpSpPr>
        <a:xfrm>
          <a:off x="0" y="0"/>
          <a:ext cx="0" cy="0"/>
          <a:chOff x="0" y="0"/>
          <a:chExt cx="0" cy="0"/>
        </a:xfrm>
      </p:grpSpPr>
      <p:sp>
        <p:nvSpPr>
          <p:cNvPr id="423" name="Google Shape;423;g2b50b3b98aa_2_27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24" name="Google Shape;424;g2b50b3b98aa_2_276"/>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25" name="Google Shape;425;g2b50b3b98aa_2_276"/>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26" name="Google Shape;426;g2b50b3b98aa_2_27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4086949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07"/>
        <p:cNvGrpSpPr/>
        <p:nvPr/>
      </p:nvGrpSpPr>
      <p:grpSpPr>
        <a:xfrm>
          <a:off x="0" y="0"/>
          <a:ext cx="0" cy="0"/>
          <a:chOff x="0" y="0"/>
          <a:chExt cx="0" cy="0"/>
        </a:xfrm>
      </p:grpSpPr>
      <p:sp>
        <p:nvSpPr>
          <p:cNvPr id="408" name="Google Shape;408;g2b50b3b98aa_2_2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09" name="Google Shape;409;g2b50b3b98aa_2_26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410" name="Google Shape;410;g2b50b3b98aa_2_2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BE"/>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3" r:id="rId2"/>
    <p:sldLayoutId id="2147483744" r:id="rId3"/>
    <p:sldLayoutId id="2147483745" r:id="rId4"/>
    <p:sldLayoutId id="2147483747" r:id="rId5"/>
    <p:sldLayoutId id="2147483748" r:id="rId6"/>
    <p:sldLayoutId id="214748374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g2b50b3b98aa_2_2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dirty="0"/>
          </a:p>
        </p:txBody>
      </p:sp>
      <p:sp>
        <p:nvSpPr>
          <p:cNvPr id="409" name="Google Shape;409;g2b50b3b98aa_2_26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dirty="0"/>
          </a:p>
        </p:txBody>
      </p:sp>
      <p:sp>
        <p:nvSpPr>
          <p:cNvPr id="410" name="Google Shape;410;g2b50b3b98aa_2_261"/>
          <p:cNvSpPr txBox="1">
            <a:spLocks noGrp="1"/>
          </p:cNvSpPr>
          <p:nvPr>
            <p:ph type="sldNum" idx="12"/>
          </p:nvPr>
        </p:nvSpPr>
        <p:spPr>
          <a:xfrm>
            <a:off x="11445500" y="6314504"/>
            <a:ext cx="582810" cy="427818"/>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BE"/>
              <a:t>‹#›</a:t>
            </a:fld>
            <a:endParaRPr/>
          </a:p>
        </p:txBody>
      </p:sp>
      <p:sp>
        <p:nvSpPr>
          <p:cNvPr id="2" name="Google Shape;1608;g2b55672ff36_2_118">
            <a:extLst>
              <a:ext uri="{FF2B5EF4-FFF2-40B4-BE49-F238E27FC236}">
                <a16:creationId xmlns:a16="http://schemas.microsoft.com/office/drawing/2014/main" id="{7D096C3F-D103-5DF7-893B-67977F69198A}"/>
              </a:ext>
            </a:extLst>
          </p:cNvPr>
          <p:cNvSpPr/>
          <p:nvPr userDrawn="1"/>
        </p:nvSpPr>
        <p:spPr>
          <a:xfrm flipH="1">
            <a:off x="8439149" y="3009900"/>
            <a:ext cx="3752783" cy="3841558"/>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 name="Google Shape;1614;g2b55672ff36_2_118">
            <a:extLst>
              <a:ext uri="{FF2B5EF4-FFF2-40B4-BE49-F238E27FC236}">
                <a16:creationId xmlns:a16="http://schemas.microsoft.com/office/drawing/2014/main" id="{254A5EAF-DA40-CEEA-1376-D74225578EC3}"/>
              </a:ext>
            </a:extLst>
          </p:cNvPr>
          <p:cNvSpPr/>
          <p:nvPr userDrawn="1"/>
        </p:nvSpPr>
        <p:spPr>
          <a:xfrm rot="10800000">
            <a:off x="10815620" y="5435054"/>
            <a:ext cx="1376379" cy="1408938"/>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 name="Google Shape;1615;g2b55672ff36_2_118">
            <a:extLst>
              <a:ext uri="{FF2B5EF4-FFF2-40B4-BE49-F238E27FC236}">
                <a16:creationId xmlns:a16="http://schemas.microsoft.com/office/drawing/2014/main" id="{23A49054-F281-B008-3AA5-EBF3C3182506}"/>
              </a:ext>
            </a:extLst>
          </p:cNvPr>
          <p:cNvSpPr/>
          <p:nvPr userDrawn="1"/>
        </p:nvSpPr>
        <p:spPr>
          <a:xfrm flipH="1">
            <a:off x="11463666" y="4694278"/>
            <a:ext cx="728334" cy="745563"/>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 name="Google Shape;1616;g2b55672ff36_2_118">
            <a:extLst>
              <a:ext uri="{FF2B5EF4-FFF2-40B4-BE49-F238E27FC236}">
                <a16:creationId xmlns:a16="http://schemas.microsoft.com/office/drawing/2014/main" id="{5FA99E68-4BF3-B852-EA7A-B3916F84A64F}"/>
              </a:ext>
            </a:extLst>
          </p:cNvPr>
          <p:cNvSpPr/>
          <p:nvPr userDrawn="1"/>
        </p:nvSpPr>
        <p:spPr>
          <a:xfrm>
            <a:off x="-67" y="5321367"/>
            <a:ext cx="1505017" cy="1530258"/>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extLst>
      <p:ext uri="{BB962C8B-B14F-4D97-AF65-F5344CB8AC3E}">
        <p14:creationId xmlns:p14="http://schemas.microsoft.com/office/powerpoint/2010/main" val="1306305689"/>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www.cnet.com/news/privacy/researchers-find-smart-meters-could-reveal-favorite-tv-shows/"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455"/>
        <p:cNvGrpSpPr/>
        <p:nvPr/>
      </p:nvGrpSpPr>
      <p:grpSpPr>
        <a:xfrm>
          <a:off x="0" y="0"/>
          <a:ext cx="0" cy="0"/>
          <a:chOff x="0" y="0"/>
          <a:chExt cx="0" cy="0"/>
        </a:xfrm>
      </p:grpSpPr>
      <p:sp>
        <p:nvSpPr>
          <p:cNvPr id="456" name="Google Shape;456;g2b50b3b98aa_2_306"/>
          <p:cNvSpPr/>
          <p:nvPr/>
        </p:nvSpPr>
        <p:spPr>
          <a:xfrm>
            <a:off x="0" y="-9067"/>
            <a:ext cx="12192000" cy="457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g2b50b3b98aa_2_306"/>
          <p:cNvSpPr/>
          <p:nvPr/>
        </p:nvSpPr>
        <p:spPr>
          <a:xfrm>
            <a:off x="4484000" y="0"/>
            <a:ext cx="6858000" cy="6858000"/>
          </a:xfrm>
          <a:prstGeom prst="rtTriangle">
            <a:avLst/>
          </a:prstGeom>
          <a:solidFill>
            <a:srgbClr val="46464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g2b50b3b98aa_2_306"/>
          <p:cNvSpPr/>
          <p:nvPr/>
        </p:nvSpPr>
        <p:spPr>
          <a:xfrm flipH="1">
            <a:off x="2204000" y="0"/>
            <a:ext cx="2280000" cy="2280000"/>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g2b50b3b98aa_2_306"/>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g2b50b3b98aa_2_306"/>
          <p:cNvSpPr/>
          <p:nvPr/>
        </p:nvSpPr>
        <p:spPr>
          <a:xfrm flipH="1">
            <a:off x="11014800" y="5680967"/>
            <a:ext cx="1177200" cy="1177200"/>
          </a:xfrm>
          <a:prstGeom prst="rtTriangle">
            <a:avLst/>
          </a:prstGeom>
          <a:solidFill>
            <a:srgbClr val="EB8C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462" name="Google Shape;462;g2b50b3b98aa_2_306"/>
          <p:cNvPicPr preferRelativeResize="0"/>
          <p:nvPr/>
        </p:nvPicPr>
        <p:blipFill>
          <a:blip r:embed="rId3">
            <a:alphaModFix/>
          </a:blip>
          <a:stretch>
            <a:fillRect/>
          </a:stretch>
        </p:blipFill>
        <p:spPr>
          <a:xfrm>
            <a:off x="268762" y="5348648"/>
            <a:ext cx="1672865" cy="1414918"/>
          </a:xfrm>
          <a:prstGeom prst="rect">
            <a:avLst/>
          </a:prstGeom>
          <a:noFill/>
          <a:ln>
            <a:noFill/>
          </a:ln>
        </p:spPr>
      </p:pic>
      <p:sp>
        <p:nvSpPr>
          <p:cNvPr id="463" name="Google Shape;463;g2b50b3b98aa_2_306"/>
          <p:cNvSpPr/>
          <p:nvPr/>
        </p:nvSpPr>
        <p:spPr>
          <a:xfrm rot="10800000">
            <a:off x="3784700" y="22799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g2b50b3b98aa_2_306"/>
          <p:cNvSpPr/>
          <p:nvPr/>
        </p:nvSpPr>
        <p:spPr>
          <a:xfrm>
            <a:off x="588800" y="3426740"/>
            <a:ext cx="3230400" cy="1809932"/>
          </a:xfrm>
          <a:prstGeom prst="rect">
            <a:avLst/>
          </a:prstGeom>
          <a:solidFill>
            <a:srgbClr val="434343"/>
          </a:solidFill>
          <a:ln>
            <a:noFill/>
          </a:ln>
        </p:spPr>
        <p:txBody>
          <a:bodyPr spcFirstLastPara="1" wrap="square" lIns="426700" tIns="426700" rIns="304800" bIns="304800" anchor="t" anchorCtr="0">
            <a:noAutofit/>
          </a:bodyPr>
          <a:lstStyle/>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en-BE" sz="2400" b="0" i="0" u="none" strike="noStrike" kern="0" cap="none" spc="0" normalizeH="0" baseline="0" noProof="0" dirty="0">
                <a:ln>
                  <a:noFill/>
                </a:ln>
                <a:solidFill>
                  <a:srgbClr val="FFB600"/>
                </a:solidFill>
                <a:effectLst/>
                <a:uLnTx/>
                <a:uFillTx/>
                <a:latin typeface="Arial"/>
                <a:cs typeface="Arial"/>
                <a:sym typeface="Arial"/>
              </a:rPr>
              <a:t>Kim Wuyts</a:t>
            </a:r>
            <a:endParaRPr kumimoji="0" lang="en-GB" sz="2400" b="0" i="0" u="none" strike="noStrike" kern="0" cap="none" spc="0" normalizeH="0" baseline="0" noProof="0" dirty="0">
              <a:ln>
                <a:noFill/>
              </a:ln>
              <a:solidFill>
                <a:srgbClr val="FFB600"/>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en-GB" sz="1600" b="0" i="0" u="none" strike="noStrike" kern="0" cap="none" spc="0" normalizeH="0" baseline="0" noProof="0" dirty="0">
                <a:ln>
                  <a:noFill/>
                </a:ln>
                <a:solidFill>
                  <a:srgbClr val="FFB600"/>
                </a:solidFill>
                <a:effectLst/>
                <a:uLnTx/>
                <a:uFillTx/>
                <a:latin typeface="Arial"/>
                <a:cs typeface="Arial"/>
                <a:sym typeface="Arial"/>
              </a:rPr>
              <a:t>Manager Cyber &amp; Privacy</a:t>
            </a:r>
            <a:endParaRPr kumimoji="0" sz="1600" b="0" i="0" u="none" strike="noStrike" kern="0" cap="none" spc="0" normalizeH="0" baseline="0" noProof="0" dirty="0">
              <a:ln>
                <a:noFill/>
              </a:ln>
              <a:solidFill>
                <a:srgbClr val="FFB600"/>
              </a:solidFill>
              <a:effectLst/>
              <a:uLnTx/>
              <a:uFillTx/>
              <a:latin typeface="Arial"/>
              <a:cs typeface="Arial"/>
              <a:sym typeface="Arial"/>
            </a:endParaRPr>
          </a:p>
        </p:txBody>
      </p:sp>
      <p:sp>
        <p:nvSpPr>
          <p:cNvPr id="2" name="Google Shape;464;g2b50b3b98aa_2_306">
            <a:extLst>
              <a:ext uri="{FF2B5EF4-FFF2-40B4-BE49-F238E27FC236}">
                <a16:creationId xmlns:a16="http://schemas.microsoft.com/office/drawing/2014/main" id="{824BE146-9426-7A60-438D-AFF5E2D45FEA}"/>
              </a:ext>
            </a:extLst>
          </p:cNvPr>
          <p:cNvSpPr/>
          <p:nvPr/>
        </p:nvSpPr>
        <p:spPr>
          <a:xfrm>
            <a:off x="4484000" y="420036"/>
            <a:ext cx="6858000" cy="2750715"/>
          </a:xfrm>
          <a:prstGeom prst="rect">
            <a:avLst/>
          </a:prstGeom>
          <a:solidFill>
            <a:srgbClr val="434343"/>
          </a:solidFill>
          <a:ln>
            <a:noFill/>
          </a:ln>
        </p:spPr>
        <p:txBody>
          <a:bodyPr spcFirstLastPara="1" wrap="square" lIns="426700" tIns="426700" rIns="304800" bIns="304800" anchor="t" anchorCtr="0">
            <a:no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FFFFFF"/>
                </a:solidFill>
                <a:effectLst/>
                <a:uLnTx/>
                <a:uFillTx/>
                <a:latin typeface="Georgia"/>
                <a:ea typeface="Georgia"/>
                <a:cs typeface="Georgia"/>
                <a:sym typeface="Georgia"/>
              </a:rPr>
              <a:t>I don’t need privacy,</a:t>
            </a:r>
          </a:p>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FFFFFF"/>
                </a:solidFill>
                <a:effectLst/>
                <a:uLnTx/>
                <a:uFillTx/>
                <a:latin typeface="Georgia"/>
                <a:ea typeface="Georgia"/>
                <a:cs typeface="Georgia"/>
                <a:sym typeface="Georgia"/>
              </a:rPr>
              <a:t>I got confidentiality!</a:t>
            </a:r>
            <a:endParaRPr kumimoji="0" sz="3600" b="0" i="0" u="none" strike="noStrike" kern="0" cap="none" spc="0" normalizeH="0" baseline="0" noProof="0" dirty="0">
              <a:ln>
                <a:noFill/>
              </a:ln>
              <a:solidFill>
                <a:srgbClr val="FFFFFF"/>
              </a:solidFill>
              <a:effectLst/>
              <a:uLnTx/>
              <a:uFillTx/>
              <a:latin typeface="Georgia"/>
              <a:ea typeface="Georgia"/>
              <a:cs typeface="Georgia"/>
              <a:sym typeface="Georgia"/>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en-GB" sz="3200" b="0" i="0" u="none" strike="noStrike" kern="0" cap="none" spc="0" normalizeH="0" baseline="0" noProof="0" dirty="0">
                <a:ln>
                  <a:noFill/>
                </a:ln>
                <a:solidFill>
                  <a:srgbClr val="DB536A"/>
                </a:solidFill>
                <a:effectLst/>
                <a:uLnTx/>
                <a:uFillTx/>
                <a:latin typeface="Arial"/>
                <a:cs typeface="Arial"/>
                <a:sym typeface="Arial"/>
              </a:rPr>
              <a:t>And other privacy misconceptions</a:t>
            </a:r>
            <a:endParaRPr kumimoji="0" sz="3200" b="0" i="0" u="none" strike="noStrike" kern="0" cap="none" spc="0" normalizeH="0" baseline="0" noProof="0" dirty="0">
              <a:ln>
                <a:noFill/>
              </a:ln>
              <a:solidFill>
                <a:srgbClr val="DB536A"/>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2b55672ff36_0_52"/>
          <p:cNvSpPr/>
          <p:nvPr/>
        </p:nvSpPr>
        <p:spPr>
          <a:xfrm>
            <a:off x="0" y="-9067"/>
            <a:ext cx="12192000" cy="3071149"/>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30" name="Google Shape;630;g2b55672ff36_0_52"/>
          <p:cNvSpPr/>
          <p:nvPr/>
        </p:nvSpPr>
        <p:spPr>
          <a:xfrm>
            <a:off x="3784833" y="0"/>
            <a:ext cx="6858000" cy="6858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32" name="Google Shape;632;g2b55672ff36_0_52"/>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34" name="Google Shape;634;g2b55672ff36_0_52"/>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35" name="Google Shape;635;g2b55672ff36_0_52"/>
          <p:cNvSpPr/>
          <p:nvPr/>
        </p:nvSpPr>
        <p:spPr>
          <a:xfrm>
            <a:off x="554425" y="504025"/>
            <a:ext cx="6433800" cy="5743500"/>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400">
              <a:solidFill>
                <a:srgbClr val="DB536A"/>
              </a:solidFill>
            </a:endParaRPr>
          </a:p>
        </p:txBody>
      </p:sp>
      <p:sp>
        <p:nvSpPr>
          <p:cNvPr id="636" name="Google Shape;636;g2b55672ff36_0_52"/>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42" name="Google Shape;642;g2b55672ff36_0_52"/>
          <p:cNvSpPr txBox="1"/>
          <p:nvPr/>
        </p:nvSpPr>
        <p:spPr>
          <a:xfrm>
            <a:off x="2678200" y="1002650"/>
            <a:ext cx="3153000" cy="1107996"/>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BE" sz="3000" b="1" dirty="0">
                <a:solidFill>
                  <a:schemeClr val="accent3"/>
                </a:solidFill>
              </a:rPr>
              <a:t>Kim Wuyts</a:t>
            </a:r>
            <a:endParaRPr sz="3000" b="1" dirty="0">
              <a:solidFill>
                <a:schemeClr val="accent3"/>
              </a:solidFill>
            </a:endParaRPr>
          </a:p>
          <a:p>
            <a:pPr marL="0" lvl="0" indent="0" algn="l" rtl="0">
              <a:spcBef>
                <a:spcPts val="0"/>
              </a:spcBef>
              <a:spcAft>
                <a:spcPts val="0"/>
              </a:spcAft>
              <a:buNone/>
            </a:pPr>
            <a:r>
              <a:rPr lang="en-BE" dirty="0">
                <a:solidFill>
                  <a:schemeClr val="lt1"/>
                </a:solidFill>
              </a:rPr>
              <a:t>Privacy engineer | Threat modeling</a:t>
            </a:r>
            <a:r>
              <a:rPr lang="en-GB" dirty="0">
                <a:solidFill>
                  <a:schemeClr val="lt1"/>
                </a:solidFill>
              </a:rPr>
              <a:t> expert </a:t>
            </a:r>
            <a:r>
              <a:rPr lang="en-BE" dirty="0">
                <a:solidFill>
                  <a:schemeClr val="lt1"/>
                </a:solidFill>
              </a:rPr>
              <a:t>|</a:t>
            </a:r>
            <a:r>
              <a:rPr lang="en-GB" dirty="0">
                <a:solidFill>
                  <a:schemeClr val="lt1"/>
                </a:solidFill>
              </a:rPr>
              <a:t> AppSec</a:t>
            </a:r>
            <a:r>
              <a:rPr lang="en-BE" dirty="0">
                <a:solidFill>
                  <a:schemeClr val="lt1"/>
                </a:solidFill>
              </a:rPr>
              <a:t> enthusiast | </a:t>
            </a:r>
            <a:br>
              <a:rPr lang="en-GB" dirty="0">
                <a:solidFill>
                  <a:schemeClr val="lt1"/>
                </a:solidFill>
              </a:rPr>
            </a:br>
            <a:r>
              <a:rPr lang="en-BE" dirty="0">
                <a:solidFill>
                  <a:schemeClr val="lt1"/>
                </a:solidFill>
              </a:rPr>
              <a:t>privacy-by-design advocate</a:t>
            </a:r>
            <a:endParaRPr dirty="0">
              <a:solidFill>
                <a:schemeClr val="lt1"/>
              </a:solidFill>
            </a:endParaRPr>
          </a:p>
        </p:txBody>
      </p:sp>
      <p:sp>
        <p:nvSpPr>
          <p:cNvPr id="643" name="Google Shape;643;g2b55672ff36_0_52"/>
          <p:cNvSpPr/>
          <p:nvPr/>
        </p:nvSpPr>
        <p:spPr>
          <a:xfrm>
            <a:off x="890700" y="866100"/>
            <a:ext cx="1535700" cy="2039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4" name="Google Shape;644;g2b55672ff36_0_52"/>
          <p:cNvPicPr preferRelativeResize="0"/>
          <p:nvPr/>
        </p:nvPicPr>
        <p:blipFill rotWithShape="1">
          <a:blip r:embed="rId3">
            <a:alphaModFix/>
          </a:blip>
          <a:srcRect b="10490"/>
          <a:stretch/>
        </p:blipFill>
        <p:spPr>
          <a:xfrm>
            <a:off x="1000644" y="1002655"/>
            <a:ext cx="1315800" cy="1766600"/>
          </a:xfrm>
          <a:prstGeom prst="rect">
            <a:avLst/>
          </a:prstGeom>
          <a:solidFill>
            <a:srgbClr val="ECECEC"/>
          </a:solidFill>
          <a:ln>
            <a:noFill/>
          </a:ln>
        </p:spPr>
      </p:pic>
      <p:grpSp>
        <p:nvGrpSpPr>
          <p:cNvPr id="645" name="Google Shape;645;g2b55672ff36_0_52"/>
          <p:cNvGrpSpPr/>
          <p:nvPr/>
        </p:nvGrpSpPr>
        <p:grpSpPr>
          <a:xfrm>
            <a:off x="2678300" y="2322616"/>
            <a:ext cx="3680524" cy="716943"/>
            <a:chOff x="5004075" y="532687"/>
            <a:chExt cx="4517088" cy="879900"/>
          </a:xfrm>
        </p:grpSpPr>
        <p:sp>
          <p:nvSpPr>
            <p:cNvPr id="646" name="Google Shape;646;g2b55672ff36_0_52"/>
            <p:cNvSpPr/>
            <p:nvPr/>
          </p:nvSpPr>
          <p:spPr>
            <a:xfrm>
              <a:off x="5443263" y="532687"/>
              <a:ext cx="40779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600" dirty="0">
                  <a:solidFill>
                    <a:schemeClr val="dk1"/>
                  </a:solidFill>
                </a:rPr>
                <a:t>PhD in privacy engineering</a:t>
              </a:r>
              <a:endParaRPr sz="1600" dirty="0">
                <a:solidFill>
                  <a:schemeClr val="dk1"/>
                </a:solidFill>
              </a:endParaRPr>
            </a:p>
          </p:txBody>
        </p:sp>
        <p:sp>
          <p:nvSpPr>
            <p:cNvPr id="647" name="Google Shape;647;g2b55672ff36_0_52"/>
            <p:cNvSpPr/>
            <p:nvPr/>
          </p:nvSpPr>
          <p:spPr>
            <a:xfrm flipH="1">
              <a:off x="5004075" y="532700"/>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48" name="Google Shape;648;g2b55672ff36_0_52"/>
            <p:cNvSpPr/>
            <p:nvPr/>
          </p:nvSpPr>
          <p:spPr>
            <a:xfrm rot="10800000">
              <a:off x="5004075" y="971900"/>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649" name="Google Shape;649;g2b55672ff36_0_52"/>
          <p:cNvGrpSpPr/>
          <p:nvPr/>
        </p:nvGrpSpPr>
        <p:grpSpPr>
          <a:xfrm>
            <a:off x="2678300" y="3180316"/>
            <a:ext cx="3680524" cy="716943"/>
            <a:chOff x="5004075" y="532687"/>
            <a:chExt cx="4517088" cy="879900"/>
          </a:xfrm>
        </p:grpSpPr>
        <p:sp>
          <p:nvSpPr>
            <p:cNvPr id="650" name="Google Shape;650;g2b55672ff36_0_52"/>
            <p:cNvSpPr/>
            <p:nvPr/>
          </p:nvSpPr>
          <p:spPr>
            <a:xfrm>
              <a:off x="5443263" y="532687"/>
              <a:ext cx="40779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GB" sz="1600" dirty="0">
                  <a:solidFill>
                    <a:schemeClr val="dk1"/>
                  </a:solidFill>
                </a:rPr>
                <a:t>Cyber &amp; Privacy Manager </a:t>
              </a:r>
              <a:br>
                <a:rPr lang="en-GB" sz="1600" dirty="0">
                  <a:solidFill>
                    <a:schemeClr val="dk1"/>
                  </a:solidFill>
                </a:rPr>
              </a:br>
              <a:r>
                <a:rPr lang="en-GB" sz="1600" dirty="0">
                  <a:solidFill>
                    <a:schemeClr val="dk1"/>
                  </a:solidFill>
                </a:rPr>
                <a:t>at PwC Belgium</a:t>
              </a:r>
              <a:endParaRPr sz="1600" dirty="0">
                <a:solidFill>
                  <a:schemeClr val="dk1"/>
                </a:solidFill>
              </a:endParaRPr>
            </a:p>
          </p:txBody>
        </p:sp>
        <p:sp>
          <p:nvSpPr>
            <p:cNvPr id="651" name="Google Shape;651;g2b55672ff36_0_52"/>
            <p:cNvSpPr/>
            <p:nvPr/>
          </p:nvSpPr>
          <p:spPr>
            <a:xfrm flipH="1">
              <a:off x="5004075" y="532700"/>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52" name="Google Shape;652;g2b55672ff36_0_52"/>
            <p:cNvSpPr/>
            <p:nvPr/>
          </p:nvSpPr>
          <p:spPr>
            <a:xfrm rot="10800000">
              <a:off x="5004075" y="971900"/>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
        <p:nvSpPr>
          <p:cNvPr id="653" name="Google Shape;653;g2b55672ff36_0_52"/>
          <p:cNvSpPr txBox="1"/>
          <p:nvPr/>
        </p:nvSpPr>
        <p:spPr>
          <a:xfrm>
            <a:off x="3447326" y="4784543"/>
            <a:ext cx="14535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BE" sz="1600" b="0" i="0" u="none" strike="noStrike" cap="none">
                <a:solidFill>
                  <a:srgbClr val="CCCCCC"/>
                </a:solidFill>
                <a:latin typeface="Calibri"/>
                <a:ea typeface="Calibri"/>
                <a:cs typeface="Calibri"/>
                <a:sym typeface="Calibri"/>
              </a:rPr>
              <a:t>@wuytski</a:t>
            </a:r>
            <a:endParaRPr sz="1600" b="0" i="0" u="none" strike="noStrike" cap="none">
              <a:solidFill>
                <a:srgbClr val="CCCCCC"/>
              </a:solidFill>
              <a:latin typeface="Calibri"/>
              <a:ea typeface="Calibri"/>
              <a:cs typeface="Calibri"/>
              <a:sym typeface="Calibri"/>
            </a:endParaRPr>
          </a:p>
        </p:txBody>
      </p:sp>
      <p:sp>
        <p:nvSpPr>
          <p:cNvPr id="654" name="Google Shape;654;g2b55672ff36_0_52"/>
          <p:cNvSpPr txBox="1"/>
          <p:nvPr/>
        </p:nvSpPr>
        <p:spPr>
          <a:xfrm>
            <a:off x="3447325" y="5275715"/>
            <a:ext cx="315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BE" sz="1600" b="0" i="0" u="none" strike="noStrike" cap="none">
                <a:solidFill>
                  <a:srgbClr val="CCCCCC"/>
                </a:solidFill>
                <a:latin typeface="Calibri"/>
                <a:ea typeface="Calibri"/>
                <a:cs typeface="Calibri"/>
                <a:sym typeface="Calibri"/>
              </a:rPr>
              <a:t>@kimw@mastodon.social</a:t>
            </a:r>
            <a:endParaRPr sz="1600" b="0" i="0" u="none" strike="noStrike" cap="none">
              <a:solidFill>
                <a:srgbClr val="CCCCCC"/>
              </a:solidFill>
              <a:latin typeface="Calibri"/>
              <a:ea typeface="Calibri"/>
              <a:cs typeface="Calibri"/>
              <a:sym typeface="Calibri"/>
            </a:endParaRPr>
          </a:p>
        </p:txBody>
      </p:sp>
      <p:sp>
        <p:nvSpPr>
          <p:cNvPr id="655" name="Google Shape;655;g2b55672ff36_0_52"/>
          <p:cNvSpPr txBox="1"/>
          <p:nvPr/>
        </p:nvSpPr>
        <p:spPr>
          <a:xfrm>
            <a:off x="3447325" y="5766888"/>
            <a:ext cx="32013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BE" sz="1600" b="0" i="0" u="none" strike="noStrike" cap="none">
                <a:solidFill>
                  <a:srgbClr val="CCCCCC"/>
                </a:solidFill>
                <a:latin typeface="Calibri"/>
                <a:ea typeface="Calibri"/>
                <a:cs typeface="Calibri"/>
                <a:sym typeface="Calibri"/>
              </a:rPr>
              <a:t>https://www.linkedin.com/in/kwuyts/</a:t>
            </a:r>
            <a:endParaRPr sz="1200">
              <a:solidFill>
                <a:srgbClr val="CCCCCC"/>
              </a:solidFill>
            </a:endParaRPr>
          </a:p>
        </p:txBody>
      </p:sp>
      <p:sp>
        <p:nvSpPr>
          <p:cNvPr id="656" name="Google Shape;656;g2b55672ff36_0_52"/>
          <p:cNvSpPr txBox="1"/>
          <p:nvPr/>
        </p:nvSpPr>
        <p:spPr>
          <a:xfrm>
            <a:off x="3447323" y="4293371"/>
            <a:ext cx="29115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BE" sz="1600" b="0" i="0" u="none" strike="noStrike" cap="none" dirty="0">
                <a:solidFill>
                  <a:srgbClr val="CCCCCC"/>
                </a:solidFill>
                <a:latin typeface="Calibri"/>
                <a:ea typeface="Calibri"/>
                <a:cs typeface="Calibri"/>
                <a:sym typeface="Calibri"/>
              </a:rPr>
              <a:t>Kim.Wuyts@</a:t>
            </a:r>
            <a:r>
              <a:rPr lang="en-GB" sz="1600" b="0" i="0" u="none" strike="noStrike" cap="none" dirty="0">
                <a:solidFill>
                  <a:srgbClr val="CCCCCC"/>
                </a:solidFill>
                <a:latin typeface="Calibri"/>
                <a:ea typeface="Calibri"/>
                <a:cs typeface="Calibri"/>
                <a:sym typeface="Calibri"/>
              </a:rPr>
              <a:t>pwc.com</a:t>
            </a:r>
            <a:endParaRPr sz="1600" b="0" i="0" u="none" strike="noStrike" cap="none" dirty="0">
              <a:solidFill>
                <a:srgbClr val="CCCCCC"/>
              </a:solidFill>
              <a:latin typeface="Calibri"/>
              <a:ea typeface="Calibri"/>
              <a:cs typeface="Calibri"/>
              <a:sym typeface="Calibri"/>
            </a:endParaRPr>
          </a:p>
        </p:txBody>
      </p:sp>
      <p:sp>
        <p:nvSpPr>
          <p:cNvPr id="657" name="Google Shape;657;g2b55672ff36_0_52"/>
          <p:cNvSpPr/>
          <p:nvPr/>
        </p:nvSpPr>
        <p:spPr>
          <a:xfrm>
            <a:off x="3034427" y="4289299"/>
            <a:ext cx="340380" cy="254446"/>
          </a:xfrm>
          <a:custGeom>
            <a:avLst/>
            <a:gdLst/>
            <a:ahLst/>
            <a:cxnLst/>
            <a:rect l="l" t="t" r="r" b="b"/>
            <a:pathLst>
              <a:path w="447869" h="335902" extrusionOk="0">
                <a:moveTo>
                  <a:pt x="419878" y="0"/>
                </a:moveTo>
                <a:lnTo>
                  <a:pt x="27992" y="0"/>
                </a:lnTo>
                <a:cubicBezTo>
                  <a:pt x="12534" y="0"/>
                  <a:pt x="0" y="12532"/>
                  <a:pt x="0" y="27992"/>
                </a:cubicBezTo>
                <a:lnTo>
                  <a:pt x="0" y="307910"/>
                </a:lnTo>
                <a:cubicBezTo>
                  <a:pt x="31" y="323355"/>
                  <a:pt x="12547" y="335868"/>
                  <a:pt x="27992" y="335902"/>
                </a:cubicBezTo>
                <a:lnTo>
                  <a:pt x="419878" y="335902"/>
                </a:lnTo>
                <a:cubicBezTo>
                  <a:pt x="435335" y="335902"/>
                  <a:pt x="447869" y="323370"/>
                  <a:pt x="447869" y="307910"/>
                </a:cubicBezTo>
                <a:lnTo>
                  <a:pt x="447869" y="27992"/>
                </a:lnTo>
                <a:cubicBezTo>
                  <a:pt x="447907" y="12566"/>
                  <a:pt x="435429" y="34"/>
                  <a:pt x="420002" y="0"/>
                </a:cubicBezTo>
                <a:cubicBezTo>
                  <a:pt x="419958" y="0"/>
                  <a:pt x="419921" y="0"/>
                  <a:pt x="419878" y="0"/>
                </a:cubicBezTo>
                <a:close/>
                <a:moveTo>
                  <a:pt x="419878" y="307910"/>
                </a:moveTo>
                <a:lnTo>
                  <a:pt x="27992" y="307910"/>
                </a:lnTo>
                <a:lnTo>
                  <a:pt x="27992" y="93866"/>
                </a:lnTo>
                <a:lnTo>
                  <a:pt x="223935" y="187732"/>
                </a:lnTo>
                <a:lnTo>
                  <a:pt x="419878" y="93617"/>
                </a:lnTo>
                <a:close/>
                <a:moveTo>
                  <a:pt x="419878" y="62826"/>
                </a:moveTo>
                <a:lnTo>
                  <a:pt x="223935" y="156941"/>
                </a:lnTo>
                <a:lnTo>
                  <a:pt x="27992" y="62764"/>
                </a:lnTo>
                <a:lnTo>
                  <a:pt x="27992" y="27992"/>
                </a:lnTo>
                <a:lnTo>
                  <a:pt x="419878" y="27992"/>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58" name="Google Shape;658;g2b55672ff36_0_52"/>
          <p:cNvSpPr/>
          <p:nvPr/>
        </p:nvSpPr>
        <p:spPr>
          <a:xfrm>
            <a:off x="3034026" y="5719446"/>
            <a:ext cx="341185" cy="341186"/>
          </a:xfrm>
          <a:custGeom>
            <a:avLst/>
            <a:gdLst/>
            <a:ahLst/>
            <a:cxnLst/>
            <a:rect l="l" t="t" r="r" b="b"/>
            <a:pathLst>
              <a:path w="685800" h="685800" extrusionOk="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59" name="Google Shape;659;g2b55672ff36_0_52"/>
          <p:cNvSpPr/>
          <p:nvPr/>
        </p:nvSpPr>
        <p:spPr>
          <a:xfrm>
            <a:off x="3034026" y="5213817"/>
            <a:ext cx="341185" cy="341186"/>
          </a:xfrm>
          <a:custGeom>
            <a:avLst/>
            <a:gdLst/>
            <a:ahLst/>
            <a:cxnLst/>
            <a:rect l="l" t="t" r="r" b="b"/>
            <a:pathLst>
              <a:path w="685800" h="685800" extrusionOk="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60" name="Google Shape;660;g2b55672ff36_0_52"/>
          <p:cNvSpPr/>
          <p:nvPr/>
        </p:nvSpPr>
        <p:spPr>
          <a:xfrm>
            <a:off x="3034026" y="4708188"/>
            <a:ext cx="341185" cy="341186"/>
          </a:xfrm>
          <a:custGeom>
            <a:avLst/>
            <a:gdLst/>
            <a:ahLst/>
            <a:cxnLst/>
            <a:rect l="l" t="t" r="r" b="b"/>
            <a:pathLst>
              <a:path w="685800" h="685800" extrusionOk="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3" name="Google Shape;633;g2b55672ff36_0_52"/>
          <p:cNvSpPr/>
          <p:nvPr/>
        </p:nvSpPr>
        <p:spPr>
          <a:xfrm flipH="1">
            <a:off x="10534650" y="5018033"/>
            <a:ext cx="1657350" cy="1840134"/>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39" name="Google Shape;639;g2b55672ff36_0_52"/>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10</a:t>
            </a:fld>
            <a:endParaRPr sz="800" i="0" u="none" strike="noStrike" cap="none">
              <a:solidFill>
                <a:schemeClr val="lt1"/>
              </a:solidFill>
            </a:endParaRPr>
          </a:p>
        </p:txBody>
      </p:sp>
      <p:sp>
        <p:nvSpPr>
          <p:cNvPr id="2" name="Google Shape;635;g2b55672ff36_0_52">
            <a:extLst>
              <a:ext uri="{FF2B5EF4-FFF2-40B4-BE49-F238E27FC236}">
                <a16:creationId xmlns:a16="http://schemas.microsoft.com/office/drawing/2014/main" id="{B1B73E0F-A934-FB95-8A88-FADC0AA0C351}"/>
              </a:ext>
            </a:extLst>
          </p:cNvPr>
          <p:cNvSpPr/>
          <p:nvPr/>
        </p:nvSpPr>
        <p:spPr>
          <a:xfrm>
            <a:off x="7213833" y="548777"/>
            <a:ext cx="4978167" cy="3071149"/>
          </a:xfrm>
          <a:prstGeom prst="rect">
            <a:avLst/>
          </a:prstGeom>
          <a:solidFill>
            <a:schemeClr val="accent5"/>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400">
              <a:solidFill>
                <a:srgbClr val="DB536A"/>
              </a:solidFill>
            </a:endParaRPr>
          </a:p>
        </p:txBody>
      </p:sp>
      <p:sp>
        <p:nvSpPr>
          <p:cNvPr id="3" name="Google Shape;642;g2b55672ff36_0_52">
            <a:extLst>
              <a:ext uri="{FF2B5EF4-FFF2-40B4-BE49-F238E27FC236}">
                <a16:creationId xmlns:a16="http://schemas.microsoft.com/office/drawing/2014/main" id="{9C9985C6-23EF-5BF9-EC67-74017FB7258A}"/>
              </a:ext>
            </a:extLst>
          </p:cNvPr>
          <p:cNvSpPr txBox="1"/>
          <p:nvPr/>
        </p:nvSpPr>
        <p:spPr>
          <a:xfrm>
            <a:off x="7698114" y="946618"/>
            <a:ext cx="4192833" cy="236988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b="1" dirty="0">
                <a:solidFill>
                  <a:schemeClr val="lt1"/>
                </a:solidFill>
              </a:rPr>
              <a:t>LINDDUN</a:t>
            </a:r>
            <a:r>
              <a:rPr lang="en-GB" dirty="0">
                <a:solidFill>
                  <a:schemeClr val="lt1"/>
                </a:solidFill>
              </a:rPr>
              <a:t> Privacy Threat Modeling Pioneer</a:t>
            </a:r>
          </a:p>
          <a:p>
            <a:pPr marL="0" lvl="0" indent="0" algn="l" rtl="0">
              <a:spcBef>
                <a:spcPts val="0"/>
              </a:spcBef>
              <a:spcAft>
                <a:spcPts val="0"/>
              </a:spcAft>
              <a:buNone/>
            </a:pPr>
            <a:endParaRPr lang="en-GB" dirty="0">
              <a:solidFill>
                <a:schemeClr val="lt1"/>
              </a:solidFill>
            </a:endParaRPr>
          </a:p>
          <a:p>
            <a:pPr marL="0" lvl="0" indent="0" algn="l" rtl="0">
              <a:spcBef>
                <a:spcPts val="0"/>
              </a:spcBef>
              <a:spcAft>
                <a:spcPts val="0"/>
              </a:spcAft>
              <a:buNone/>
            </a:pPr>
            <a:r>
              <a:rPr lang="en-GB" b="1" dirty="0">
                <a:solidFill>
                  <a:schemeClr val="lt1"/>
                </a:solidFill>
              </a:rPr>
              <a:t>Threat Modeling Manifesto </a:t>
            </a:r>
            <a:r>
              <a:rPr lang="en-GB" dirty="0">
                <a:solidFill>
                  <a:schemeClr val="lt1"/>
                </a:solidFill>
              </a:rPr>
              <a:t>Co-Author</a:t>
            </a:r>
          </a:p>
          <a:p>
            <a:pPr marL="0" lvl="0" indent="0" algn="l" rtl="0">
              <a:spcBef>
                <a:spcPts val="0"/>
              </a:spcBef>
              <a:spcAft>
                <a:spcPts val="0"/>
              </a:spcAft>
              <a:buNone/>
            </a:pPr>
            <a:endParaRPr lang="en-GB" dirty="0">
              <a:solidFill>
                <a:schemeClr val="lt1"/>
              </a:solidFill>
            </a:endParaRPr>
          </a:p>
          <a:p>
            <a:pPr marL="0" lvl="0" indent="0" algn="l" rtl="0">
              <a:spcBef>
                <a:spcPts val="0"/>
              </a:spcBef>
              <a:spcAft>
                <a:spcPts val="0"/>
              </a:spcAft>
              <a:buNone/>
            </a:pPr>
            <a:r>
              <a:rPr lang="en-GB" dirty="0">
                <a:solidFill>
                  <a:schemeClr val="lt1"/>
                </a:solidFill>
              </a:rPr>
              <a:t>International Workshop of Privacy Engineering </a:t>
            </a:r>
            <a:r>
              <a:rPr lang="en-GB" b="1" dirty="0">
                <a:solidFill>
                  <a:schemeClr val="lt1"/>
                </a:solidFill>
              </a:rPr>
              <a:t>(IWPE</a:t>
            </a:r>
            <a:r>
              <a:rPr lang="en-GB" dirty="0">
                <a:solidFill>
                  <a:schemeClr val="lt1"/>
                </a:solidFill>
              </a:rPr>
              <a:t>) Program Co-Chair</a:t>
            </a:r>
          </a:p>
          <a:p>
            <a:pPr marL="0" lvl="0" indent="0" algn="l" rtl="0">
              <a:spcBef>
                <a:spcPts val="0"/>
              </a:spcBef>
              <a:spcAft>
                <a:spcPts val="0"/>
              </a:spcAft>
              <a:buNone/>
            </a:pPr>
            <a:endParaRPr lang="en-GB" dirty="0">
              <a:solidFill>
                <a:schemeClr val="lt1"/>
              </a:solidFill>
            </a:endParaRPr>
          </a:p>
          <a:p>
            <a:pPr marL="0" lvl="0" indent="0" algn="l" rtl="0">
              <a:spcBef>
                <a:spcPts val="0"/>
              </a:spcBef>
              <a:spcAft>
                <a:spcPts val="0"/>
              </a:spcAft>
              <a:buNone/>
            </a:pPr>
            <a:r>
              <a:rPr lang="en-GB" b="1" dirty="0">
                <a:solidFill>
                  <a:schemeClr val="lt1"/>
                </a:solidFill>
              </a:rPr>
              <a:t>ENISA</a:t>
            </a:r>
            <a:r>
              <a:rPr lang="en-GB" dirty="0">
                <a:solidFill>
                  <a:schemeClr val="lt1"/>
                </a:solidFill>
              </a:rPr>
              <a:t> ad-hoc </a:t>
            </a:r>
            <a:r>
              <a:rPr lang="en-GB" b="1" dirty="0">
                <a:solidFill>
                  <a:schemeClr val="lt1"/>
                </a:solidFill>
              </a:rPr>
              <a:t>Working Group </a:t>
            </a:r>
            <a:r>
              <a:rPr lang="en-GB" dirty="0">
                <a:solidFill>
                  <a:schemeClr val="lt1"/>
                </a:solidFill>
              </a:rPr>
              <a:t>on Data Protection by Design Member</a:t>
            </a:r>
          </a:p>
          <a:p>
            <a:pPr marL="0" lvl="0" indent="0" algn="l" rtl="0">
              <a:spcBef>
                <a:spcPts val="0"/>
              </a:spcBef>
              <a:spcAft>
                <a:spcPts val="0"/>
              </a:spcAft>
              <a:buNone/>
            </a:pPr>
            <a:endParaRPr lang="en-GB" dirty="0">
              <a:solidFill>
                <a:schemeClr val="lt1"/>
              </a:solidFill>
            </a:endParaRPr>
          </a:p>
          <a:p>
            <a:pPr marL="0" lvl="0" indent="0" algn="l" rtl="0">
              <a:spcBef>
                <a:spcPts val="0"/>
              </a:spcBef>
              <a:spcAft>
                <a:spcPts val="0"/>
              </a:spcAft>
              <a:buNone/>
            </a:pPr>
            <a:r>
              <a:rPr lang="en-GB" b="1" dirty="0">
                <a:solidFill>
                  <a:schemeClr val="lt1"/>
                </a:solidFill>
              </a:rPr>
              <a:t>Institute of Privacy Design </a:t>
            </a:r>
            <a:r>
              <a:rPr lang="en-GB" dirty="0">
                <a:solidFill>
                  <a:schemeClr val="lt1"/>
                </a:solidFill>
              </a:rPr>
              <a:t>(IOPD) Advisor</a:t>
            </a:r>
          </a:p>
        </p:txBody>
      </p:sp>
      <p:sp>
        <p:nvSpPr>
          <p:cNvPr id="4" name="Google Shape;636;g2b55672ff36_0_52">
            <a:extLst>
              <a:ext uri="{FF2B5EF4-FFF2-40B4-BE49-F238E27FC236}">
                <a16:creationId xmlns:a16="http://schemas.microsoft.com/office/drawing/2014/main" id="{94302C5D-5689-0096-DE7B-BD5E7096A4D2}"/>
              </a:ext>
            </a:extLst>
          </p:cNvPr>
          <p:cNvSpPr/>
          <p:nvPr/>
        </p:nvSpPr>
        <p:spPr>
          <a:xfrm>
            <a:off x="7214545" y="3038347"/>
            <a:ext cx="628358" cy="590645"/>
          </a:xfrm>
          <a:prstGeom prst="rtTriangle">
            <a:avLst/>
          </a:prstGeom>
          <a:solidFill>
            <a:schemeClr val="tx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 name="Google Shape;636;g2b55672ff36_0_52">
            <a:extLst>
              <a:ext uri="{FF2B5EF4-FFF2-40B4-BE49-F238E27FC236}">
                <a16:creationId xmlns:a16="http://schemas.microsoft.com/office/drawing/2014/main" id="{85C9C2C0-A770-E9EE-2A18-C81540CE9CE2}"/>
              </a:ext>
            </a:extLst>
          </p:cNvPr>
          <p:cNvSpPr/>
          <p:nvPr/>
        </p:nvSpPr>
        <p:spPr>
          <a:xfrm rot="10800000">
            <a:off x="11059454" y="551126"/>
            <a:ext cx="1132479" cy="933204"/>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6" name="Google Shape;932;p105">
            <a:extLst>
              <a:ext uri="{FF2B5EF4-FFF2-40B4-BE49-F238E27FC236}">
                <a16:creationId xmlns:a16="http://schemas.microsoft.com/office/drawing/2014/main" id="{C713DA9A-DC42-7713-202D-64D8BB7AC651}"/>
              </a:ext>
            </a:extLst>
          </p:cNvPr>
          <p:cNvPicPr preferRelativeResize="0"/>
          <p:nvPr/>
        </p:nvPicPr>
        <p:blipFill rotWithShape="1">
          <a:blip r:embed="rId4">
            <a:alphaModFix/>
          </a:blip>
          <a:srcRect/>
          <a:stretch/>
        </p:blipFill>
        <p:spPr>
          <a:xfrm>
            <a:off x="5664666" y="3336429"/>
            <a:ext cx="741316" cy="566993"/>
          </a:xfrm>
          <a:prstGeom prst="rect">
            <a:avLst/>
          </a:prstGeom>
          <a:noFill/>
          <a:ln>
            <a:noFill/>
          </a:ln>
        </p:spPr>
      </p:pic>
    </p:spTree>
    <p:extLst>
      <p:ext uri="{BB962C8B-B14F-4D97-AF65-F5344CB8AC3E}">
        <p14:creationId xmlns:p14="http://schemas.microsoft.com/office/powerpoint/2010/main" val="125951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Shape 683"/>
        <p:cNvGrpSpPr/>
        <p:nvPr/>
      </p:nvGrpSpPr>
      <p:grpSpPr>
        <a:xfrm>
          <a:off x="0" y="0"/>
          <a:ext cx="0" cy="0"/>
          <a:chOff x="0" y="0"/>
          <a:chExt cx="0" cy="0"/>
        </a:xfrm>
      </p:grpSpPr>
      <p:sp>
        <p:nvSpPr>
          <p:cNvPr id="684" name="Google Shape;684;g2b50b3b98aa_2_333"/>
          <p:cNvSpPr/>
          <p:nvPr/>
        </p:nvSpPr>
        <p:spPr>
          <a:xfrm>
            <a:off x="0" y="-9067"/>
            <a:ext cx="12192000" cy="4578000"/>
          </a:xfrm>
          <a:prstGeom prst="rect">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5" name="Google Shape;685;g2b50b3b98aa_2_333"/>
          <p:cNvSpPr/>
          <p:nvPr/>
        </p:nvSpPr>
        <p:spPr>
          <a:xfrm>
            <a:off x="3784833" y="0"/>
            <a:ext cx="6858000" cy="68580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7" name="Google Shape;687;g2b50b3b98aa_2_333"/>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8" name="Google Shape;688;g2b50b3b98aa_2_333"/>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9" name="Google Shape;689;g2b50b3b98aa_2_333"/>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90" name="Google Shape;690;g2b50b3b98aa_2_333"/>
          <p:cNvSpPr/>
          <p:nvPr/>
        </p:nvSpPr>
        <p:spPr>
          <a:xfrm>
            <a:off x="554433" y="504033"/>
            <a:ext cx="5253300" cy="5743500"/>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r>
              <a:rPr lang="en-BE" sz="8000" dirty="0">
                <a:solidFill>
                  <a:schemeClr val="lt1"/>
                </a:solidFill>
                <a:latin typeface="Georgia"/>
                <a:ea typeface="Georgia"/>
                <a:cs typeface="Georgia"/>
                <a:sym typeface="Georgia"/>
              </a:rPr>
              <a:t>Privacy</a:t>
            </a:r>
            <a:endParaRPr sz="8000" dirty="0">
              <a:solidFill>
                <a:srgbClr val="DB536A"/>
              </a:solidFill>
              <a:latin typeface="Georgia"/>
              <a:ea typeface="Georgia"/>
              <a:cs typeface="Georgia"/>
              <a:sym typeface="Georgia"/>
            </a:endParaRPr>
          </a:p>
        </p:txBody>
      </p:sp>
      <p:sp>
        <p:nvSpPr>
          <p:cNvPr id="691" name="Google Shape;691;g2b50b3b98aa_2_333"/>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extLst>
      <p:ext uri="{BB962C8B-B14F-4D97-AF65-F5344CB8AC3E}">
        <p14:creationId xmlns:p14="http://schemas.microsoft.com/office/powerpoint/2010/main" val="308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695"/>
        <p:cNvGrpSpPr/>
        <p:nvPr/>
      </p:nvGrpSpPr>
      <p:grpSpPr>
        <a:xfrm>
          <a:off x="0" y="0"/>
          <a:ext cx="0" cy="0"/>
          <a:chOff x="0" y="0"/>
          <a:chExt cx="0" cy="0"/>
        </a:xfrm>
      </p:grpSpPr>
      <p:sp>
        <p:nvSpPr>
          <p:cNvPr id="696" name="Google Shape;696;g2b55672ff36_0_103"/>
          <p:cNvSpPr/>
          <p:nvPr/>
        </p:nvSpPr>
        <p:spPr>
          <a:xfrm>
            <a:off x="0" y="-9067"/>
            <a:ext cx="12192000" cy="457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97" name="Google Shape;697;g2b55672ff36_0_103"/>
          <p:cNvSpPr/>
          <p:nvPr/>
        </p:nvSpPr>
        <p:spPr>
          <a:xfrm>
            <a:off x="4484000" y="0"/>
            <a:ext cx="6858000" cy="6858000"/>
          </a:xfrm>
          <a:prstGeom prst="rtTriangle">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3" name="Picture 2">
            <a:extLst>
              <a:ext uri="{FF2B5EF4-FFF2-40B4-BE49-F238E27FC236}">
                <a16:creationId xmlns:a16="http://schemas.microsoft.com/office/drawing/2014/main" id="{DA71B76D-0E2C-8ABF-72A2-A43909E92297}"/>
              </a:ext>
            </a:extLst>
          </p:cNvPr>
          <p:cNvPicPr>
            <a:picLocks noChangeAspect="1"/>
          </p:cNvPicPr>
          <p:nvPr/>
        </p:nvPicPr>
        <p:blipFill rotWithShape="1">
          <a:blip r:embed="rId3"/>
          <a:srcRect l="37703"/>
          <a:stretch/>
        </p:blipFill>
        <p:spPr>
          <a:xfrm>
            <a:off x="5791990" y="-70500"/>
            <a:ext cx="6400010" cy="6858000"/>
          </a:xfrm>
          <a:prstGeom prst="rect">
            <a:avLst/>
          </a:prstGeom>
        </p:spPr>
      </p:pic>
      <p:sp>
        <p:nvSpPr>
          <p:cNvPr id="699" name="Google Shape;699;g2b55672ff36_0_103"/>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00" name="Google Shape;700;g2b55672ff36_0_103"/>
          <p:cNvSpPr/>
          <p:nvPr/>
        </p:nvSpPr>
        <p:spPr>
          <a:xfrm>
            <a:off x="554425" y="2279900"/>
            <a:ext cx="6082200" cy="2958900"/>
          </a:xfrm>
          <a:prstGeom prst="rect">
            <a:avLst/>
          </a:prstGeom>
          <a:solidFill>
            <a:srgbClr val="434343"/>
          </a:solidFill>
          <a:ln>
            <a:noFill/>
          </a:ln>
        </p:spPr>
        <p:txBody>
          <a:bodyPr spcFirstLastPara="1" wrap="square" lIns="426700" tIns="426700" rIns="304800" bIns="304800" anchor="ctr" anchorCtr="0">
            <a:noAutofit/>
          </a:bodyPr>
          <a:lstStyle/>
          <a:p>
            <a:pPr marL="0" lvl="0" indent="0" algn="l" rtl="0">
              <a:spcBef>
                <a:spcPts val="0"/>
              </a:spcBef>
              <a:spcAft>
                <a:spcPts val="0"/>
              </a:spcAft>
              <a:buNone/>
            </a:pPr>
            <a:r>
              <a:rPr lang="en-BE" sz="4400">
                <a:solidFill>
                  <a:schemeClr val="lt1"/>
                </a:solidFill>
                <a:latin typeface="Georgia"/>
                <a:ea typeface="Georgia"/>
                <a:cs typeface="Georgia"/>
                <a:sym typeface="Georgia"/>
              </a:rPr>
              <a:t>Why privacy matters?</a:t>
            </a:r>
            <a:endParaRPr sz="4400">
              <a:solidFill>
                <a:schemeClr val="lt1"/>
              </a:solidFill>
              <a:latin typeface="Georgia"/>
              <a:ea typeface="Georgia"/>
              <a:cs typeface="Georgia"/>
              <a:sym typeface="Georgia"/>
            </a:endParaRPr>
          </a:p>
        </p:txBody>
      </p:sp>
      <p:sp>
        <p:nvSpPr>
          <p:cNvPr id="701" name="Google Shape;701;g2b55672ff36_0_103"/>
          <p:cNvSpPr/>
          <p:nvPr/>
        </p:nvSpPr>
        <p:spPr>
          <a:xfrm flipH="1">
            <a:off x="2204000" y="0"/>
            <a:ext cx="2280000" cy="2280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02" name="Google Shape;702;g2b55672ff36_0_103"/>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03" name="Google Shape;703;g2b55672ff36_0_103"/>
          <p:cNvSpPr/>
          <p:nvPr/>
        </p:nvSpPr>
        <p:spPr>
          <a:xfrm rot="10800000">
            <a:off x="3784700" y="22799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05" name="Google Shape;705;g2b55672ff36_0_103"/>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12</a:t>
            </a:fld>
            <a:endParaRPr sz="800" i="0" u="none" strike="noStrike" cap="none">
              <a:solidFill>
                <a:schemeClr val="lt1"/>
              </a:solidFill>
            </a:endParaRPr>
          </a:p>
        </p:txBody>
      </p:sp>
      <p:sp>
        <p:nvSpPr>
          <p:cNvPr id="707" name="Google Shape;707;g2b55672ff36_0_103"/>
          <p:cNvSpPr/>
          <p:nvPr/>
        </p:nvSpPr>
        <p:spPr>
          <a:xfrm rot="10800000">
            <a:off x="4479625" y="2280000"/>
            <a:ext cx="2157000" cy="2157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08" name="Google Shape;708;g2b55672ff36_0_103"/>
          <p:cNvSpPr/>
          <p:nvPr/>
        </p:nvSpPr>
        <p:spPr>
          <a:xfrm>
            <a:off x="5791990" y="4437001"/>
            <a:ext cx="607874" cy="5715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lt1"/>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b="1">
              <a:solidFill>
                <a:srgbClr val="D04A0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712"/>
        <p:cNvGrpSpPr/>
        <p:nvPr/>
      </p:nvGrpSpPr>
      <p:grpSpPr>
        <a:xfrm>
          <a:off x="0" y="0"/>
          <a:ext cx="0" cy="0"/>
          <a:chOff x="0" y="0"/>
          <a:chExt cx="0" cy="0"/>
        </a:xfrm>
      </p:grpSpPr>
      <p:pic>
        <p:nvPicPr>
          <p:cNvPr id="2" name="Picture 1">
            <a:extLst>
              <a:ext uri="{FF2B5EF4-FFF2-40B4-BE49-F238E27FC236}">
                <a16:creationId xmlns:a16="http://schemas.microsoft.com/office/drawing/2014/main" id="{F3B14256-5089-148A-C5E0-F7B76CD60AA0}"/>
              </a:ext>
            </a:extLst>
          </p:cNvPr>
          <p:cNvPicPr>
            <a:picLocks noChangeAspect="1"/>
          </p:cNvPicPr>
          <p:nvPr/>
        </p:nvPicPr>
        <p:blipFill rotWithShape="1">
          <a:blip r:embed="rId3">
            <a:duotone>
              <a:schemeClr val="accent6">
                <a:shade val="45000"/>
                <a:satMod val="135000"/>
              </a:schemeClr>
              <a:prstClr val="white"/>
            </a:duotone>
          </a:blip>
          <a:srcRect t="12500" b="12500"/>
          <a:stretch/>
        </p:blipFill>
        <p:spPr>
          <a:xfrm>
            <a:off x="-64512" y="-24491"/>
            <a:ext cx="12235539" cy="6882491"/>
          </a:xfrm>
          <a:prstGeom prst="rect">
            <a:avLst/>
          </a:prstGeom>
        </p:spPr>
      </p:pic>
      <p:sp>
        <p:nvSpPr>
          <p:cNvPr id="718" name="Google Shape;718;g2b55672ff36_0_123"/>
          <p:cNvSpPr/>
          <p:nvPr/>
        </p:nvSpPr>
        <p:spPr>
          <a:xfrm>
            <a:off x="554425" y="650400"/>
            <a:ext cx="5117100" cy="2157000"/>
          </a:xfrm>
          <a:prstGeom prst="rect">
            <a:avLst/>
          </a:prstGeom>
          <a:solidFill>
            <a:schemeClr val="accent5"/>
          </a:solidFill>
          <a:ln>
            <a:noFill/>
          </a:ln>
        </p:spPr>
        <p:txBody>
          <a:bodyPr spcFirstLastPara="1" wrap="square" lIns="426700" tIns="752375" rIns="304800" bIns="304800" anchor="t" anchorCtr="0">
            <a:noAutofit/>
          </a:bodyPr>
          <a:lstStyle/>
          <a:p>
            <a:pPr marL="0" lvl="0" indent="0" algn="l" rtl="0">
              <a:spcBef>
                <a:spcPts val="0"/>
              </a:spcBef>
              <a:spcAft>
                <a:spcPts val="0"/>
              </a:spcAft>
              <a:buNone/>
            </a:pPr>
            <a:r>
              <a:rPr lang="en-BE" sz="3400">
                <a:solidFill>
                  <a:schemeClr val="lt1"/>
                </a:solidFill>
                <a:latin typeface="Georgia"/>
                <a:ea typeface="Georgia"/>
                <a:cs typeface="Georgia"/>
                <a:sym typeface="Georgia"/>
              </a:rPr>
              <a:t>Why privacy </a:t>
            </a:r>
            <a:br>
              <a:rPr lang="en-BE" sz="3400">
                <a:solidFill>
                  <a:schemeClr val="lt1"/>
                </a:solidFill>
                <a:latin typeface="Georgia"/>
                <a:ea typeface="Georgia"/>
                <a:cs typeface="Georgia"/>
                <a:sym typeface="Georgia"/>
              </a:rPr>
            </a:br>
            <a:r>
              <a:rPr lang="en-BE" sz="3400">
                <a:solidFill>
                  <a:schemeClr val="lt1"/>
                </a:solidFill>
                <a:latin typeface="Georgia"/>
                <a:ea typeface="Georgia"/>
                <a:cs typeface="Georgia"/>
                <a:sym typeface="Georgia"/>
              </a:rPr>
              <a:t>matters?</a:t>
            </a:r>
            <a:endParaRPr sz="3400">
              <a:solidFill>
                <a:schemeClr val="lt1"/>
              </a:solidFill>
              <a:latin typeface="Georgia"/>
              <a:ea typeface="Georgia"/>
              <a:cs typeface="Georgia"/>
              <a:sym typeface="Georgia"/>
            </a:endParaRPr>
          </a:p>
        </p:txBody>
      </p:sp>
      <p:sp>
        <p:nvSpPr>
          <p:cNvPr id="719" name="Google Shape;719;g2b55672ff36_0_123"/>
          <p:cNvSpPr/>
          <p:nvPr/>
        </p:nvSpPr>
        <p:spPr>
          <a:xfrm flipH="1">
            <a:off x="11014800" y="5680967"/>
            <a:ext cx="1177200" cy="11772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20" name="Google Shape;720;g2b55672ff36_0_123"/>
          <p:cNvSpPr/>
          <p:nvPr/>
        </p:nvSpPr>
        <p:spPr>
          <a:xfrm rot="10800000">
            <a:off x="3784700" y="6504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22" name="Google Shape;722;g2b55672ff36_0_123"/>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13</a:t>
            </a:fld>
            <a:endParaRPr sz="800" i="0" u="none" strike="noStrike" cap="none">
              <a:solidFill>
                <a:schemeClr val="lt1"/>
              </a:solidFill>
            </a:endParaRPr>
          </a:p>
        </p:txBody>
      </p:sp>
      <p:sp>
        <p:nvSpPr>
          <p:cNvPr id="724" name="Google Shape;724;g2b55672ff36_0_123"/>
          <p:cNvSpPr/>
          <p:nvPr/>
        </p:nvSpPr>
        <p:spPr>
          <a:xfrm rot="10800000">
            <a:off x="3856776" y="650500"/>
            <a:ext cx="1814700" cy="2157000"/>
          </a:xfrm>
          <a:prstGeom prst="rtTriangle">
            <a:avLst/>
          </a:prstGeom>
          <a:solidFill>
            <a:schemeClr val="bg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25" name="Google Shape;725;g2b55672ff36_0_123"/>
          <p:cNvSpPr/>
          <p:nvPr/>
        </p:nvSpPr>
        <p:spPr>
          <a:xfrm>
            <a:off x="964954" y="860250"/>
            <a:ext cx="422496" cy="39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lt1"/>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b="1">
              <a:solidFill>
                <a:srgbClr val="D04A02"/>
              </a:solidFill>
              <a:latin typeface="Arial"/>
              <a:ea typeface="Arial"/>
              <a:cs typeface="Arial"/>
              <a:sym typeface="Arial"/>
            </a:endParaRPr>
          </a:p>
        </p:txBody>
      </p:sp>
      <p:grpSp>
        <p:nvGrpSpPr>
          <p:cNvPr id="726" name="Google Shape;726;g2b55672ff36_0_123"/>
          <p:cNvGrpSpPr/>
          <p:nvPr/>
        </p:nvGrpSpPr>
        <p:grpSpPr>
          <a:xfrm>
            <a:off x="554495" y="3082328"/>
            <a:ext cx="5117322" cy="2357677"/>
            <a:chOff x="1595650" y="3082325"/>
            <a:chExt cx="5041200" cy="2357677"/>
          </a:xfrm>
          <a:solidFill>
            <a:schemeClr val="accent2"/>
          </a:solidFill>
        </p:grpSpPr>
        <p:sp>
          <p:nvSpPr>
            <p:cNvPr id="727" name="Google Shape;727;g2b55672ff36_0_123"/>
            <p:cNvSpPr/>
            <p:nvPr/>
          </p:nvSpPr>
          <p:spPr>
            <a:xfrm>
              <a:off x="1595650" y="3082325"/>
              <a:ext cx="5041200" cy="1761600"/>
            </a:xfrm>
            <a:prstGeom prst="rect">
              <a:avLst/>
            </a:prstGeom>
            <a:grpFill/>
            <a:ln>
              <a:noFill/>
            </a:ln>
          </p:spPr>
          <p:txBody>
            <a:bodyPr spcFirstLastPara="1" wrap="square" lIns="426700" tIns="360000" rIns="304800" bIns="360000" anchor="ctr" anchorCtr="0">
              <a:noAutofit/>
            </a:bodyPr>
            <a:lstStyle/>
            <a:p>
              <a:pPr marL="0" lvl="0" indent="0" algn="l" rtl="0">
                <a:spcBef>
                  <a:spcPts val="0"/>
                </a:spcBef>
                <a:spcAft>
                  <a:spcPts val="0"/>
                </a:spcAft>
                <a:buNone/>
              </a:pPr>
              <a:r>
                <a:rPr lang="en-BE" sz="2000" b="1">
                  <a:solidFill>
                    <a:schemeClr val="lt1"/>
                  </a:solidFill>
                </a:rPr>
                <a:t>I HAVE DONE NOTHING WRONG, </a:t>
              </a:r>
              <a:endParaRPr sz="2000" b="1">
                <a:solidFill>
                  <a:schemeClr val="lt1"/>
                </a:solidFill>
              </a:endParaRPr>
            </a:p>
            <a:p>
              <a:pPr marL="0" lvl="0" indent="0" algn="l" rtl="0">
                <a:spcBef>
                  <a:spcPts val="0"/>
                </a:spcBef>
                <a:spcAft>
                  <a:spcPts val="0"/>
                </a:spcAft>
                <a:buNone/>
              </a:pPr>
              <a:r>
                <a:rPr lang="en-BE" sz="2000" b="1">
                  <a:solidFill>
                    <a:schemeClr val="lt1"/>
                  </a:solidFill>
                </a:rPr>
                <a:t>SO I HAVE NOTHING TO HIDE</a:t>
              </a:r>
              <a:endParaRPr sz="2000" b="1">
                <a:solidFill>
                  <a:schemeClr val="lt1"/>
                </a:solidFill>
              </a:endParaRPr>
            </a:p>
          </p:txBody>
        </p:sp>
        <p:sp>
          <p:nvSpPr>
            <p:cNvPr id="728" name="Google Shape;728;g2b55672ff36_0_123"/>
            <p:cNvSpPr/>
            <p:nvPr/>
          </p:nvSpPr>
          <p:spPr>
            <a:xfrm rot="5400000">
              <a:off x="1877000" y="4832202"/>
              <a:ext cx="607800" cy="607800"/>
            </a:xfrm>
            <a:prstGeom prst="rtTriangle">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729" name="Google Shape;729;g2b55672ff36_0_123"/>
          <p:cNvSpPr/>
          <p:nvPr/>
        </p:nvSpPr>
        <p:spPr>
          <a:xfrm>
            <a:off x="2257550" y="4550008"/>
            <a:ext cx="3177000" cy="571500"/>
          </a:xfrm>
          <a:prstGeom prst="rect">
            <a:avLst/>
          </a:prstGeom>
          <a:solidFill>
            <a:schemeClr val="lt1"/>
          </a:solidFill>
          <a:ln w="9525" cap="flat" cmpd="sng">
            <a:solidFill>
              <a:schemeClr val="accent3"/>
            </a:solidFill>
            <a:prstDash val="lgDash"/>
            <a:round/>
            <a:headEnd type="none" w="sm" len="sm"/>
            <a:tailEnd type="none" w="sm" len="sm"/>
          </a:ln>
        </p:spPr>
        <p:txBody>
          <a:bodyPr spcFirstLastPara="1" wrap="square" lIns="426700" tIns="0" rIns="304800" bIns="0" anchor="ctr" anchorCtr="0">
            <a:noAutofit/>
          </a:bodyPr>
          <a:lstStyle/>
          <a:p>
            <a:pPr marL="0" lvl="0" indent="0" algn="l" rtl="0">
              <a:spcBef>
                <a:spcPts val="0"/>
              </a:spcBef>
              <a:spcAft>
                <a:spcPts val="0"/>
              </a:spcAft>
              <a:buNone/>
            </a:pPr>
            <a:r>
              <a:rPr lang="en-BE" sz="2000" dirty="0">
                <a:solidFill>
                  <a:schemeClr val="accent3"/>
                </a:solidFill>
              </a:rPr>
              <a:t>MISCONCEPTION</a:t>
            </a:r>
            <a:endParaRPr sz="2000" dirty="0">
              <a:solidFill>
                <a:schemeClr val="accent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733"/>
        <p:cNvGrpSpPr/>
        <p:nvPr/>
      </p:nvGrpSpPr>
      <p:grpSpPr>
        <a:xfrm>
          <a:off x="0" y="0"/>
          <a:ext cx="0" cy="0"/>
          <a:chOff x="0" y="0"/>
          <a:chExt cx="0" cy="0"/>
        </a:xfrm>
      </p:grpSpPr>
      <p:sp>
        <p:nvSpPr>
          <p:cNvPr id="734" name="Google Shape;734;g2b55672ff36_0_146"/>
          <p:cNvSpPr/>
          <p:nvPr/>
        </p:nvSpPr>
        <p:spPr>
          <a:xfrm>
            <a:off x="4484000" y="0"/>
            <a:ext cx="6858000" cy="6858000"/>
          </a:xfrm>
          <a:prstGeom prst="rtTriangle">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35" name="Google Shape;735;g2b55672ff36_0_146"/>
          <p:cNvSpPr/>
          <p:nvPr/>
        </p:nvSpPr>
        <p:spPr>
          <a:xfrm>
            <a:off x="6342050" y="-9075"/>
            <a:ext cx="5850000" cy="6470100"/>
          </a:xfrm>
          <a:prstGeom prst="rect">
            <a:avLst/>
          </a:prstGeom>
          <a:solidFill>
            <a:srgbClr val="DEDED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6" name="Google Shape;736;g2b55672ff36_0_146"/>
          <p:cNvSpPr/>
          <p:nvPr/>
        </p:nvSpPr>
        <p:spPr>
          <a:xfrm>
            <a:off x="0" y="-9067"/>
            <a:ext cx="12192000" cy="457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37" name="Google Shape;737;g2b55672ff36_0_146"/>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38" name="Google Shape;738;g2b55672ff36_0_14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40" name="Google Shape;740;g2b55672ff36_0_14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14</a:t>
            </a:fld>
            <a:endParaRPr sz="800" i="0" u="none" strike="noStrike" cap="none">
              <a:solidFill>
                <a:schemeClr val="lt1"/>
              </a:solidFill>
            </a:endParaRPr>
          </a:p>
        </p:txBody>
      </p:sp>
      <p:sp>
        <p:nvSpPr>
          <p:cNvPr id="742" name="Google Shape;742;g2b55672ff36_0_146"/>
          <p:cNvSpPr/>
          <p:nvPr/>
        </p:nvSpPr>
        <p:spPr>
          <a:xfrm flipH="1">
            <a:off x="2204000" y="0"/>
            <a:ext cx="2280000" cy="2280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43" name="Google Shape;743;g2b55672ff36_0_146"/>
          <p:cNvSpPr/>
          <p:nvPr/>
        </p:nvSpPr>
        <p:spPr>
          <a:xfrm>
            <a:off x="554425" y="650400"/>
            <a:ext cx="5117100" cy="2157000"/>
          </a:xfrm>
          <a:prstGeom prst="rect">
            <a:avLst/>
          </a:prstGeom>
          <a:solidFill>
            <a:schemeClr val="accent5"/>
          </a:solidFill>
          <a:ln>
            <a:noFill/>
          </a:ln>
        </p:spPr>
        <p:txBody>
          <a:bodyPr spcFirstLastPara="1" wrap="square" lIns="426700" tIns="752375" rIns="304800" bIns="304800" anchor="t" anchorCtr="0">
            <a:noAutofit/>
          </a:bodyPr>
          <a:lstStyle/>
          <a:p>
            <a:pPr marL="0" lvl="0" indent="0" algn="l" rtl="0">
              <a:spcBef>
                <a:spcPts val="0"/>
              </a:spcBef>
              <a:spcAft>
                <a:spcPts val="0"/>
              </a:spcAft>
              <a:buNone/>
            </a:pPr>
            <a:r>
              <a:rPr lang="en-BE" sz="3400">
                <a:solidFill>
                  <a:schemeClr val="lt1"/>
                </a:solidFill>
                <a:latin typeface="Georgia"/>
                <a:ea typeface="Georgia"/>
                <a:cs typeface="Georgia"/>
                <a:sym typeface="Georgia"/>
              </a:rPr>
              <a:t>Why privacy </a:t>
            </a:r>
            <a:br>
              <a:rPr lang="en-BE" sz="3400">
                <a:solidFill>
                  <a:schemeClr val="lt1"/>
                </a:solidFill>
                <a:latin typeface="Georgia"/>
                <a:ea typeface="Georgia"/>
                <a:cs typeface="Georgia"/>
                <a:sym typeface="Georgia"/>
              </a:rPr>
            </a:br>
            <a:r>
              <a:rPr lang="en-BE" sz="3400">
                <a:solidFill>
                  <a:schemeClr val="lt1"/>
                </a:solidFill>
                <a:latin typeface="Georgia"/>
                <a:ea typeface="Georgia"/>
                <a:cs typeface="Georgia"/>
                <a:sym typeface="Georgia"/>
              </a:rPr>
              <a:t>matters?</a:t>
            </a:r>
            <a:endParaRPr sz="3400">
              <a:solidFill>
                <a:schemeClr val="lt1"/>
              </a:solidFill>
              <a:latin typeface="Georgia"/>
              <a:ea typeface="Georgia"/>
              <a:cs typeface="Georgia"/>
              <a:sym typeface="Georgia"/>
            </a:endParaRPr>
          </a:p>
        </p:txBody>
      </p:sp>
      <p:sp>
        <p:nvSpPr>
          <p:cNvPr id="744" name="Google Shape;744;g2b55672ff36_0_146"/>
          <p:cNvSpPr/>
          <p:nvPr/>
        </p:nvSpPr>
        <p:spPr>
          <a:xfrm rot="10800000">
            <a:off x="3784700" y="6504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45" name="Google Shape;745;g2b55672ff36_0_146"/>
          <p:cNvSpPr/>
          <p:nvPr/>
        </p:nvSpPr>
        <p:spPr>
          <a:xfrm rot="10800000">
            <a:off x="3856776" y="650500"/>
            <a:ext cx="1814700" cy="2157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746" name="Google Shape;746;g2b55672ff36_0_146"/>
          <p:cNvGrpSpPr/>
          <p:nvPr/>
        </p:nvGrpSpPr>
        <p:grpSpPr>
          <a:xfrm>
            <a:off x="554495" y="3082328"/>
            <a:ext cx="5117322" cy="2357677"/>
            <a:chOff x="1595650" y="3082325"/>
            <a:chExt cx="5041200" cy="2357677"/>
          </a:xfrm>
        </p:grpSpPr>
        <p:sp>
          <p:nvSpPr>
            <p:cNvPr id="747" name="Google Shape;747;g2b55672ff36_0_146"/>
            <p:cNvSpPr/>
            <p:nvPr/>
          </p:nvSpPr>
          <p:spPr>
            <a:xfrm>
              <a:off x="1595650" y="3082325"/>
              <a:ext cx="5041200" cy="1761600"/>
            </a:xfrm>
            <a:prstGeom prst="rect">
              <a:avLst/>
            </a:prstGeom>
            <a:solidFill>
              <a:srgbClr val="434343"/>
            </a:solidFill>
            <a:ln>
              <a:noFill/>
            </a:ln>
          </p:spPr>
          <p:txBody>
            <a:bodyPr spcFirstLastPara="1" wrap="square" lIns="426700" tIns="360000" rIns="304800" bIns="360000" anchor="ctr" anchorCtr="0">
              <a:noAutofit/>
            </a:bodyPr>
            <a:lstStyle/>
            <a:p>
              <a:pPr marL="0" lvl="0" indent="0" algn="l" rtl="0">
                <a:spcBef>
                  <a:spcPts val="0"/>
                </a:spcBef>
                <a:spcAft>
                  <a:spcPts val="0"/>
                </a:spcAft>
                <a:buNone/>
              </a:pPr>
              <a:r>
                <a:rPr lang="en-BE" sz="2000" b="1">
                  <a:solidFill>
                    <a:schemeClr val="lt1"/>
                  </a:solidFill>
                </a:rPr>
                <a:t>I HAVE DONE NOTHING WRONG, </a:t>
              </a:r>
              <a:endParaRPr sz="2000" b="1">
                <a:solidFill>
                  <a:schemeClr val="lt1"/>
                </a:solidFill>
              </a:endParaRPr>
            </a:p>
            <a:p>
              <a:pPr marL="0" lvl="0" indent="0" algn="l" rtl="0">
                <a:spcBef>
                  <a:spcPts val="0"/>
                </a:spcBef>
                <a:spcAft>
                  <a:spcPts val="0"/>
                </a:spcAft>
                <a:buNone/>
              </a:pPr>
              <a:r>
                <a:rPr lang="en-BE" sz="2000" b="1">
                  <a:solidFill>
                    <a:schemeClr val="lt1"/>
                  </a:solidFill>
                </a:rPr>
                <a:t>SO I HAVE NOTHING TO HIDE</a:t>
              </a:r>
              <a:endParaRPr sz="2000" b="1">
                <a:solidFill>
                  <a:schemeClr val="lt1"/>
                </a:solidFill>
              </a:endParaRPr>
            </a:p>
          </p:txBody>
        </p:sp>
        <p:sp>
          <p:nvSpPr>
            <p:cNvPr id="748" name="Google Shape;748;g2b55672ff36_0_146"/>
            <p:cNvSpPr/>
            <p:nvPr/>
          </p:nvSpPr>
          <p:spPr>
            <a:xfrm rot="5400000">
              <a:off x="1877000" y="4832202"/>
              <a:ext cx="607800" cy="607800"/>
            </a:xfrm>
            <a:prstGeom prst="rtTriangle">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749" name="Google Shape;749;g2b55672ff36_0_146"/>
          <p:cNvSpPr/>
          <p:nvPr/>
        </p:nvSpPr>
        <p:spPr>
          <a:xfrm>
            <a:off x="2257550" y="4550008"/>
            <a:ext cx="3177000" cy="571500"/>
          </a:xfrm>
          <a:prstGeom prst="rect">
            <a:avLst/>
          </a:prstGeom>
          <a:solidFill>
            <a:schemeClr val="lt1"/>
          </a:solidFill>
          <a:ln w="9525" cap="flat" cmpd="sng">
            <a:solidFill>
              <a:schemeClr val="accent3"/>
            </a:solidFill>
            <a:prstDash val="lgDash"/>
            <a:round/>
            <a:headEnd type="none" w="sm" len="sm"/>
            <a:tailEnd type="none" w="sm" len="sm"/>
          </a:ln>
        </p:spPr>
        <p:txBody>
          <a:bodyPr spcFirstLastPara="1" wrap="square" lIns="426700" tIns="0" rIns="304800" bIns="0" anchor="ctr" anchorCtr="0">
            <a:noAutofit/>
          </a:bodyPr>
          <a:lstStyle/>
          <a:p>
            <a:pPr marL="0" lvl="0" indent="0" algn="l" rtl="0">
              <a:spcBef>
                <a:spcPts val="0"/>
              </a:spcBef>
              <a:spcAft>
                <a:spcPts val="0"/>
              </a:spcAft>
              <a:buNone/>
            </a:pPr>
            <a:r>
              <a:rPr lang="en-BE" sz="2000">
                <a:solidFill>
                  <a:schemeClr val="accent3"/>
                </a:solidFill>
              </a:rPr>
              <a:t>MISCONCEPTION</a:t>
            </a:r>
            <a:endParaRPr sz="2000">
              <a:solidFill>
                <a:schemeClr val="accent3"/>
              </a:solidFill>
            </a:endParaRPr>
          </a:p>
        </p:txBody>
      </p:sp>
      <p:sp>
        <p:nvSpPr>
          <p:cNvPr id="750" name="Google Shape;750;g2b55672ff36_0_146"/>
          <p:cNvSpPr/>
          <p:nvPr/>
        </p:nvSpPr>
        <p:spPr>
          <a:xfrm>
            <a:off x="964954" y="860250"/>
            <a:ext cx="422496" cy="39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lt1"/>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b="1">
              <a:solidFill>
                <a:srgbClr val="D04A02"/>
              </a:solidFill>
              <a:latin typeface="Arial"/>
              <a:ea typeface="Arial"/>
              <a:cs typeface="Arial"/>
              <a:sym typeface="Arial"/>
            </a:endParaRPr>
          </a:p>
        </p:txBody>
      </p:sp>
      <p:grpSp>
        <p:nvGrpSpPr>
          <p:cNvPr id="751" name="Google Shape;751;g2b55672ff36_0_146"/>
          <p:cNvGrpSpPr/>
          <p:nvPr/>
        </p:nvGrpSpPr>
        <p:grpSpPr>
          <a:xfrm>
            <a:off x="5984160" y="641550"/>
            <a:ext cx="2530790" cy="717000"/>
            <a:chOff x="5984160" y="641550"/>
            <a:chExt cx="2530790" cy="717000"/>
          </a:xfrm>
        </p:grpSpPr>
        <p:sp>
          <p:nvSpPr>
            <p:cNvPr id="752" name="Google Shape;752;g2b55672ff36_0_146"/>
            <p:cNvSpPr/>
            <p:nvPr/>
          </p:nvSpPr>
          <p:spPr>
            <a:xfrm>
              <a:off x="6342050" y="641550"/>
              <a:ext cx="2172900" cy="7170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endParaRPr sz="1600">
                <a:solidFill>
                  <a:schemeClr val="dk1"/>
                </a:solidFill>
              </a:endParaRPr>
            </a:p>
          </p:txBody>
        </p:sp>
        <p:sp>
          <p:nvSpPr>
            <p:cNvPr id="753" name="Google Shape;753;g2b55672ff36_0_146"/>
            <p:cNvSpPr/>
            <p:nvPr/>
          </p:nvSpPr>
          <p:spPr>
            <a:xfrm flipH="1">
              <a:off x="5984160" y="641568"/>
              <a:ext cx="357900" cy="3579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54" name="Google Shape;754;g2b55672ff36_0_146"/>
            <p:cNvSpPr/>
            <p:nvPr/>
          </p:nvSpPr>
          <p:spPr>
            <a:xfrm rot="10800000">
              <a:off x="5984160" y="999389"/>
              <a:ext cx="357900" cy="3579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55" name="Google Shape;755;g2b55672ff36_0_146"/>
            <p:cNvSpPr/>
            <p:nvPr/>
          </p:nvSpPr>
          <p:spPr>
            <a:xfrm>
              <a:off x="6982246" y="801438"/>
              <a:ext cx="422500" cy="397219"/>
            </a:xfrm>
            <a:custGeom>
              <a:avLst/>
              <a:gdLst/>
              <a:ahLst/>
              <a:cxnLst/>
              <a:rect l="l" t="t" r="r" b="b"/>
              <a:pathLst>
                <a:path w="704" h="706" extrusionOk="0">
                  <a:moveTo>
                    <a:pt x="704" y="0"/>
                  </a:moveTo>
                  <a:lnTo>
                    <a:pt x="0" y="0"/>
                  </a:lnTo>
                  <a:lnTo>
                    <a:pt x="0" y="706"/>
                  </a:lnTo>
                  <a:lnTo>
                    <a:pt x="704" y="706"/>
                  </a:lnTo>
                  <a:lnTo>
                    <a:pt x="704" y="706"/>
                  </a:lnTo>
                  <a:lnTo>
                    <a:pt x="704" y="0"/>
                  </a:lnTo>
                  <a:lnTo>
                    <a:pt x="704" y="0"/>
                  </a:lnTo>
                  <a:close/>
                  <a:moveTo>
                    <a:pt x="30" y="677"/>
                  </a:moveTo>
                  <a:lnTo>
                    <a:pt x="30" y="31"/>
                  </a:lnTo>
                  <a:lnTo>
                    <a:pt x="675" y="31"/>
                  </a:lnTo>
                  <a:lnTo>
                    <a:pt x="675" y="677"/>
                  </a:lnTo>
                  <a:lnTo>
                    <a:pt x="30" y="677"/>
                  </a:lnTo>
                  <a:close/>
                  <a:moveTo>
                    <a:pt x="607" y="242"/>
                  </a:moveTo>
                  <a:lnTo>
                    <a:pt x="484" y="134"/>
                  </a:lnTo>
                  <a:lnTo>
                    <a:pt x="475" y="128"/>
                  </a:lnTo>
                  <a:lnTo>
                    <a:pt x="464" y="128"/>
                  </a:lnTo>
                  <a:lnTo>
                    <a:pt x="239" y="128"/>
                  </a:lnTo>
                  <a:lnTo>
                    <a:pt x="228" y="128"/>
                  </a:lnTo>
                  <a:lnTo>
                    <a:pt x="221" y="134"/>
                  </a:lnTo>
                  <a:lnTo>
                    <a:pt x="98" y="242"/>
                  </a:lnTo>
                  <a:lnTo>
                    <a:pt x="74" y="261"/>
                  </a:lnTo>
                  <a:lnTo>
                    <a:pt x="94" y="285"/>
                  </a:lnTo>
                  <a:lnTo>
                    <a:pt x="330" y="563"/>
                  </a:lnTo>
                  <a:lnTo>
                    <a:pt x="353" y="590"/>
                  </a:lnTo>
                  <a:lnTo>
                    <a:pt x="375" y="563"/>
                  </a:lnTo>
                  <a:lnTo>
                    <a:pt x="611" y="285"/>
                  </a:lnTo>
                  <a:lnTo>
                    <a:pt x="631" y="261"/>
                  </a:lnTo>
                  <a:lnTo>
                    <a:pt x="607" y="242"/>
                  </a:lnTo>
                  <a:close/>
                  <a:moveTo>
                    <a:pt x="367" y="157"/>
                  </a:moveTo>
                  <a:lnTo>
                    <a:pt x="448" y="157"/>
                  </a:lnTo>
                  <a:lnTo>
                    <a:pt x="433" y="229"/>
                  </a:lnTo>
                  <a:lnTo>
                    <a:pt x="367" y="157"/>
                  </a:lnTo>
                  <a:close/>
                  <a:moveTo>
                    <a:pt x="271" y="229"/>
                  </a:moveTo>
                  <a:lnTo>
                    <a:pt x="255" y="157"/>
                  </a:lnTo>
                  <a:lnTo>
                    <a:pt x="337" y="157"/>
                  </a:lnTo>
                  <a:lnTo>
                    <a:pt x="271" y="229"/>
                  </a:lnTo>
                  <a:close/>
                  <a:moveTo>
                    <a:pt x="352" y="185"/>
                  </a:moveTo>
                  <a:lnTo>
                    <a:pt x="412" y="250"/>
                  </a:lnTo>
                  <a:lnTo>
                    <a:pt x="292" y="250"/>
                  </a:lnTo>
                  <a:lnTo>
                    <a:pt x="352" y="185"/>
                  </a:lnTo>
                  <a:close/>
                  <a:moveTo>
                    <a:pt x="426" y="281"/>
                  </a:moveTo>
                  <a:lnTo>
                    <a:pt x="352" y="506"/>
                  </a:lnTo>
                  <a:lnTo>
                    <a:pt x="279" y="281"/>
                  </a:lnTo>
                  <a:lnTo>
                    <a:pt x="426" y="281"/>
                  </a:lnTo>
                  <a:close/>
                  <a:moveTo>
                    <a:pt x="247" y="281"/>
                  </a:moveTo>
                  <a:lnTo>
                    <a:pt x="319" y="503"/>
                  </a:lnTo>
                  <a:lnTo>
                    <a:pt x="131" y="281"/>
                  </a:lnTo>
                  <a:lnTo>
                    <a:pt x="247" y="281"/>
                  </a:lnTo>
                  <a:close/>
                  <a:moveTo>
                    <a:pt x="457" y="281"/>
                  </a:moveTo>
                  <a:lnTo>
                    <a:pt x="574" y="281"/>
                  </a:lnTo>
                  <a:lnTo>
                    <a:pt x="384" y="506"/>
                  </a:lnTo>
                  <a:lnTo>
                    <a:pt x="457" y="281"/>
                  </a:lnTo>
                  <a:close/>
                  <a:moveTo>
                    <a:pt x="458" y="250"/>
                  </a:moveTo>
                  <a:lnTo>
                    <a:pt x="478" y="168"/>
                  </a:lnTo>
                  <a:lnTo>
                    <a:pt x="571" y="250"/>
                  </a:lnTo>
                  <a:lnTo>
                    <a:pt x="458" y="250"/>
                  </a:lnTo>
                  <a:close/>
                  <a:moveTo>
                    <a:pt x="227" y="168"/>
                  </a:moveTo>
                  <a:lnTo>
                    <a:pt x="246" y="250"/>
                  </a:lnTo>
                  <a:lnTo>
                    <a:pt x="134" y="250"/>
                  </a:lnTo>
                  <a:lnTo>
                    <a:pt x="227" y="168"/>
                  </a:lnTo>
                  <a:close/>
                </a:path>
              </a:pathLst>
            </a:custGeom>
            <a:solidFill>
              <a:srgbClr val="000000"/>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b="1">
                <a:solidFill>
                  <a:srgbClr val="D04A02"/>
                </a:solidFill>
                <a:latin typeface="Arial"/>
                <a:ea typeface="Arial"/>
                <a:cs typeface="Arial"/>
                <a:sym typeface="Arial"/>
              </a:endParaRPr>
            </a:p>
          </p:txBody>
        </p:sp>
        <p:sp>
          <p:nvSpPr>
            <p:cNvPr id="756" name="Google Shape;756;g2b55672ff36_0_146"/>
            <p:cNvSpPr/>
            <p:nvPr/>
          </p:nvSpPr>
          <p:spPr>
            <a:xfrm>
              <a:off x="6469919" y="801442"/>
              <a:ext cx="422500" cy="397219"/>
            </a:xfrm>
            <a:custGeom>
              <a:avLst/>
              <a:gdLst/>
              <a:ahLst/>
              <a:cxnLst/>
              <a:rect l="l" t="t" r="r" b="b"/>
              <a:pathLst>
                <a:path w="704" h="706" extrusionOk="0">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rgbClr val="000000"/>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b="1">
                <a:solidFill>
                  <a:srgbClr val="D04A02"/>
                </a:solidFill>
                <a:latin typeface="Arial"/>
                <a:ea typeface="Arial"/>
                <a:cs typeface="Arial"/>
                <a:sym typeface="Arial"/>
              </a:endParaRPr>
            </a:p>
          </p:txBody>
        </p:sp>
        <p:sp>
          <p:nvSpPr>
            <p:cNvPr id="757" name="Google Shape;757;g2b55672ff36_0_146"/>
            <p:cNvSpPr/>
            <p:nvPr/>
          </p:nvSpPr>
          <p:spPr>
            <a:xfrm>
              <a:off x="7494572" y="802003"/>
              <a:ext cx="422500" cy="396094"/>
            </a:xfrm>
            <a:custGeom>
              <a:avLst/>
              <a:gdLst/>
              <a:ahLst/>
              <a:cxnLst/>
              <a:rect l="l" t="t" r="r" b="b"/>
              <a:pathLst>
                <a:path w="346" h="346" extrusionOk="0">
                  <a:moveTo>
                    <a:pt x="0" y="0"/>
                  </a:moveTo>
                  <a:cubicBezTo>
                    <a:pt x="0" y="346"/>
                    <a:pt x="0" y="346"/>
                    <a:pt x="0" y="346"/>
                  </a:cubicBezTo>
                  <a:cubicBezTo>
                    <a:pt x="54" y="346"/>
                    <a:pt x="54" y="346"/>
                    <a:pt x="54" y="346"/>
                  </a:cubicBezTo>
                  <a:cubicBezTo>
                    <a:pt x="64" y="268"/>
                    <a:pt x="64" y="268"/>
                    <a:pt x="64" y="268"/>
                  </a:cubicBezTo>
                  <a:cubicBezTo>
                    <a:pt x="68" y="255"/>
                    <a:pt x="78" y="245"/>
                    <a:pt x="91" y="241"/>
                  </a:cubicBezTo>
                  <a:cubicBezTo>
                    <a:pt x="143" y="223"/>
                    <a:pt x="143" y="223"/>
                    <a:pt x="143" y="223"/>
                  </a:cubicBezTo>
                  <a:cubicBezTo>
                    <a:pt x="143" y="223"/>
                    <a:pt x="144" y="223"/>
                    <a:pt x="145" y="224"/>
                  </a:cubicBezTo>
                  <a:cubicBezTo>
                    <a:pt x="149" y="228"/>
                    <a:pt x="149" y="228"/>
                    <a:pt x="149" y="228"/>
                  </a:cubicBezTo>
                  <a:cubicBezTo>
                    <a:pt x="155" y="234"/>
                    <a:pt x="164" y="238"/>
                    <a:pt x="173" y="238"/>
                  </a:cubicBezTo>
                  <a:cubicBezTo>
                    <a:pt x="182" y="238"/>
                    <a:pt x="191" y="234"/>
                    <a:pt x="197" y="228"/>
                  </a:cubicBezTo>
                  <a:cubicBezTo>
                    <a:pt x="201" y="224"/>
                    <a:pt x="201" y="224"/>
                    <a:pt x="201" y="224"/>
                  </a:cubicBezTo>
                  <a:cubicBezTo>
                    <a:pt x="202" y="223"/>
                    <a:pt x="202" y="223"/>
                    <a:pt x="203" y="223"/>
                  </a:cubicBezTo>
                  <a:cubicBezTo>
                    <a:pt x="255" y="241"/>
                    <a:pt x="255" y="241"/>
                    <a:pt x="255" y="241"/>
                  </a:cubicBezTo>
                  <a:cubicBezTo>
                    <a:pt x="267" y="245"/>
                    <a:pt x="278" y="255"/>
                    <a:pt x="282" y="268"/>
                  </a:cubicBezTo>
                  <a:cubicBezTo>
                    <a:pt x="292" y="346"/>
                    <a:pt x="292" y="346"/>
                    <a:pt x="292" y="346"/>
                  </a:cubicBezTo>
                  <a:cubicBezTo>
                    <a:pt x="346" y="346"/>
                    <a:pt x="346" y="346"/>
                    <a:pt x="346" y="346"/>
                  </a:cubicBezTo>
                  <a:cubicBezTo>
                    <a:pt x="346" y="0"/>
                    <a:pt x="346" y="0"/>
                    <a:pt x="346" y="0"/>
                  </a:cubicBezTo>
                  <a:lnTo>
                    <a:pt x="0" y="0"/>
                  </a:lnTo>
                  <a:close/>
                  <a:moveTo>
                    <a:pt x="331" y="331"/>
                  </a:moveTo>
                  <a:cubicBezTo>
                    <a:pt x="305" y="331"/>
                    <a:pt x="305" y="331"/>
                    <a:pt x="305" y="331"/>
                  </a:cubicBezTo>
                  <a:cubicBezTo>
                    <a:pt x="296" y="266"/>
                    <a:pt x="296" y="266"/>
                    <a:pt x="296" y="266"/>
                  </a:cubicBezTo>
                  <a:cubicBezTo>
                    <a:pt x="296" y="264"/>
                    <a:pt x="296" y="264"/>
                    <a:pt x="296" y="264"/>
                  </a:cubicBezTo>
                  <a:cubicBezTo>
                    <a:pt x="291" y="247"/>
                    <a:pt x="277" y="233"/>
                    <a:pt x="259" y="227"/>
                  </a:cubicBezTo>
                  <a:cubicBezTo>
                    <a:pt x="208" y="209"/>
                    <a:pt x="208" y="209"/>
                    <a:pt x="208" y="209"/>
                  </a:cubicBezTo>
                  <a:cubicBezTo>
                    <a:pt x="202" y="207"/>
                    <a:pt x="195" y="209"/>
                    <a:pt x="190" y="213"/>
                  </a:cubicBezTo>
                  <a:cubicBezTo>
                    <a:pt x="186" y="217"/>
                    <a:pt x="186" y="217"/>
                    <a:pt x="186" y="217"/>
                  </a:cubicBezTo>
                  <a:cubicBezTo>
                    <a:pt x="183" y="221"/>
                    <a:pt x="178" y="223"/>
                    <a:pt x="173" y="223"/>
                  </a:cubicBezTo>
                  <a:cubicBezTo>
                    <a:pt x="168" y="223"/>
                    <a:pt x="163" y="221"/>
                    <a:pt x="159" y="217"/>
                  </a:cubicBezTo>
                  <a:cubicBezTo>
                    <a:pt x="155" y="213"/>
                    <a:pt x="155" y="213"/>
                    <a:pt x="155" y="213"/>
                  </a:cubicBezTo>
                  <a:cubicBezTo>
                    <a:pt x="151" y="209"/>
                    <a:pt x="144" y="207"/>
                    <a:pt x="138" y="209"/>
                  </a:cubicBezTo>
                  <a:cubicBezTo>
                    <a:pt x="86" y="227"/>
                    <a:pt x="86" y="227"/>
                    <a:pt x="86" y="227"/>
                  </a:cubicBezTo>
                  <a:cubicBezTo>
                    <a:pt x="69" y="233"/>
                    <a:pt x="55" y="247"/>
                    <a:pt x="49" y="264"/>
                  </a:cubicBezTo>
                  <a:cubicBezTo>
                    <a:pt x="41" y="331"/>
                    <a:pt x="41" y="331"/>
                    <a:pt x="41" y="331"/>
                  </a:cubicBezTo>
                  <a:cubicBezTo>
                    <a:pt x="14" y="331"/>
                    <a:pt x="14" y="331"/>
                    <a:pt x="14" y="331"/>
                  </a:cubicBezTo>
                  <a:cubicBezTo>
                    <a:pt x="14" y="14"/>
                    <a:pt x="14" y="14"/>
                    <a:pt x="14" y="14"/>
                  </a:cubicBezTo>
                  <a:cubicBezTo>
                    <a:pt x="331" y="14"/>
                    <a:pt x="331" y="14"/>
                    <a:pt x="331" y="14"/>
                  </a:cubicBezTo>
                  <a:lnTo>
                    <a:pt x="331" y="331"/>
                  </a:lnTo>
                  <a:close/>
                  <a:moveTo>
                    <a:pt x="173" y="201"/>
                  </a:moveTo>
                  <a:cubicBezTo>
                    <a:pt x="187" y="201"/>
                    <a:pt x="195" y="193"/>
                    <a:pt x="204" y="184"/>
                  </a:cubicBezTo>
                  <a:cubicBezTo>
                    <a:pt x="214" y="172"/>
                    <a:pt x="220" y="152"/>
                    <a:pt x="220" y="124"/>
                  </a:cubicBezTo>
                  <a:cubicBezTo>
                    <a:pt x="220" y="96"/>
                    <a:pt x="199" y="73"/>
                    <a:pt x="173" y="73"/>
                  </a:cubicBezTo>
                  <a:cubicBezTo>
                    <a:pt x="147" y="73"/>
                    <a:pt x="126" y="96"/>
                    <a:pt x="126" y="124"/>
                  </a:cubicBezTo>
                  <a:cubicBezTo>
                    <a:pt x="126" y="152"/>
                    <a:pt x="131" y="172"/>
                    <a:pt x="142" y="184"/>
                  </a:cubicBezTo>
                  <a:cubicBezTo>
                    <a:pt x="150" y="193"/>
                    <a:pt x="158" y="201"/>
                    <a:pt x="173" y="201"/>
                  </a:cubicBezTo>
                  <a:close/>
                  <a:moveTo>
                    <a:pt x="173" y="88"/>
                  </a:moveTo>
                  <a:cubicBezTo>
                    <a:pt x="190" y="88"/>
                    <a:pt x="205" y="104"/>
                    <a:pt x="205" y="124"/>
                  </a:cubicBezTo>
                  <a:cubicBezTo>
                    <a:pt x="205" y="148"/>
                    <a:pt x="201" y="165"/>
                    <a:pt x="193" y="174"/>
                  </a:cubicBezTo>
                  <a:cubicBezTo>
                    <a:pt x="184" y="184"/>
                    <a:pt x="180" y="187"/>
                    <a:pt x="173" y="187"/>
                  </a:cubicBezTo>
                  <a:cubicBezTo>
                    <a:pt x="166" y="187"/>
                    <a:pt x="161" y="184"/>
                    <a:pt x="153" y="174"/>
                  </a:cubicBezTo>
                  <a:cubicBezTo>
                    <a:pt x="145" y="165"/>
                    <a:pt x="141" y="148"/>
                    <a:pt x="141" y="124"/>
                  </a:cubicBezTo>
                  <a:cubicBezTo>
                    <a:pt x="141" y="104"/>
                    <a:pt x="155" y="88"/>
                    <a:pt x="173" y="88"/>
                  </a:cubicBezTo>
                  <a:close/>
                </a:path>
              </a:pathLst>
            </a:custGeom>
            <a:solidFill>
              <a:srgbClr val="000000"/>
            </a:solidFill>
            <a:ln>
              <a:noFill/>
            </a:ln>
          </p:spPr>
          <p:txBody>
            <a:bodyPr spcFirstLastPara="1" wrap="square" lIns="89525" tIns="44750" rIns="89525" bIns="44750" anchor="t" anchorCtr="0">
              <a:noAutofit/>
            </a:bodyPr>
            <a:lstStyle/>
            <a:p>
              <a:pPr marL="0" marR="0" lvl="0" indent="0" algn="l" rtl="0">
                <a:spcBef>
                  <a:spcPts val="0"/>
                </a:spcBef>
                <a:spcAft>
                  <a:spcPts val="0"/>
                </a:spcAft>
                <a:buNone/>
              </a:pPr>
              <a:endParaRPr sz="900">
                <a:solidFill>
                  <a:srgbClr val="D04A02"/>
                </a:solidFill>
                <a:latin typeface="Arial"/>
                <a:ea typeface="Arial"/>
                <a:cs typeface="Arial"/>
                <a:sym typeface="Arial"/>
              </a:endParaRPr>
            </a:p>
          </p:txBody>
        </p:sp>
      </p:grpSp>
      <p:grpSp>
        <p:nvGrpSpPr>
          <p:cNvPr id="758" name="Google Shape;758;g2b55672ff36_0_146"/>
          <p:cNvGrpSpPr/>
          <p:nvPr/>
        </p:nvGrpSpPr>
        <p:grpSpPr>
          <a:xfrm>
            <a:off x="5970180" y="1428789"/>
            <a:ext cx="3074316" cy="2961217"/>
            <a:chOff x="284186" y="3045263"/>
            <a:chExt cx="3576450" cy="3444878"/>
          </a:xfrm>
        </p:grpSpPr>
        <p:grpSp>
          <p:nvGrpSpPr>
            <p:cNvPr id="759" name="Google Shape;759;g2b55672ff36_0_146"/>
            <p:cNvGrpSpPr/>
            <p:nvPr/>
          </p:nvGrpSpPr>
          <p:grpSpPr>
            <a:xfrm rot="-279109">
              <a:off x="407871" y="3175012"/>
              <a:ext cx="3329080" cy="3185381"/>
              <a:chOff x="3741085" y="3821041"/>
              <a:chExt cx="3329100" cy="3185400"/>
            </a:xfrm>
          </p:grpSpPr>
          <p:sp>
            <p:nvSpPr>
              <p:cNvPr id="760" name="Google Shape;760;g2b55672ff36_0_146"/>
              <p:cNvSpPr/>
              <p:nvPr/>
            </p:nvSpPr>
            <p:spPr>
              <a:xfrm rot="150283">
                <a:off x="3806157" y="3889485"/>
                <a:ext cx="3198956" cy="3048511"/>
              </a:xfrm>
              <a:prstGeom prst="foldedCorner">
                <a:avLst>
                  <a:gd name="adj" fmla="val 16667"/>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Times"/>
                  <a:buNone/>
                </a:pPr>
                <a:r>
                  <a:rPr lang="en-BE" sz="1500" b="1" i="0" u="none" strike="noStrike" cap="none">
                    <a:solidFill>
                      <a:srgbClr val="000000"/>
                    </a:solidFill>
                    <a:latin typeface="Times"/>
                    <a:ea typeface="Times"/>
                    <a:cs typeface="Times"/>
                    <a:sym typeface="Times"/>
                  </a:rPr>
                  <a:t>Roomba testers feel misled after intimate images ended up on Facebook</a:t>
                </a:r>
                <a:endParaRPr sz="900"/>
              </a:p>
              <a:p>
                <a:pPr marL="0" marR="0" lvl="0" indent="0" algn="l" rtl="0">
                  <a:lnSpc>
                    <a:spcPct val="100000"/>
                  </a:lnSpc>
                  <a:spcBef>
                    <a:spcPts val="0"/>
                  </a:spcBef>
                  <a:spcAft>
                    <a:spcPts val="0"/>
                  </a:spcAft>
                  <a:buClr>
                    <a:schemeClr val="dk1"/>
                  </a:buClr>
                  <a:buSzPts val="2000"/>
                  <a:buFont typeface="Calibri"/>
                  <a:buNone/>
                </a:pPr>
                <a:endParaRPr sz="1500" b="1"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500" b="1"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500" b="1"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500" b="1"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500" b="1" i="0" u="none" strike="noStrike" cap="none">
                  <a:solidFill>
                    <a:srgbClr val="000000"/>
                  </a:solidFill>
                  <a:latin typeface="Times"/>
                  <a:ea typeface="Times"/>
                  <a:cs typeface="Times"/>
                  <a:sym typeface="Times"/>
                </a:endParaRPr>
              </a:p>
            </p:txBody>
          </p:sp>
          <p:sp>
            <p:nvSpPr>
              <p:cNvPr id="761" name="Google Shape;761;g2b55672ff36_0_146"/>
              <p:cNvSpPr txBox="1"/>
              <p:nvPr/>
            </p:nvSpPr>
            <p:spPr>
              <a:xfrm rot="-5304341">
                <a:off x="5931259" y="5323396"/>
                <a:ext cx="1649739" cy="4027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5A5A5"/>
                  </a:buClr>
                  <a:buSzPts val="1200"/>
                  <a:buFont typeface="Times"/>
                  <a:buNone/>
                </a:pPr>
                <a:r>
                  <a:rPr lang="en-BE" sz="900" b="0" i="0" u="none" strike="noStrike" cap="none">
                    <a:solidFill>
                      <a:srgbClr val="A5A5A5"/>
                    </a:solidFill>
                    <a:latin typeface="Times"/>
                    <a:ea typeface="Times"/>
                    <a:cs typeface="Times"/>
                    <a:sym typeface="Times"/>
                  </a:rPr>
                  <a:t>MIT technology review</a:t>
                </a:r>
                <a:endParaRPr sz="1100"/>
              </a:p>
              <a:p>
                <a:pPr marL="0" marR="0" lvl="0" indent="0" algn="l" rtl="0">
                  <a:lnSpc>
                    <a:spcPct val="100000"/>
                  </a:lnSpc>
                  <a:spcBef>
                    <a:spcPts val="0"/>
                  </a:spcBef>
                  <a:spcAft>
                    <a:spcPts val="0"/>
                  </a:spcAft>
                  <a:buClr>
                    <a:srgbClr val="A5A5A5"/>
                  </a:buClr>
                  <a:buSzPts val="1050"/>
                  <a:buFont typeface="Times"/>
                  <a:buNone/>
                </a:pPr>
                <a:r>
                  <a:rPr lang="en-BE" sz="750" b="0" i="0" u="none" strike="noStrike" cap="none">
                    <a:solidFill>
                      <a:srgbClr val="A5A5A5"/>
                    </a:solidFill>
                    <a:latin typeface="Times"/>
                    <a:ea typeface="Times"/>
                    <a:cs typeface="Times"/>
                    <a:sym typeface="Times"/>
                  </a:rPr>
                  <a:t>Jan 2023</a:t>
                </a:r>
                <a:endParaRPr sz="1100"/>
              </a:p>
            </p:txBody>
          </p:sp>
        </p:grpSp>
        <p:pic>
          <p:nvPicPr>
            <p:cNvPr id="762" name="Google Shape;762;g2b55672ff36_0_146"/>
            <p:cNvPicPr preferRelativeResize="0"/>
            <p:nvPr/>
          </p:nvPicPr>
          <p:blipFill rotWithShape="1">
            <a:blip r:embed="rId3">
              <a:alphaModFix/>
            </a:blip>
            <a:srcRect/>
            <a:stretch/>
          </p:blipFill>
          <p:spPr>
            <a:xfrm rot="-192823">
              <a:off x="657284" y="4286633"/>
              <a:ext cx="2409053" cy="1840988"/>
            </a:xfrm>
            <a:prstGeom prst="rect">
              <a:avLst/>
            </a:prstGeom>
            <a:noFill/>
            <a:ln>
              <a:noFill/>
            </a:ln>
          </p:spPr>
        </p:pic>
      </p:grpSp>
      <p:pic>
        <p:nvPicPr>
          <p:cNvPr id="763" name="Google Shape;763;g2b55672ff36_0_146"/>
          <p:cNvPicPr preferRelativeResize="0"/>
          <p:nvPr/>
        </p:nvPicPr>
        <p:blipFill rotWithShape="1">
          <a:blip r:embed="rId4">
            <a:alphaModFix/>
          </a:blip>
          <a:srcRect/>
          <a:stretch/>
        </p:blipFill>
        <p:spPr>
          <a:xfrm rot="-154173">
            <a:off x="6304089" y="2445928"/>
            <a:ext cx="2103008" cy="1607103"/>
          </a:xfrm>
          <a:prstGeom prst="rect">
            <a:avLst/>
          </a:prstGeom>
          <a:noFill/>
          <a:ln>
            <a:noFill/>
          </a:ln>
        </p:spPr>
      </p:pic>
      <p:pic>
        <p:nvPicPr>
          <p:cNvPr id="764" name="Google Shape;764;g2b55672ff36_0_146"/>
          <p:cNvPicPr preferRelativeResize="0"/>
          <p:nvPr/>
        </p:nvPicPr>
        <p:blipFill rotWithShape="1">
          <a:blip r:embed="rId5">
            <a:alphaModFix/>
          </a:blip>
          <a:srcRect/>
          <a:stretch/>
        </p:blipFill>
        <p:spPr>
          <a:xfrm rot="-226651">
            <a:off x="6277485" y="2382373"/>
            <a:ext cx="2156218" cy="1647766"/>
          </a:xfrm>
          <a:prstGeom prst="rect">
            <a:avLst/>
          </a:prstGeom>
          <a:noFill/>
          <a:ln>
            <a:noFill/>
          </a:ln>
        </p:spPr>
      </p:pic>
      <p:grpSp>
        <p:nvGrpSpPr>
          <p:cNvPr id="765" name="Google Shape;765;g2b55672ff36_0_146"/>
          <p:cNvGrpSpPr/>
          <p:nvPr/>
        </p:nvGrpSpPr>
        <p:grpSpPr>
          <a:xfrm rot="-446747">
            <a:off x="6161345" y="2236156"/>
            <a:ext cx="2906730" cy="1866641"/>
            <a:chOff x="1141770" y="4259911"/>
            <a:chExt cx="3381300" cy="2171400"/>
          </a:xfrm>
        </p:grpSpPr>
        <p:sp>
          <p:nvSpPr>
            <p:cNvPr id="766" name="Google Shape;766;g2b55672ff36_0_146"/>
            <p:cNvSpPr/>
            <p:nvPr/>
          </p:nvSpPr>
          <p:spPr>
            <a:xfrm rot="1255098">
              <a:off x="1233003" y="4794670"/>
              <a:ext cx="3198834" cy="1101882"/>
            </a:xfrm>
            <a:prstGeom prst="foldedCorner">
              <a:avLst>
                <a:gd name="adj" fmla="val 16667"/>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BE" b="1" i="0">
                  <a:solidFill>
                    <a:schemeClr val="dk1"/>
                  </a:solidFill>
                  <a:latin typeface="Times"/>
                  <a:ea typeface="Times"/>
                  <a:cs typeface="Times"/>
                  <a:sym typeface="Times"/>
                </a:rPr>
                <a:t>Tesla workers shared images from car cameras, including “scenes of intimacy”</a:t>
              </a:r>
              <a:endParaRPr sz="1000"/>
            </a:p>
          </p:txBody>
        </p:sp>
        <p:sp>
          <p:nvSpPr>
            <p:cNvPr id="767" name="Google Shape;767;g2b55672ff36_0_146"/>
            <p:cNvSpPr txBox="1"/>
            <p:nvPr/>
          </p:nvSpPr>
          <p:spPr>
            <a:xfrm rot="1193951">
              <a:off x="2109990" y="5669557"/>
              <a:ext cx="1889730" cy="286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BE" sz="1000">
                  <a:solidFill>
                    <a:srgbClr val="7F7F7F"/>
                  </a:solidFill>
                  <a:latin typeface="Times"/>
                  <a:ea typeface="Times"/>
                  <a:cs typeface="Times"/>
                  <a:sym typeface="Times"/>
                </a:rPr>
                <a:t>Ars Technica, April 2023</a:t>
              </a:r>
              <a:endParaRPr sz="900">
                <a:solidFill>
                  <a:srgbClr val="7F7F7F"/>
                </a:solidFill>
                <a:latin typeface="Times"/>
                <a:ea typeface="Times"/>
                <a:cs typeface="Times"/>
                <a:sym typeface="Times"/>
              </a:endParaRPr>
            </a:p>
          </p:txBody>
        </p:sp>
      </p:grpSp>
      <p:grpSp>
        <p:nvGrpSpPr>
          <p:cNvPr id="768" name="Google Shape;768;g2b55672ff36_0_146"/>
          <p:cNvGrpSpPr/>
          <p:nvPr/>
        </p:nvGrpSpPr>
        <p:grpSpPr>
          <a:xfrm>
            <a:off x="9287210" y="641550"/>
            <a:ext cx="2530790" cy="717000"/>
            <a:chOff x="9287210" y="641550"/>
            <a:chExt cx="2530790" cy="717000"/>
          </a:xfrm>
        </p:grpSpPr>
        <p:sp>
          <p:nvSpPr>
            <p:cNvPr id="769" name="Google Shape;769;g2b55672ff36_0_146"/>
            <p:cNvSpPr/>
            <p:nvPr/>
          </p:nvSpPr>
          <p:spPr>
            <a:xfrm>
              <a:off x="9645100" y="641550"/>
              <a:ext cx="2172900" cy="7170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endParaRPr sz="1600">
                <a:solidFill>
                  <a:schemeClr val="dk1"/>
                </a:solidFill>
              </a:endParaRPr>
            </a:p>
          </p:txBody>
        </p:sp>
        <p:sp>
          <p:nvSpPr>
            <p:cNvPr id="770" name="Google Shape;770;g2b55672ff36_0_146"/>
            <p:cNvSpPr/>
            <p:nvPr/>
          </p:nvSpPr>
          <p:spPr>
            <a:xfrm flipH="1">
              <a:off x="9287210" y="641568"/>
              <a:ext cx="357900" cy="3579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71" name="Google Shape;771;g2b55672ff36_0_146"/>
            <p:cNvSpPr/>
            <p:nvPr/>
          </p:nvSpPr>
          <p:spPr>
            <a:xfrm rot="10800000">
              <a:off x="9287210" y="999389"/>
              <a:ext cx="357900" cy="3579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72" name="Google Shape;772;g2b55672ff36_0_146"/>
            <p:cNvSpPr/>
            <p:nvPr/>
          </p:nvSpPr>
          <p:spPr>
            <a:xfrm>
              <a:off x="9776524" y="802177"/>
              <a:ext cx="421982" cy="395757"/>
            </a:xfrm>
            <a:custGeom>
              <a:avLst/>
              <a:gdLst/>
              <a:ahLst/>
              <a:cxnLst/>
              <a:rect l="l" t="t" r="r" b="b"/>
              <a:pathLst>
                <a:path w="453744" h="453590" extrusionOk="0">
                  <a:moveTo>
                    <a:pt x="0" y="0"/>
                  </a:moveTo>
                  <a:lnTo>
                    <a:pt x="0" y="453590"/>
                  </a:lnTo>
                  <a:lnTo>
                    <a:pt x="453744" y="453590"/>
                  </a:lnTo>
                  <a:lnTo>
                    <a:pt x="453744" y="0"/>
                  </a:lnTo>
                  <a:close/>
                  <a:moveTo>
                    <a:pt x="434397" y="434250"/>
                  </a:moveTo>
                  <a:lnTo>
                    <a:pt x="19284" y="434250"/>
                  </a:lnTo>
                  <a:lnTo>
                    <a:pt x="19284" y="19183"/>
                  </a:lnTo>
                  <a:lnTo>
                    <a:pt x="434334" y="19183"/>
                  </a:lnTo>
                  <a:close/>
                  <a:moveTo>
                    <a:pt x="293831" y="122406"/>
                  </a:moveTo>
                  <a:cubicBezTo>
                    <a:pt x="290459" y="111872"/>
                    <a:pt x="284662" y="102279"/>
                    <a:pt x="276879" y="94403"/>
                  </a:cubicBezTo>
                  <a:lnTo>
                    <a:pt x="276626" y="94151"/>
                  </a:lnTo>
                  <a:cubicBezTo>
                    <a:pt x="249055" y="66427"/>
                    <a:pt x="204217" y="66291"/>
                    <a:pt x="176488" y="93848"/>
                  </a:cubicBezTo>
                  <a:cubicBezTo>
                    <a:pt x="164451" y="105806"/>
                    <a:pt x="157109" y="121686"/>
                    <a:pt x="155817" y="138597"/>
                  </a:cubicBezTo>
                  <a:lnTo>
                    <a:pt x="79122" y="117965"/>
                  </a:lnTo>
                  <a:cubicBezTo>
                    <a:pt x="73765" y="116556"/>
                    <a:pt x="68250" y="119765"/>
                    <a:pt x="66833" y="125132"/>
                  </a:cubicBezTo>
                  <a:cubicBezTo>
                    <a:pt x="66612" y="125970"/>
                    <a:pt x="66518" y="126832"/>
                    <a:pt x="66518" y="127698"/>
                  </a:cubicBezTo>
                  <a:lnTo>
                    <a:pt x="66518" y="339563"/>
                  </a:lnTo>
                  <a:cubicBezTo>
                    <a:pt x="66518" y="344117"/>
                    <a:pt x="69543" y="348112"/>
                    <a:pt x="73954" y="349296"/>
                  </a:cubicBezTo>
                  <a:lnTo>
                    <a:pt x="177937" y="377299"/>
                  </a:lnTo>
                  <a:lnTo>
                    <a:pt x="177937" y="377299"/>
                  </a:lnTo>
                  <a:lnTo>
                    <a:pt x="178252" y="377299"/>
                  </a:lnTo>
                  <a:cubicBezTo>
                    <a:pt x="179103" y="377526"/>
                    <a:pt x="179986" y="377642"/>
                    <a:pt x="180867" y="377645"/>
                  </a:cubicBezTo>
                  <a:cubicBezTo>
                    <a:pt x="181876" y="377639"/>
                    <a:pt x="182853" y="377488"/>
                    <a:pt x="183830" y="377204"/>
                  </a:cubicBezTo>
                  <a:lnTo>
                    <a:pt x="273034" y="349737"/>
                  </a:lnTo>
                  <a:cubicBezTo>
                    <a:pt x="273570" y="349734"/>
                    <a:pt x="274106" y="349680"/>
                    <a:pt x="274609" y="349579"/>
                  </a:cubicBezTo>
                  <a:lnTo>
                    <a:pt x="387226" y="379913"/>
                  </a:lnTo>
                  <a:lnTo>
                    <a:pt x="387226" y="147354"/>
                  </a:lnTo>
                  <a:close/>
                  <a:moveTo>
                    <a:pt x="169902" y="354430"/>
                  </a:moveTo>
                  <a:lnTo>
                    <a:pt x="86653" y="332003"/>
                  </a:lnTo>
                  <a:lnTo>
                    <a:pt x="86653" y="140991"/>
                  </a:lnTo>
                  <a:lnTo>
                    <a:pt x="157519" y="160080"/>
                  </a:lnTo>
                  <a:cubicBezTo>
                    <a:pt x="159724" y="169721"/>
                    <a:pt x="163947" y="178790"/>
                    <a:pt x="169902" y="186696"/>
                  </a:cubicBezTo>
                  <a:close/>
                  <a:moveTo>
                    <a:pt x="262951" y="332003"/>
                  </a:moveTo>
                  <a:lnTo>
                    <a:pt x="190037" y="354430"/>
                  </a:lnTo>
                  <a:lnTo>
                    <a:pt x="190037" y="207896"/>
                  </a:lnTo>
                  <a:lnTo>
                    <a:pt x="226494" y="244309"/>
                  </a:lnTo>
                  <a:lnTo>
                    <a:pt x="262888" y="207896"/>
                  </a:lnTo>
                  <a:close/>
                  <a:moveTo>
                    <a:pt x="263266" y="181027"/>
                  </a:moveTo>
                  <a:lnTo>
                    <a:pt x="262951" y="181342"/>
                  </a:lnTo>
                  <a:lnTo>
                    <a:pt x="226494" y="217786"/>
                  </a:lnTo>
                  <a:lnTo>
                    <a:pt x="190037" y="181342"/>
                  </a:lnTo>
                  <a:lnTo>
                    <a:pt x="189722" y="181027"/>
                  </a:lnTo>
                  <a:cubicBezTo>
                    <a:pt x="169870" y="160287"/>
                    <a:pt x="170595" y="127386"/>
                    <a:pt x="191360" y="107542"/>
                  </a:cubicBezTo>
                  <a:cubicBezTo>
                    <a:pt x="211526" y="88244"/>
                    <a:pt x="243352" y="88326"/>
                    <a:pt x="263424" y="107728"/>
                  </a:cubicBezTo>
                  <a:cubicBezTo>
                    <a:pt x="266480" y="110825"/>
                    <a:pt x="269095" y="114297"/>
                    <a:pt x="271270" y="118059"/>
                  </a:cubicBezTo>
                  <a:cubicBezTo>
                    <a:pt x="283086" y="138403"/>
                    <a:pt x="279777" y="164140"/>
                    <a:pt x="263203" y="180838"/>
                  </a:cubicBezTo>
                  <a:close/>
                  <a:moveTo>
                    <a:pt x="367092" y="353863"/>
                  </a:moveTo>
                  <a:lnTo>
                    <a:pt x="283086" y="331247"/>
                  </a:lnTo>
                  <a:lnTo>
                    <a:pt x="283086" y="186665"/>
                  </a:lnTo>
                  <a:cubicBezTo>
                    <a:pt x="292318" y="174393"/>
                    <a:pt x="297329" y="159443"/>
                    <a:pt x="297329" y="144078"/>
                  </a:cubicBezTo>
                  <a:lnTo>
                    <a:pt x="367092" y="162977"/>
                  </a:lnTo>
                  <a:close/>
                  <a:moveTo>
                    <a:pt x="226494" y="175168"/>
                  </a:moveTo>
                  <a:cubicBezTo>
                    <a:pt x="208628" y="175098"/>
                    <a:pt x="194165" y="160640"/>
                    <a:pt x="194102" y="142786"/>
                  </a:cubicBezTo>
                  <a:cubicBezTo>
                    <a:pt x="194102" y="141715"/>
                    <a:pt x="194102" y="140644"/>
                    <a:pt x="194259" y="139636"/>
                  </a:cubicBezTo>
                  <a:cubicBezTo>
                    <a:pt x="196024" y="121840"/>
                    <a:pt x="211873" y="108841"/>
                    <a:pt x="229676" y="110602"/>
                  </a:cubicBezTo>
                  <a:cubicBezTo>
                    <a:pt x="246250" y="112241"/>
                    <a:pt x="258854" y="126153"/>
                    <a:pt x="258886" y="142786"/>
                  </a:cubicBezTo>
                  <a:cubicBezTo>
                    <a:pt x="258886" y="143196"/>
                    <a:pt x="258886" y="143605"/>
                    <a:pt x="258886" y="144046"/>
                  </a:cubicBezTo>
                  <a:cubicBezTo>
                    <a:pt x="258130" y="161393"/>
                    <a:pt x="243793" y="175045"/>
                    <a:pt x="226431" y="174979"/>
                  </a:cubicBezTo>
                  <a:close/>
                  <a:moveTo>
                    <a:pt x="226494" y="126092"/>
                  </a:moveTo>
                  <a:cubicBezTo>
                    <a:pt x="217891" y="126053"/>
                    <a:pt x="210676" y="132583"/>
                    <a:pt x="209857" y="141148"/>
                  </a:cubicBezTo>
                  <a:cubicBezTo>
                    <a:pt x="209857" y="141684"/>
                    <a:pt x="209857" y="142219"/>
                    <a:pt x="209857" y="142786"/>
                  </a:cubicBezTo>
                  <a:cubicBezTo>
                    <a:pt x="209982" y="152006"/>
                    <a:pt x="217577" y="159371"/>
                    <a:pt x="226809" y="159239"/>
                  </a:cubicBezTo>
                  <a:cubicBezTo>
                    <a:pt x="235537" y="159113"/>
                    <a:pt x="242690" y="152268"/>
                    <a:pt x="243226" y="143542"/>
                  </a:cubicBezTo>
                  <a:lnTo>
                    <a:pt x="243226" y="142944"/>
                  </a:lnTo>
                  <a:cubicBezTo>
                    <a:pt x="243257" y="138980"/>
                    <a:pt x="241871" y="135136"/>
                    <a:pt x="239350" y="132077"/>
                  </a:cubicBezTo>
                  <a:lnTo>
                    <a:pt x="239350" y="132077"/>
                  </a:lnTo>
                  <a:cubicBezTo>
                    <a:pt x="236167" y="128223"/>
                    <a:pt x="231441" y="125993"/>
                    <a:pt x="226431" y="125997"/>
                  </a:cubicBezTo>
                  <a:close/>
                </a:path>
              </a:pathLst>
            </a:custGeom>
            <a:solidFill>
              <a:schemeClr val="dk1"/>
            </a:solidFill>
            <a:ln>
              <a:noFill/>
            </a:ln>
          </p:spPr>
          <p:txBody>
            <a:bodyPr spcFirstLastPara="1" wrap="square" lIns="119350" tIns="59675" rIns="119350" bIns="59675" anchor="ctr" anchorCtr="0">
              <a:noAutofit/>
            </a:bodyPr>
            <a:lstStyle/>
            <a:p>
              <a:pPr marL="0" marR="0" lvl="0" indent="0" algn="l" rtl="0">
                <a:spcBef>
                  <a:spcPts val="0"/>
                </a:spcBef>
                <a:spcAft>
                  <a:spcPts val="0"/>
                </a:spcAft>
                <a:buClr>
                  <a:srgbClr val="000000"/>
                </a:buClr>
                <a:buSzPts val="2300"/>
                <a:buFont typeface="Arial"/>
                <a:buNone/>
              </a:pPr>
              <a:endParaRPr sz="2300">
                <a:solidFill>
                  <a:srgbClr val="000000"/>
                </a:solidFill>
                <a:latin typeface="Arial"/>
                <a:ea typeface="Arial"/>
                <a:cs typeface="Arial"/>
                <a:sym typeface="Arial"/>
              </a:endParaRPr>
            </a:p>
          </p:txBody>
        </p:sp>
        <p:sp>
          <p:nvSpPr>
            <p:cNvPr id="773" name="Google Shape;773;g2b55672ff36_0_146"/>
            <p:cNvSpPr/>
            <p:nvPr/>
          </p:nvSpPr>
          <p:spPr>
            <a:xfrm>
              <a:off x="10329927" y="802000"/>
              <a:ext cx="422500" cy="396094"/>
            </a:xfrm>
            <a:custGeom>
              <a:avLst/>
              <a:gdLst/>
              <a:ahLst/>
              <a:cxnLst/>
              <a:rect l="l" t="t" r="r" b="b"/>
              <a:pathLst>
                <a:path w="396" h="396" extrusionOk="0">
                  <a:moveTo>
                    <a:pt x="0" y="0"/>
                  </a:moveTo>
                  <a:lnTo>
                    <a:pt x="0" y="396"/>
                  </a:lnTo>
                  <a:lnTo>
                    <a:pt x="396" y="396"/>
                  </a:lnTo>
                  <a:lnTo>
                    <a:pt x="396" y="0"/>
                  </a:lnTo>
                  <a:lnTo>
                    <a:pt x="0" y="0"/>
                  </a:lnTo>
                  <a:close/>
                  <a:moveTo>
                    <a:pt x="105" y="16"/>
                  </a:moveTo>
                  <a:lnTo>
                    <a:pt x="105" y="169"/>
                  </a:lnTo>
                  <a:lnTo>
                    <a:pt x="16" y="169"/>
                  </a:lnTo>
                  <a:lnTo>
                    <a:pt x="16" y="16"/>
                  </a:lnTo>
                  <a:lnTo>
                    <a:pt x="105" y="16"/>
                  </a:lnTo>
                  <a:close/>
                  <a:moveTo>
                    <a:pt x="16" y="296"/>
                  </a:moveTo>
                  <a:lnTo>
                    <a:pt x="29" y="296"/>
                  </a:lnTo>
                  <a:lnTo>
                    <a:pt x="29" y="278"/>
                  </a:lnTo>
                  <a:lnTo>
                    <a:pt x="16" y="278"/>
                  </a:lnTo>
                  <a:lnTo>
                    <a:pt x="16" y="186"/>
                  </a:lnTo>
                  <a:lnTo>
                    <a:pt x="121" y="186"/>
                  </a:lnTo>
                  <a:lnTo>
                    <a:pt x="121" y="16"/>
                  </a:lnTo>
                  <a:lnTo>
                    <a:pt x="379" y="16"/>
                  </a:lnTo>
                  <a:lnTo>
                    <a:pt x="379" y="210"/>
                  </a:lnTo>
                  <a:lnTo>
                    <a:pt x="279" y="210"/>
                  </a:lnTo>
                  <a:lnTo>
                    <a:pt x="279" y="379"/>
                  </a:lnTo>
                  <a:lnTo>
                    <a:pt x="16" y="379"/>
                  </a:lnTo>
                  <a:lnTo>
                    <a:pt x="16" y="296"/>
                  </a:lnTo>
                  <a:close/>
                  <a:moveTo>
                    <a:pt x="296" y="379"/>
                  </a:moveTo>
                  <a:lnTo>
                    <a:pt x="296" y="227"/>
                  </a:lnTo>
                  <a:lnTo>
                    <a:pt x="379" y="227"/>
                  </a:lnTo>
                  <a:lnTo>
                    <a:pt x="379" y="379"/>
                  </a:lnTo>
                  <a:lnTo>
                    <a:pt x="296" y="379"/>
                  </a:lnTo>
                  <a:close/>
                  <a:moveTo>
                    <a:pt x="79" y="278"/>
                  </a:moveTo>
                  <a:lnTo>
                    <a:pt x="96" y="278"/>
                  </a:lnTo>
                  <a:lnTo>
                    <a:pt x="96" y="296"/>
                  </a:lnTo>
                  <a:lnTo>
                    <a:pt x="79" y="296"/>
                  </a:lnTo>
                  <a:lnTo>
                    <a:pt x="79" y="278"/>
                  </a:lnTo>
                  <a:close/>
                  <a:moveTo>
                    <a:pt x="113" y="278"/>
                  </a:moveTo>
                  <a:lnTo>
                    <a:pt x="129" y="278"/>
                  </a:lnTo>
                  <a:lnTo>
                    <a:pt x="129" y="296"/>
                  </a:lnTo>
                  <a:lnTo>
                    <a:pt x="113" y="296"/>
                  </a:lnTo>
                  <a:lnTo>
                    <a:pt x="113" y="278"/>
                  </a:lnTo>
                  <a:close/>
                  <a:moveTo>
                    <a:pt x="146" y="278"/>
                  </a:moveTo>
                  <a:lnTo>
                    <a:pt x="164" y="278"/>
                  </a:lnTo>
                  <a:lnTo>
                    <a:pt x="164" y="296"/>
                  </a:lnTo>
                  <a:lnTo>
                    <a:pt x="146" y="296"/>
                  </a:lnTo>
                  <a:lnTo>
                    <a:pt x="146" y="278"/>
                  </a:lnTo>
                  <a:close/>
                  <a:moveTo>
                    <a:pt x="46" y="278"/>
                  </a:moveTo>
                  <a:lnTo>
                    <a:pt x="62" y="278"/>
                  </a:lnTo>
                  <a:lnTo>
                    <a:pt x="62" y="296"/>
                  </a:lnTo>
                  <a:lnTo>
                    <a:pt x="46" y="296"/>
                  </a:lnTo>
                  <a:lnTo>
                    <a:pt x="46" y="278"/>
                  </a:lnTo>
                  <a:close/>
                  <a:moveTo>
                    <a:pt x="289" y="117"/>
                  </a:moveTo>
                  <a:lnTo>
                    <a:pt x="272" y="117"/>
                  </a:lnTo>
                  <a:lnTo>
                    <a:pt x="272" y="100"/>
                  </a:lnTo>
                  <a:lnTo>
                    <a:pt x="289" y="100"/>
                  </a:lnTo>
                  <a:lnTo>
                    <a:pt x="289" y="117"/>
                  </a:lnTo>
                  <a:close/>
                  <a:moveTo>
                    <a:pt x="191" y="155"/>
                  </a:moveTo>
                  <a:lnTo>
                    <a:pt x="208" y="155"/>
                  </a:lnTo>
                  <a:lnTo>
                    <a:pt x="208" y="171"/>
                  </a:lnTo>
                  <a:lnTo>
                    <a:pt x="191" y="171"/>
                  </a:lnTo>
                  <a:lnTo>
                    <a:pt x="191" y="155"/>
                  </a:lnTo>
                  <a:close/>
                  <a:moveTo>
                    <a:pt x="191" y="120"/>
                  </a:moveTo>
                  <a:lnTo>
                    <a:pt x="208" y="120"/>
                  </a:lnTo>
                  <a:lnTo>
                    <a:pt x="208" y="138"/>
                  </a:lnTo>
                  <a:lnTo>
                    <a:pt x="191" y="138"/>
                  </a:lnTo>
                  <a:lnTo>
                    <a:pt x="191" y="120"/>
                  </a:lnTo>
                  <a:close/>
                  <a:moveTo>
                    <a:pt x="205" y="100"/>
                  </a:moveTo>
                  <a:lnTo>
                    <a:pt x="222" y="100"/>
                  </a:lnTo>
                  <a:lnTo>
                    <a:pt x="222" y="117"/>
                  </a:lnTo>
                  <a:lnTo>
                    <a:pt x="205" y="117"/>
                  </a:lnTo>
                  <a:lnTo>
                    <a:pt x="205" y="100"/>
                  </a:lnTo>
                  <a:close/>
                  <a:moveTo>
                    <a:pt x="181" y="278"/>
                  </a:moveTo>
                  <a:lnTo>
                    <a:pt x="197" y="278"/>
                  </a:lnTo>
                  <a:lnTo>
                    <a:pt x="197" y="296"/>
                  </a:lnTo>
                  <a:lnTo>
                    <a:pt x="181" y="296"/>
                  </a:lnTo>
                  <a:lnTo>
                    <a:pt x="181" y="278"/>
                  </a:lnTo>
                  <a:close/>
                  <a:moveTo>
                    <a:pt x="238" y="100"/>
                  </a:moveTo>
                  <a:lnTo>
                    <a:pt x="255" y="100"/>
                  </a:lnTo>
                  <a:lnTo>
                    <a:pt x="255" y="117"/>
                  </a:lnTo>
                  <a:lnTo>
                    <a:pt x="238" y="117"/>
                  </a:lnTo>
                  <a:lnTo>
                    <a:pt x="238" y="100"/>
                  </a:lnTo>
                  <a:close/>
                  <a:moveTo>
                    <a:pt x="191" y="222"/>
                  </a:moveTo>
                  <a:lnTo>
                    <a:pt x="208" y="222"/>
                  </a:lnTo>
                  <a:lnTo>
                    <a:pt x="208" y="238"/>
                  </a:lnTo>
                  <a:lnTo>
                    <a:pt x="191" y="238"/>
                  </a:lnTo>
                  <a:lnTo>
                    <a:pt x="191" y="222"/>
                  </a:lnTo>
                  <a:close/>
                  <a:moveTo>
                    <a:pt x="191" y="188"/>
                  </a:moveTo>
                  <a:lnTo>
                    <a:pt x="208" y="188"/>
                  </a:lnTo>
                  <a:lnTo>
                    <a:pt x="208" y="205"/>
                  </a:lnTo>
                  <a:lnTo>
                    <a:pt x="191" y="205"/>
                  </a:lnTo>
                  <a:lnTo>
                    <a:pt x="191" y="188"/>
                  </a:lnTo>
                  <a:close/>
                  <a:moveTo>
                    <a:pt x="191" y="255"/>
                  </a:moveTo>
                  <a:lnTo>
                    <a:pt x="208" y="255"/>
                  </a:lnTo>
                  <a:lnTo>
                    <a:pt x="208" y="273"/>
                  </a:lnTo>
                  <a:lnTo>
                    <a:pt x="191" y="273"/>
                  </a:lnTo>
                  <a:lnTo>
                    <a:pt x="191" y="255"/>
                  </a:lnTo>
                  <a:close/>
                  <a:moveTo>
                    <a:pt x="307" y="152"/>
                  </a:moveTo>
                  <a:lnTo>
                    <a:pt x="348" y="110"/>
                  </a:lnTo>
                  <a:lnTo>
                    <a:pt x="307" y="69"/>
                  </a:lnTo>
                  <a:lnTo>
                    <a:pt x="295" y="82"/>
                  </a:lnTo>
                  <a:lnTo>
                    <a:pt x="315" y="100"/>
                  </a:lnTo>
                  <a:lnTo>
                    <a:pt x="305" y="100"/>
                  </a:lnTo>
                  <a:lnTo>
                    <a:pt x="305" y="117"/>
                  </a:lnTo>
                  <a:lnTo>
                    <a:pt x="317" y="117"/>
                  </a:lnTo>
                  <a:lnTo>
                    <a:pt x="294" y="140"/>
                  </a:lnTo>
                  <a:lnTo>
                    <a:pt x="307" y="152"/>
                  </a:lnTo>
                  <a:close/>
                  <a:moveTo>
                    <a:pt x="323" y="109"/>
                  </a:moveTo>
                  <a:lnTo>
                    <a:pt x="325" y="110"/>
                  </a:lnTo>
                  <a:lnTo>
                    <a:pt x="323" y="111"/>
                  </a:lnTo>
                  <a:lnTo>
                    <a:pt x="323" y="109"/>
                  </a:lnTo>
                  <a:close/>
                </a:path>
              </a:pathLst>
            </a:custGeom>
            <a:solidFill>
              <a:srgbClr val="000000"/>
            </a:solidFill>
            <a:ln>
              <a:noFill/>
            </a:ln>
          </p:spPr>
          <p:txBody>
            <a:bodyPr spcFirstLastPara="1" wrap="square" lIns="89525" tIns="44750" rIns="89525" bIns="44750" anchor="t" anchorCtr="0">
              <a:noAutofit/>
            </a:bodyPr>
            <a:lstStyle/>
            <a:p>
              <a:pPr marL="0" marR="0" lvl="0" indent="0" algn="l" rtl="0">
                <a:spcBef>
                  <a:spcPts val="0"/>
                </a:spcBef>
                <a:spcAft>
                  <a:spcPts val="0"/>
                </a:spcAft>
                <a:buNone/>
              </a:pPr>
              <a:endParaRPr sz="1000" b="1">
                <a:solidFill>
                  <a:srgbClr val="D04A02"/>
                </a:solidFill>
                <a:latin typeface="Arial"/>
                <a:ea typeface="Arial"/>
                <a:cs typeface="Arial"/>
                <a:sym typeface="Arial"/>
              </a:endParaRPr>
            </a:p>
          </p:txBody>
        </p:sp>
      </p:grpSp>
      <p:grpSp>
        <p:nvGrpSpPr>
          <p:cNvPr id="774" name="Google Shape;774;g2b55672ff36_0_146"/>
          <p:cNvGrpSpPr/>
          <p:nvPr/>
        </p:nvGrpSpPr>
        <p:grpSpPr>
          <a:xfrm>
            <a:off x="5984160" y="4980400"/>
            <a:ext cx="2530790" cy="717000"/>
            <a:chOff x="5984160" y="4980400"/>
            <a:chExt cx="2530790" cy="717000"/>
          </a:xfrm>
        </p:grpSpPr>
        <p:sp>
          <p:nvSpPr>
            <p:cNvPr id="775" name="Google Shape;775;g2b55672ff36_0_146"/>
            <p:cNvSpPr/>
            <p:nvPr/>
          </p:nvSpPr>
          <p:spPr>
            <a:xfrm>
              <a:off x="6342050" y="4980400"/>
              <a:ext cx="2172900" cy="7170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endParaRPr sz="1600">
                <a:solidFill>
                  <a:schemeClr val="dk1"/>
                </a:solidFill>
              </a:endParaRPr>
            </a:p>
          </p:txBody>
        </p:sp>
        <p:sp>
          <p:nvSpPr>
            <p:cNvPr id="776" name="Google Shape;776;g2b55672ff36_0_146"/>
            <p:cNvSpPr/>
            <p:nvPr/>
          </p:nvSpPr>
          <p:spPr>
            <a:xfrm flipH="1">
              <a:off x="5984160" y="4980418"/>
              <a:ext cx="357900" cy="3579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77" name="Google Shape;777;g2b55672ff36_0_146"/>
            <p:cNvSpPr/>
            <p:nvPr/>
          </p:nvSpPr>
          <p:spPr>
            <a:xfrm rot="10800000">
              <a:off x="5984160" y="5338239"/>
              <a:ext cx="357900" cy="3579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78" name="Google Shape;778;g2b55672ff36_0_146"/>
            <p:cNvSpPr/>
            <p:nvPr/>
          </p:nvSpPr>
          <p:spPr>
            <a:xfrm>
              <a:off x="6982247" y="5140285"/>
              <a:ext cx="422500" cy="397218"/>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300" y="432"/>
                  </a:moveTo>
                  <a:cubicBezTo>
                    <a:pt x="301" y="428"/>
                    <a:pt x="304" y="406"/>
                    <a:pt x="306" y="393"/>
                  </a:cubicBezTo>
                  <a:cubicBezTo>
                    <a:pt x="307" y="383"/>
                    <a:pt x="316" y="374"/>
                    <a:pt x="328" y="369"/>
                  </a:cubicBezTo>
                  <a:cubicBezTo>
                    <a:pt x="340" y="365"/>
                    <a:pt x="356" y="359"/>
                    <a:pt x="374" y="353"/>
                  </a:cubicBezTo>
                  <a:cubicBezTo>
                    <a:pt x="375" y="353"/>
                    <a:pt x="375" y="353"/>
                    <a:pt x="375" y="353"/>
                  </a:cubicBezTo>
                  <a:cubicBezTo>
                    <a:pt x="376" y="353"/>
                    <a:pt x="376" y="352"/>
                    <a:pt x="377" y="352"/>
                  </a:cubicBezTo>
                  <a:cubicBezTo>
                    <a:pt x="384" y="362"/>
                    <a:pt x="393" y="367"/>
                    <a:pt x="406" y="367"/>
                  </a:cubicBezTo>
                  <a:cubicBezTo>
                    <a:pt x="419" y="367"/>
                    <a:pt x="429" y="362"/>
                    <a:pt x="435" y="352"/>
                  </a:cubicBezTo>
                  <a:cubicBezTo>
                    <a:pt x="436" y="352"/>
                    <a:pt x="437" y="353"/>
                    <a:pt x="437" y="353"/>
                  </a:cubicBezTo>
                  <a:cubicBezTo>
                    <a:pt x="439" y="353"/>
                    <a:pt x="439" y="353"/>
                    <a:pt x="439" y="353"/>
                  </a:cubicBezTo>
                  <a:cubicBezTo>
                    <a:pt x="449" y="357"/>
                    <a:pt x="469" y="363"/>
                    <a:pt x="484" y="369"/>
                  </a:cubicBezTo>
                  <a:cubicBezTo>
                    <a:pt x="497" y="374"/>
                    <a:pt x="506" y="383"/>
                    <a:pt x="507" y="393"/>
                  </a:cubicBezTo>
                  <a:cubicBezTo>
                    <a:pt x="508" y="406"/>
                    <a:pt x="523" y="524"/>
                    <a:pt x="526" y="551"/>
                  </a:cubicBezTo>
                  <a:cubicBezTo>
                    <a:pt x="300" y="551"/>
                    <a:pt x="300" y="551"/>
                    <a:pt x="300" y="551"/>
                  </a:cubicBezTo>
                  <a:lnTo>
                    <a:pt x="300" y="432"/>
                  </a:lnTo>
                  <a:close/>
                  <a:moveTo>
                    <a:pt x="276" y="551"/>
                  </a:moveTo>
                  <a:cubicBezTo>
                    <a:pt x="50" y="551"/>
                    <a:pt x="50" y="551"/>
                    <a:pt x="50" y="551"/>
                  </a:cubicBezTo>
                  <a:cubicBezTo>
                    <a:pt x="54" y="514"/>
                    <a:pt x="68" y="405"/>
                    <a:pt x="69" y="393"/>
                  </a:cubicBezTo>
                  <a:cubicBezTo>
                    <a:pt x="70" y="383"/>
                    <a:pt x="79" y="374"/>
                    <a:pt x="92" y="369"/>
                  </a:cubicBezTo>
                  <a:cubicBezTo>
                    <a:pt x="107" y="363"/>
                    <a:pt x="127" y="357"/>
                    <a:pt x="137" y="353"/>
                  </a:cubicBezTo>
                  <a:cubicBezTo>
                    <a:pt x="139" y="353"/>
                    <a:pt x="139" y="353"/>
                    <a:pt x="139" y="353"/>
                  </a:cubicBezTo>
                  <a:cubicBezTo>
                    <a:pt x="139" y="353"/>
                    <a:pt x="140" y="352"/>
                    <a:pt x="141" y="352"/>
                  </a:cubicBezTo>
                  <a:cubicBezTo>
                    <a:pt x="147" y="362"/>
                    <a:pt x="157" y="367"/>
                    <a:pt x="170" y="367"/>
                  </a:cubicBezTo>
                  <a:cubicBezTo>
                    <a:pt x="183" y="367"/>
                    <a:pt x="192" y="362"/>
                    <a:pt x="199" y="352"/>
                  </a:cubicBezTo>
                  <a:cubicBezTo>
                    <a:pt x="200" y="352"/>
                    <a:pt x="200" y="353"/>
                    <a:pt x="201" y="353"/>
                  </a:cubicBezTo>
                  <a:cubicBezTo>
                    <a:pt x="202" y="353"/>
                    <a:pt x="202" y="353"/>
                    <a:pt x="202" y="353"/>
                  </a:cubicBezTo>
                  <a:cubicBezTo>
                    <a:pt x="220" y="359"/>
                    <a:pt x="236" y="365"/>
                    <a:pt x="248" y="369"/>
                  </a:cubicBezTo>
                  <a:cubicBezTo>
                    <a:pt x="260" y="374"/>
                    <a:pt x="269" y="383"/>
                    <a:pt x="270" y="393"/>
                  </a:cubicBezTo>
                  <a:cubicBezTo>
                    <a:pt x="272" y="406"/>
                    <a:pt x="275" y="428"/>
                    <a:pt x="276" y="432"/>
                  </a:cubicBezTo>
                  <a:lnTo>
                    <a:pt x="276" y="551"/>
                  </a:lnTo>
                  <a:close/>
                  <a:moveTo>
                    <a:pt x="551" y="551"/>
                  </a:moveTo>
                  <a:cubicBezTo>
                    <a:pt x="551" y="551"/>
                    <a:pt x="551" y="551"/>
                    <a:pt x="551" y="551"/>
                  </a:cubicBezTo>
                  <a:cubicBezTo>
                    <a:pt x="549" y="532"/>
                    <a:pt x="533" y="403"/>
                    <a:pt x="531" y="390"/>
                  </a:cubicBezTo>
                  <a:cubicBezTo>
                    <a:pt x="529" y="371"/>
                    <a:pt x="514" y="354"/>
                    <a:pt x="493" y="346"/>
                  </a:cubicBezTo>
                  <a:cubicBezTo>
                    <a:pt x="477" y="340"/>
                    <a:pt x="457" y="333"/>
                    <a:pt x="446" y="330"/>
                  </a:cubicBezTo>
                  <a:cubicBezTo>
                    <a:pt x="445" y="330"/>
                    <a:pt x="445" y="330"/>
                    <a:pt x="445" y="330"/>
                  </a:cubicBezTo>
                  <a:cubicBezTo>
                    <a:pt x="432" y="325"/>
                    <a:pt x="422" y="328"/>
                    <a:pt x="415" y="338"/>
                  </a:cubicBezTo>
                  <a:cubicBezTo>
                    <a:pt x="413" y="341"/>
                    <a:pt x="411" y="342"/>
                    <a:pt x="406" y="342"/>
                  </a:cubicBezTo>
                  <a:cubicBezTo>
                    <a:pt x="401" y="342"/>
                    <a:pt x="399" y="341"/>
                    <a:pt x="397" y="338"/>
                  </a:cubicBezTo>
                  <a:cubicBezTo>
                    <a:pt x="390" y="328"/>
                    <a:pt x="380" y="325"/>
                    <a:pt x="367" y="330"/>
                  </a:cubicBezTo>
                  <a:cubicBezTo>
                    <a:pt x="366" y="330"/>
                    <a:pt x="366" y="330"/>
                    <a:pt x="366" y="330"/>
                  </a:cubicBezTo>
                  <a:cubicBezTo>
                    <a:pt x="348" y="336"/>
                    <a:pt x="331" y="342"/>
                    <a:pt x="320" y="346"/>
                  </a:cubicBezTo>
                  <a:cubicBezTo>
                    <a:pt x="306" y="351"/>
                    <a:pt x="295" y="360"/>
                    <a:pt x="288" y="371"/>
                  </a:cubicBezTo>
                  <a:cubicBezTo>
                    <a:pt x="281" y="360"/>
                    <a:pt x="270" y="351"/>
                    <a:pt x="256" y="346"/>
                  </a:cubicBezTo>
                  <a:cubicBezTo>
                    <a:pt x="245" y="342"/>
                    <a:pt x="228" y="336"/>
                    <a:pt x="210" y="330"/>
                  </a:cubicBezTo>
                  <a:cubicBezTo>
                    <a:pt x="209" y="330"/>
                    <a:pt x="209" y="330"/>
                    <a:pt x="209" y="330"/>
                  </a:cubicBezTo>
                  <a:cubicBezTo>
                    <a:pt x="196" y="325"/>
                    <a:pt x="186" y="328"/>
                    <a:pt x="179" y="338"/>
                  </a:cubicBezTo>
                  <a:cubicBezTo>
                    <a:pt x="177" y="341"/>
                    <a:pt x="175" y="342"/>
                    <a:pt x="170" y="342"/>
                  </a:cubicBezTo>
                  <a:cubicBezTo>
                    <a:pt x="165" y="342"/>
                    <a:pt x="163" y="341"/>
                    <a:pt x="161" y="338"/>
                  </a:cubicBezTo>
                  <a:cubicBezTo>
                    <a:pt x="154" y="328"/>
                    <a:pt x="144" y="325"/>
                    <a:pt x="131" y="330"/>
                  </a:cubicBezTo>
                  <a:cubicBezTo>
                    <a:pt x="130" y="330"/>
                    <a:pt x="130" y="330"/>
                    <a:pt x="130" y="330"/>
                  </a:cubicBezTo>
                  <a:cubicBezTo>
                    <a:pt x="119" y="333"/>
                    <a:pt x="99" y="340"/>
                    <a:pt x="83" y="346"/>
                  </a:cubicBezTo>
                  <a:cubicBezTo>
                    <a:pt x="62" y="354"/>
                    <a:pt x="47" y="371"/>
                    <a:pt x="45" y="390"/>
                  </a:cubicBezTo>
                  <a:cubicBezTo>
                    <a:pt x="44" y="402"/>
                    <a:pt x="29" y="518"/>
                    <a:pt x="25" y="551"/>
                  </a:cubicBezTo>
                  <a:cubicBezTo>
                    <a:pt x="25" y="551"/>
                    <a:pt x="25" y="551"/>
                    <a:pt x="25" y="551"/>
                  </a:cubicBezTo>
                  <a:cubicBezTo>
                    <a:pt x="25" y="24"/>
                    <a:pt x="25" y="24"/>
                    <a:pt x="25" y="24"/>
                  </a:cubicBezTo>
                  <a:cubicBezTo>
                    <a:pt x="551" y="24"/>
                    <a:pt x="551" y="24"/>
                    <a:pt x="551" y="24"/>
                  </a:cubicBezTo>
                  <a:lnTo>
                    <a:pt x="551" y="551"/>
                  </a:lnTo>
                  <a:close/>
                  <a:moveTo>
                    <a:pt x="170" y="311"/>
                  </a:moveTo>
                  <a:cubicBezTo>
                    <a:pt x="218" y="311"/>
                    <a:pt x="257" y="272"/>
                    <a:pt x="257" y="224"/>
                  </a:cubicBezTo>
                  <a:cubicBezTo>
                    <a:pt x="257" y="223"/>
                    <a:pt x="257" y="223"/>
                    <a:pt x="257" y="222"/>
                  </a:cubicBezTo>
                  <a:cubicBezTo>
                    <a:pt x="257" y="222"/>
                    <a:pt x="257" y="221"/>
                    <a:pt x="257" y="221"/>
                  </a:cubicBezTo>
                  <a:cubicBezTo>
                    <a:pt x="257" y="221"/>
                    <a:pt x="257" y="220"/>
                    <a:pt x="257" y="220"/>
                  </a:cubicBezTo>
                  <a:cubicBezTo>
                    <a:pt x="257" y="218"/>
                    <a:pt x="257" y="216"/>
                    <a:pt x="257" y="214"/>
                  </a:cubicBezTo>
                  <a:cubicBezTo>
                    <a:pt x="256" y="213"/>
                    <a:pt x="256" y="212"/>
                    <a:pt x="256" y="211"/>
                  </a:cubicBezTo>
                  <a:cubicBezTo>
                    <a:pt x="256" y="209"/>
                    <a:pt x="256" y="208"/>
                    <a:pt x="255" y="206"/>
                  </a:cubicBezTo>
                  <a:cubicBezTo>
                    <a:pt x="249" y="173"/>
                    <a:pt x="224" y="148"/>
                    <a:pt x="192" y="139"/>
                  </a:cubicBezTo>
                  <a:cubicBezTo>
                    <a:pt x="192" y="139"/>
                    <a:pt x="191" y="139"/>
                    <a:pt x="190" y="139"/>
                  </a:cubicBezTo>
                  <a:cubicBezTo>
                    <a:pt x="189" y="138"/>
                    <a:pt x="187" y="138"/>
                    <a:pt x="185" y="138"/>
                  </a:cubicBezTo>
                  <a:cubicBezTo>
                    <a:pt x="183" y="137"/>
                    <a:pt x="182" y="137"/>
                    <a:pt x="180" y="137"/>
                  </a:cubicBezTo>
                  <a:cubicBezTo>
                    <a:pt x="179" y="137"/>
                    <a:pt x="179" y="137"/>
                    <a:pt x="178" y="137"/>
                  </a:cubicBezTo>
                  <a:cubicBezTo>
                    <a:pt x="175" y="137"/>
                    <a:pt x="173" y="136"/>
                    <a:pt x="170" y="136"/>
                  </a:cubicBezTo>
                  <a:cubicBezTo>
                    <a:pt x="170" y="136"/>
                    <a:pt x="170" y="136"/>
                    <a:pt x="170" y="136"/>
                  </a:cubicBezTo>
                  <a:cubicBezTo>
                    <a:pt x="170" y="136"/>
                    <a:pt x="170" y="136"/>
                    <a:pt x="170" y="136"/>
                  </a:cubicBezTo>
                  <a:cubicBezTo>
                    <a:pt x="170" y="136"/>
                    <a:pt x="170" y="136"/>
                    <a:pt x="170" y="136"/>
                  </a:cubicBezTo>
                  <a:cubicBezTo>
                    <a:pt x="158" y="136"/>
                    <a:pt x="147" y="139"/>
                    <a:pt x="137" y="143"/>
                  </a:cubicBezTo>
                  <a:cubicBezTo>
                    <a:pt x="136" y="143"/>
                    <a:pt x="136" y="143"/>
                    <a:pt x="136" y="143"/>
                  </a:cubicBezTo>
                  <a:cubicBezTo>
                    <a:pt x="134" y="144"/>
                    <a:pt x="133" y="145"/>
                    <a:pt x="131" y="146"/>
                  </a:cubicBezTo>
                  <a:cubicBezTo>
                    <a:pt x="130" y="146"/>
                    <a:pt x="129" y="146"/>
                    <a:pt x="129" y="147"/>
                  </a:cubicBezTo>
                  <a:cubicBezTo>
                    <a:pt x="127" y="147"/>
                    <a:pt x="126" y="148"/>
                    <a:pt x="125" y="149"/>
                  </a:cubicBezTo>
                  <a:cubicBezTo>
                    <a:pt x="124" y="150"/>
                    <a:pt x="123" y="150"/>
                    <a:pt x="121" y="151"/>
                  </a:cubicBezTo>
                  <a:cubicBezTo>
                    <a:pt x="121" y="151"/>
                    <a:pt x="121" y="152"/>
                    <a:pt x="120" y="152"/>
                  </a:cubicBezTo>
                  <a:cubicBezTo>
                    <a:pt x="109" y="160"/>
                    <a:pt x="100" y="170"/>
                    <a:pt x="93" y="182"/>
                  </a:cubicBezTo>
                  <a:cubicBezTo>
                    <a:pt x="93" y="182"/>
                    <a:pt x="93" y="182"/>
                    <a:pt x="93" y="183"/>
                  </a:cubicBezTo>
                  <a:cubicBezTo>
                    <a:pt x="92" y="185"/>
                    <a:pt x="91" y="187"/>
                    <a:pt x="90" y="189"/>
                  </a:cubicBezTo>
                  <a:cubicBezTo>
                    <a:pt x="90" y="189"/>
                    <a:pt x="89" y="190"/>
                    <a:pt x="89" y="191"/>
                  </a:cubicBezTo>
                  <a:cubicBezTo>
                    <a:pt x="88" y="192"/>
                    <a:pt x="88" y="193"/>
                    <a:pt x="88" y="195"/>
                  </a:cubicBezTo>
                  <a:cubicBezTo>
                    <a:pt x="87" y="196"/>
                    <a:pt x="87" y="197"/>
                    <a:pt x="86" y="198"/>
                  </a:cubicBezTo>
                  <a:cubicBezTo>
                    <a:pt x="86" y="199"/>
                    <a:pt x="86" y="200"/>
                    <a:pt x="86" y="201"/>
                  </a:cubicBezTo>
                  <a:cubicBezTo>
                    <a:pt x="85" y="203"/>
                    <a:pt x="85" y="204"/>
                    <a:pt x="84" y="206"/>
                  </a:cubicBezTo>
                  <a:cubicBezTo>
                    <a:pt x="84" y="207"/>
                    <a:pt x="84" y="208"/>
                    <a:pt x="84" y="208"/>
                  </a:cubicBezTo>
                  <a:cubicBezTo>
                    <a:pt x="84" y="210"/>
                    <a:pt x="83" y="211"/>
                    <a:pt x="83" y="212"/>
                  </a:cubicBezTo>
                  <a:cubicBezTo>
                    <a:pt x="83" y="213"/>
                    <a:pt x="83" y="214"/>
                    <a:pt x="83" y="215"/>
                  </a:cubicBezTo>
                  <a:cubicBezTo>
                    <a:pt x="83" y="217"/>
                    <a:pt x="83" y="218"/>
                    <a:pt x="83" y="220"/>
                  </a:cubicBezTo>
                  <a:cubicBezTo>
                    <a:pt x="83" y="221"/>
                    <a:pt x="83" y="221"/>
                    <a:pt x="83" y="221"/>
                  </a:cubicBezTo>
                  <a:cubicBezTo>
                    <a:pt x="83" y="222"/>
                    <a:pt x="83" y="222"/>
                    <a:pt x="83" y="222"/>
                  </a:cubicBezTo>
                  <a:cubicBezTo>
                    <a:pt x="83" y="222"/>
                    <a:pt x="83" y="223"/>
                    <a:pt x="83" y="224"/>
                  </a:cubicBezTo>
                  <a:cubicBezTo>
                    <a:pt x="83" y="272"/>
                    <a:pt x="122" y="311"/>
                    <a:pt x="170" y="311"/>
                  </a:cubicBezTo>
                  <a:close/>
                  <a:moveTo>
                    <a:pt x="112" y="200"/>
                  </a:moveTo>
                  <a:cubicBezTo>
                    <a:pt x="112" y="199"/>
                    <a:pt x="112" y="199"/>
                    <a:pt x="112" y="199"/>
                  </a:cubicBezTo>
                  <a:cubicBezTo>
                    <a:pt x="117" y="188"/>
                    <a:pt x="125" y="179"/>
                    <a:pt x="135" y="172"/>
                  </a:cubicBezTo>
                  <a:cubicBezTo>
                    <a:pt x="135" y="172"/>
                    <a:pt x="135" y="172"/>
                    <a:pt x="135" y="172"/>
                  </a:cubicBezTo>
                  <a:cubicBezTo>
                    <a:pt x="136" y="171"/>
                    <a:pt x="136" y="171"/>
                    <a:pt x="137" y="171"/>
                  </a:cubicBezTo>
                  <a:cubicBezTo>
                    <a:pt x="132" y="184"/>
                    <a:pt x="123" y="195"/>
                    <a:pt x="111" y="202"/>
                  </a:cubicBezTo>
                  <a:cubicBezTo>
                    <a:pt x="111" y="201"/>
                    <a:pt x="112" y="200"/>
                    <a:pt x="112" y="200"/>
                  </a:cubicBezTo>
                  <a:close/>
                  <a:moveTo>
                    <a:pt x="170" y="161"/>
                  </a:moveTo>
                  <a:cubicBezTo>
                    <a:pt x="170" y="161"/>
                    <a:pt x="170" y="161"/>
                    <a:pt x="170" y="161"/>
                  </a:cubicBezTo>
                  <a:cubicBezTo>
                    <a:pt x="172" y="161"/>
                    <a:pt x="174" y="161"/>
                    <a:pt x="176" y="161"/>
                  </a:cubicBezTo>
                  <a:cubicBezTo>
                    <a:pt x="176" y="161"/>
                    <a:pt x="176" y="161"/>
                    <a:pt x="177" y="161"/>
                  </a:cubicBezTo>
                  <a:cubicBezTo>
                    <a:pt x="204" y="164"/>
                    <a:pt x="226" y="185"/>
                    <a:pt x="231" y="211"/>
                  </a:cubicBezTo>
                  <a:cubicBezTo>
                    <a:pt x="230" y="211"/>
                    <a:pt x="229" y="211"/>
                    <a:pt x="227" y="211"/>
                  </a:cubicBezTo>
                  <a:cubicBezTo>
                    <a:pt x="197" y="211"/>
                    <a:pt x="172" y="190"/>
                    <a:pt x="166" y="161"/>
                  </a:cubicBezTo>
                  <a:cubicBezTo>
                    <a:pt x="167" y="161"/>
                    <a:pt x="168" y="161"/>
                    <a:pt x="170" y="161"/>
                  </a:cubicBezTo>
                  <a:close/>
                  <a:moveTo>
                    <a:pt x="170" y="286"/>
                  </a:moveTo>
                  <a:cubicBezTo>
                    <a:pt x="138" y="286"/>
                    <a:pt x="111" y="262"/>
                    <a:pt x="108" y="231"/>
                  </a:cubicBezTo>
                  <a:cubicBezTo>
                    <a:pt x="127" y="224"/>
                    <a:pt x="143" y="211"/>
                    <a:pt x="153" y="194"/>
                  </a:cubicBezTo>
                  <a:cubicBezTo>
                    <a:pt x="168" y="219"/>
                    <a:pt x="196" y="236"/>
                    <a:pt x="227" y="236"/>
                  </a:cubicBezTo>
                  <a:cubicBezTo>
                    <a:pt x="229" y="236"/>
                    <a:pt x="230" y="236"/>
                    <a:pt x="231" y="236"/>
                  </a:cubicBezTo>
                  <a:cubicBezTo>
                    <a:pt x="226" y="265"/>
                    <a:pt x="200" y="286"/>
                    <a:pt x="170" y="286"/>
                  </a:cubicBezTo>
                  <a:close/>
                  <a:moveTo>
                    <a:pt x="291" y="311"/>
                  </a:moveTo>
                  <a:cubicBezTo>
                    <a:pt x="332" y="311"/>
                    <a:pt x="332" y="311"/>
                    <a:pt x="332" y="311"/>
                  </a:cubicBezTo>
                  <a:cubicBezTo>
                    <a:pt x="336" y="311"/>
                    <a:pt x="339" y="309"/>
                    <a:pt x="342" y="306"/>
                  </a:cubicBezTo>
                  <a:cubicBezTo>
                    <a:pt x="344" y="303"/>
                    <a:pt x="345" y="299"/>
                    <a:pt x="344" y="295"/>
                  </a:cubicBezTo>
                  <a:cubicBezTo>
                    <a:pt x="343" y="291"/>
                    <a:pt x="341" y="287"/>
                    <a:pt x="341" y="283"/>
                  </a:cubicBezTo>
                  <a:cubicBezTo>
                    <a:pt x="357" y="301"/>
                    <a:pt x="380" y="313"/>
                    <a:pt x="406" y="313"/>
                  </a:cubicBezTo>
                  <a:cubicBezTo>
                    <a:pt x="432" y="313"/>
                    <a:pt x="456" y="301"/>
                    <a:pt x="472" y="283"/>
                  </a:cubicBezTo>
                  <a:cubicBezTo>
                    <a:pt x="471" y="287"/>
                    <a:pt x="470" y="291"/>
                    <a:pt x="469" y="295"/>
                  </a:cubicBezTo>
                  <a:cubicBezTo>
                    <a:pt x="468" y="299"/>
                    <a:pt x="469" y="303"/>
                    <a:pt x="471" y="306"/>
                  </a:cubicBezTo>
                  <a:cubicBezTo>
                    <a:pt x="473" y="309"/>
                    <a:pt x="477" y="311"/>
                    <a:pt x="481" y="311"/>
                  </a:cubicBezTo>
                  <a:cubicBezTo>
                    <a:pt x="521" y="311"/>
                    <a:pt x="521" y="311"/>
                    <a:pt x="521" y="311"/>
                  </a:cubicBezTo>
                  <a:cubicBezTo>
                    <a:pt x="528" y="311"/>
                    <a:pt x="533" y="305"/>
                    <a:pt x="533" y="299"/>
                  </a:cubicBezTo>
                  <a:cubicBezTo>
                    <a:pt x="533" y="253"/>
                    <a:pt x="525" y="224"/>
                    <a:pt x="507" y="212"/>
                  </a:cubicBezTo>
                  <a:cubicBezTo>
                    <a:pt x="501" y="208"/>
                    <a:pt x="496" y="206"/>
                    <a:pt x="491" y="206"/>
                  </a:cubicBezTo>
                  <a:cubicBezTo>
                    <a:pt x="483" y="170"/>
                    <a:pt x="452" y="143"/>
                    <a:pt x="415" y="139"/>
                  </a:cubicBezTo>
                  <a:cubicBezTo>
                    <a:pt x="412" y="139"/>
                    <a:pt x="409" y="138"/>
                    <a:pt x="406" y="138"/>
                  </a:cubicBezTo>
                  <a:cubicBezTo>
                    <a:pt x="406" y="138"/>
                    <a:pt x="406" y="138"/>
                    <a:pt x="406" y="138"/>
                  </a:cubicBezTo>
                  <a:cubicBezTo>
                    <a:pt x="406" y="138"/>
                    <a:pt x="406" y="138"/>
                    <a:pt x="406" y="138"/>
                  </a:cubicBezTo>
                  <a:cubicBezTo>
                    <a:pt x="406" y="138"/>
                    <a:pt x="406" y="138"/>
                    <a:pt x="406" y="138"/>
                  </a:cubicBezTo>
                  <a:cubicBezTo>
                    <a:pt x="406" y="138"/>
                    <a:pt x="406" y="138"/>
                    <a:pt x="406" y="138"/>
                  </a:cubicBezTo>
                  <a:cubicBezTo>
                    <a:pt x="405" y="138"/>
                    <a:pt x="403" y="138"/>
                    <a:pt x="402" y="138"/>
                  </a:cubicBezTo>
                  <a:cubicBezTo>
                    <a:pt x="362" y="140"/>
                    <a:pt x="330" y="169"/>
                    <a:pt x="321" y="206"/>
                  </a:cubicBezTo>
                  <a:cubicBezTo>
                    <a:pt x="317" y="206"/>
                    <a:pt x="311" y="208"/>
                    <a:pt x="305" y="212"/>
                  </a:cubicBezTo>
                  <a:cubicBezTo>
                    <a:pt x="288" y="224"/>
                    <a:pt x="279" y="253"/>
                    <a:pt x="279" y="299"/>
                  </a:cubicBezTo>
                  <a:cubicBezTo>
                    <a:pt x="279" y="305"/>
                    <a:pt x="285" y="311"/>
                    <a:pt x="291" y="311"/>
                  </a:cubicBezTo>
                  <a:close/>
                  <a:moveTo>
                    <a:pt x="346" y="207"/>
                  </a:moveTo>
                  <a:cubicBezTo>
                    <a:pt x="346" y="207"/>
                    <a:pt x="347" y="206"/>
                    <a:pt x="347" y="206"/>
                  </a:cubicBezTo>
                  <a:cubicBezTo>
                    <a:pt x="347" y="205"/>
                    <a:pt x="348" y="203"/>
                    <a:pt x="348" y="202"/>
                  </a:cubicBezTo>
                  <a:cubicBezTo>
                    <a:pt x="348" y="202"/>
                    <a:pt x="349" y="201"/>
                    <a:pt x="349" y="200"/>
                  </a:cubicBezTo>
                  <a:cubicBezTo>
                    <a:pt x="349" y="199"/>
                    <a:pt x="350" y="198"/>
                    <a:pt x="351" y="197"/>
                  </a:cubicBezTo>
                  <a:cubicBezTo>
                    <a:pt x="351" y="196"/>
                    <a:pt x="351" y="196"/>
                    <a:pt x="351" y="195"/>
                  </a:cubicBezTo>
                  <a:cubicBezTo>
                    <a:pt x="352" y="194"/>
                    <a:pt x="353" y="192"/>
                    <a:pt x="354" y="191"/>
                  </a:cubicBezTo>
                  <a:cubicBezTo>
                    <a:pt x="354" y="190"/>
                    <a:pt x="355" y="190"/>
                    <a:pt x="355" y="190"/>
                  </a:cubicBezTo>
                  <a:cubicBezTo>
                    <a:pt x="356" y="189"/>
                    <a:pt x="356" y="188"/>
                    <a:pt x="357" y="187"/>
                  </a:cubicBezTo>
                  <a:cubicBezTo>
                    <a:pt x="358" y="186"/>
                    <a:pt x="358" y="186"/>
                    <a:pt x="359" y="185"/>
                  </a:cubicBezTo>
                  <a:cubicBezTo>
                    <a:pt x="359" y="184"/>
                    <a:pt x="360" y="183"/>
                    <a:pt x="361" y="182"/>
                  </a:cubicBezTo>
                  <a:cubicBezTo>
                    <a:pt x="361" y="182"/>
                    <a:pt x="362" y="181"/>
                    <a:pt x="362" y="181"/>
                  </a:cubicBezTo>
                  <a:cubicBezTo>
                    <a:pt x="363" y="180"/>
                    <a:pt x="365" y="179"/>
                    <a:pt x="366" y="177"/>
                  </a:cubicBezTo>
                  <a:cubicBezTo>
                    <a:pt x="366" y="177"/>
                    <a:pt x="367" y="177"/>
                    <a:pt x="367" y="177"/>
                  </a:cubicBezTo>
                  <a:cubicBezTo>
                    <a:pt x="368" y="176"/>
                    <a:pt x="369" y="175"/>
                    <a:pt x="371" y="174"/>
                  </a:cubicBezTo>
                  <a:cubicBezTo>
                    <a:pt x="371" y="174"/>
                    <a:pt x="371" y="174"/>
                    <a:pt x="372" y="173"/>
                  </a:cubicBezTo>
                  <a:cubicBezTo>
                    <a:pt x="373" y="172"/>
                    <a:pt x="374" y="172"/>
                    <a:pt x="375" y="171"/>
                  </a:cubicBezTo>
                  <a:cubicBezTo>
                    <a:pt x="376" y="171"/>
                    <a:pt x="376" y="171"/>
                    <a:pt x="377" y="170"/>
                  </a:cubicBezTo>
                  <a:cubicBezTo>
                    <a:pt x="378" y="169"/>
                    <a:pt x="380" y="169"/>
                    <a:pt x="382" y="168"/>
                  </a:cubicBezTo>
                  <a:cubicBezTo>
                    <a:pt x="382" y="168"/>
                    <a:pt x="382" y="168"/>
                    <a:pt x="382" y="168"/>
                  </a:cubicBezTo>
                  <a:cubicBezTo>
                    <a:pt x="384" y="167"/>
                    <a:pt x="385" y="167"/>
                    <a:pt x="387" y="166"/>
                  </a:cubicBezTo>
                  <a:cubicBezTo>
                    <a:pt x="387" y="166"/>
                    <a:pt x="388" y="166"/>
                    <a:pt x="388" y="166"/>
                  </a:cubicBezTo>
                  <a:cubicBezTo>
                    <a:pt x="390" y="165"/>
                    <a:pt x="391" y="165"/>
                    <a:pt x="393" y="164"/>
                  </a:cubicBezTo>
                  <a:cubicBezTo>
                    <a:pt x="393" y="164"/>
                    <a:pt x="393" y="164"/>
                    <a:pt x="393" y="164"/>
                  </a:cubicBezTo>
                  <a:cubicBezTo>
                    <a:pt x="393" y="166"/>
                    <a:pt x="393" y="167"/>
                    <a:pt x="393" y="169"/>
                  </a:cubicBezTo>
                  <a:cubicBezTo>
                    <a:pt x="387" y="191"/>
                    <a:pt x="368" y="208"/>
                    <a:pt x="345" y="212"/>
                  </a:cubicBezTo>
                  <a:cubicBezTo>
                    <a:pt x="345" y="211"/>
                    <a:pt x="346" y="209"/>
                    <a:pt x="346" y="207"/>
                  </a:cubicBezTo>
                  <a:close/>
                  <a:moveTo>
                    <a:pt x="424" y="166"/>
                  </a:moveTo>
                  <a:cubicBezTo>
                    <a:pt x="424" y="166"/>
                    <a:pt x="425" y="166"/>
                    <a:pt x="426" y="166"/>
                  </a:cubicBezTo>
                  <a:cubicBezTo>
                    <a:pt x="427" y="167"/>
                    <a:pt x="428" y="167"/>
                    <a:pt x="430" y="168"/>
                  </a:cubicBezTo>
                  <a:cubicBezTo>
                    <a:pt x="430" y="168"/>
                    <a:pt x="430" y="168"/>
                    <a:pt x="431" y="168"/>
                  </a:cubicBezTo>
                  <a:cubicBezTo>
                    <a:pt x="432" y="169"/>
                    <a:pt x="434" y="169"/>
                    <a:pt x="436" y="170"/>
                  </a:cubicBezTo>
                  <a:cubicBezTo>
                    <a:pt x="436" y="171"/>
                    <a:pt x="437" y="171"/>
                    <a:pt x="437" y="171"/>
                  </a:cubicBezTo>
                  <a:cubicBezTo>
                    <a:pt x="438" y="172"/>
                    <a:pt x="439" y="172"/>
                    <a:pt x="440" y="173"/>
                  </a:cubicBezTo>
                  <a:cubicBezTo>
                    <a:pt x="441" y="173"/>
                    <a:pt x="441" y="174"/>
                    <a:pt x="442" y="174"/>
                  </a:cubicBezTo>
                  <a:cubicBezTo>
                    <a:pt x="443" y="175"/>
                    <a:pt x="444" y="176"/>
                    <a:pt x="445" y="177"/>
                  </a:cubicBezTo>
                  <a:cubicBezTo>
                    <a:pt x="446" y="177"/>
                    <a:pt x="446" y="177"/>
                    <a:pt x="446" y="177"/>
                  </a:cubicBezTo>
                  <a:cubicBezTo>
                    <a:pt x="448" y="179"/>
                    <a:pt x="449" y="180"/>
                    <a:pt x="450" y="181"/>
                  </a:cubicBezTo>
                  <a:cubicBezTo>
                    <a:pt x="451" y="181"/>
                    <a:pt x="451" y="182"/>
                    <a:pt x="451" y="182"/>
                  </a:cubicBezTo>
                  <a:cubicBezTo>
                    <a:pt x="452" y="183"/>
                    <a:pt x="453" y="184"/>
                    <a:pt x="454" y="185"/>
                  </a:cubicBezTo>
                  <a:cubicBezTo>
                    <a:pt x="454" y="186"/>
                    <a:pt x="455" y="186"/>
                    <a:pt x="455" y="187"/>
                  </a:cubicBezTo>
                  <a:cubicBezTo>
                    <a:pt x="456" y="188"/>
                    <a:pt x="457" y="189"/>
                    <a:pt x="457" y="190"/>
                  </a:cubicBezTo>
                  <a:cubicBezTo>
                    <a:pt x="458" y="190"/>
                    <a:pt x="458" y="190"/>
                    <a:pt x="458" y="191"/>
                  </a:cubicBezTo>
                  <a:cubicBezTo>
                    <a:pt x="459" y="192"/>
                    <a:pt x="460" y="194"/>
                    <a:pt x="461" y="195"/>
                  </a:cubicBezTo>
                  <a:cubicBezTo>
                    <a:pt x="461" y="196"/>
                    <a:pt x="462" y="196"/>
                    <a:pt x="462" y="197"/>
                  </a:cubicBezTo>
                  <a:cubicBezTo>
                    <a:pt x="462" y="198"/>
                    <a:pt x="463" y="199"/>
                    <a:pt x="463" y="200"/>
                  </a:cubicBezTo>
                  <a:cubicBezTo>
                    <a:pt x="464" y="201"/>
                    <a:pt x="464" y="202"/>
                    <a:pt x="464" y="202"/>
                  </a:cubicBezTo>
                  <a:cubicBezTo>
                    <a:pt x="465" y="203"/>
                    <a:pt x="465" y="205"/>
                    <a:pt x="466" y="206"/>
                  </a:cubicBezTo>
                  <a:cubicBezTo>
                    <a:pt x="466" y="206"/>
                    <a:pt x="466" y="207"/>
                    <a:pt x="466" y="207"/>
                  </a:cubicBezTo>
                  <a:cubicBezTo>
                    <a:pt x="467" y="209"/>
                    <a:pt x="467" y="211"/>
                    <a:pt x="467" y="212"/>
                  </a:cubicBezTo>
                  <a:cubicBezTo>
                    <a:pt x="444" y="208"/>
                    <a:pt x="426" y="191"/>
                    <a:pt x="419" y="169"/>
                  </a:cubicBezTo>
                  <a:cubicBezTo>
                    <a:pt x="419" y="167"/>
                    <a:pt x="419" y="166"/>
                    <a:pt x="420" y="164"/>
                  </a:cubicBezTo>
                  <a:cubicBezTo>
                    <a:pt x="420" y="164"/>
                    <a:pt x="420" y="164"/>
                    <a:pt x="420" y="165"/>
                  </a:cubicBezTo>
                  <a:cubicBezTo>
                    <a:pt x="421" y="165"/>
                    <a:pt x="423" y="165"/>
                    <a:pt x="424" y="166"/>
                  </a:cubicBezTo>
                  <a:close/>
                  <a:moveTo>
                    <a:pt x="406" y="288"/>
                  </a:moveTo>
                  <a:cubicBezTo>
                    <a:pt x="376" y="288"/>
                    <a:pt x="350" y="266"/>
                    <a:pt x="345" y="237"/>
                  </a:cubicBezTo>
                  <a:cubicBezTo>
                    <a:pt x="370" y="234"/>
                    <a:pt x="392" y="219"/>
                    <a:pt x="406" y="199"/>
                  </a:cubicBezTo>
                  <a:cubicBezTo>
                    <a:pt x="420" y="219"/>
                    <a:pt x="442" y="234"/>
                    <a:pt x="468" y="237"/>
                  </a:cubicBezTo>
                  <a:cubicBezTo>
                    <a:pt x="462" y="266"/>
                    <a:pt x="437" y="288"/>
                    <a:pt x="406" y="288"/>
                  </a:cubicBezTo>
                  <a:close/>
                  <a:moveTo>
                    <a:pt x="503" y="248"/>
                  </a:moveTo>
                  <a:cubicBezTo>
                    <a:pt x="505" y="257"/>
                    <a:pt x="508" y="269"/>
                    <a:pt x="508" y="286"/>
                  </a:cubicBezTo>
                  <a:cubicBezTo>
                    <a:pt x="496" y="286"/>
                    <a:pt x="496" y="286"/>
                    <a:pt x="496" y="286"/>
                  </a:cubicBezTo>
                  <a:cubicBezTo>
                    <a:pt x="499" y="274"/>
                    <a:pt x="502" y="261"/>
                    <a:pt x="503" y="248"/>
                  </a:cubicBezTo>
                  <a:close/>
                  <a:moveTo>
                    <a:pt x="310" y="248"/>
                  </a:moveTo>
                  <a:cubicBezTo>
                    <a:pt x="311" y="261"/>
                    <a:pt x="313" y="274"/>
                    <a:pt x="316" y="286"/>
                  </a:cubicBezTo>
                  <a:cubicBezTo>
                    <a:pt x="304" y="286"/>
                    <a:pt x="304" y="286"/>
                    <a:pt x="304" y="286"/>
                  </a:cubicBezTo>
                  <a:cubicBezTo>
                    <a:pt x="305" y="269"/>
                    <a:pt x="307" y="257"/>
                    <a:pt x="310" y="248"/>
                  </a:cubicBezTo>
                  <a:close/>
                </a:path>
              </a:pathLst>
            </a:custGeom>
            <a:solidFill>
              <a:srgbClr val="000000"/>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a:solidFill>
                  <a:srgbClr val="D04A02"/>
                </a:solidFill>
                <a:latin typeface="Arial"/>
                <a:ea typeface="Arial"/>
                <a:cs typeface="Arial"/>
                <a:sym typeface="Arial"/>
              </a:endParaRPr>
            </a:p>
          </p:txBody>
        </p:sp>
        <p:grpSp>
          <p:nvGrpSpPr>
            <p:cNvPr id="779" name="Google Shape;779;g2b55672ff36_0_146"/>
            <p:cNvGrpSpPr/>
            <p:nvPr/>
          </p:nvGrpSpPr>
          <p:grpSpPr>
            <a:xfrm>
              <a:off x="6450905" y="5152928"/>
              <a:ext cx="422487" cy="397226"/>
              <a:chOff x="442924" y="3259118"/>
              <a:chExt cx="964141" cy="964141"/>
            </a:xfrm>
          </p:grpSpPr>
          <p:sp>
            <p:nvSpPr>
              <p:cNvPr id="780" name="Google Shape;780;g2b55672ff36_0_146"/>
              <p:cNvSpPr/>
              <p:nvPr/>
            </p:nvSpPr>
            <p:spPr>
              <a:xfrm>
                <a:off x="442924" y="3259118"/>
                <a:ext cx="964141" cy="964141"/>
              </a:xfrm>
              <a:custGeom>
                <a:avLst/>
                <a:gdLst/>
                <a:ahLst/>
                <a:cxnLst/>
                <a:rect l="l" t="t" r="r" b="b"/>
                <a:pathLst>
                  <a:path w="964141" h="964141" extrusionOk="0">
                    <a:moveTo>
                      <a:pt x="964141" y="0"/>
                    </a:moveTo>
                    <a:lnTo>
                      <a:pt x="0" y="0"/>
                    </a:lnTo>
                    <a:lnTo>
                      <a:pt x="0" y="964141"/>
                    </a:lnTo>
                    <a:lnTo>
                      <a:pt x="964141" y="964141"/>
                    </a:lnTo>
                    <a:lnTo>
                      <a:pt x="964141" y="0"/>
                    </a:lnTo>
                    <a:close/>
                    <a:moveTo>
                      <a:pt x="41110" y="923232"/>
                    </a:moveTo>
                    <a:lnTo>
                      <a:pt x="41110" y="41110"/>
                    </a:lnTo>
                    <a:lnTo>
                      <a:pt x="923031" y="41110"/>
                    </a:lnTo>
                    <a:lnTo>
                      <a:pt x="923031" y="9230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2b55672ff36_0_146"/>
              <p:cNvSpPr/>
              <p:nvPr/>
            </p:nvSpPr>
            <p:spPr>
              <a:xfrm>
                <a:off x="572368" y="3419004"/>
                <a:ext cx="703019" cy="656151"/>
              </a:xfrm>
              <a:custGeom>
                <a:avLst/>
                <a:gdLst/>
                <a:ahLst/>
                <a:cxnLst/>
                <a:rect l="l" t="t" r="r" b="b"/>
                <a:pathLst>
                  <a:path w="703019" h="656151" extrusionOk="0">
                    <a:moveTo>
                      <a:pt x="502069" y="67"/>
                    </a:moveTo>
                    <a:cubicBezTo>
                      <a:pt x="445410" y="84"/>
                      <a:pt x="391296" y="23601"/>
                      <a:pt x="352627" y="65013"/>
                    </a:cubicBezTo>
                    <a:cubicBezTo>
                      <a:pt x="274788" y="-16807"/>
                      <a:pt x="145360" y="-20034"/>
                      <a:pt x="63540" y="57805"/>
                    </a:cubicBezTo>
                    <a:cubicBezTo>
                      <a:pt x="-15480" y="132981"/>
                      <a:pt x="-21588" y="256944"/>
                      <a:pt x="49659" y="339525"/>
                    </a:cubicBezTo>
                    <a:lnTo>
                      <a:pt x="50194" y="340128"/>
                    </a:lnTo>
                    <a:lnTo>
                      <a:pt x="50730" y="340730"/>
                    </a:lnTo>
                    <a:lnTo>
                      <a:pt x="323368" y="627629"/>
                    </a:lnTo>
                    <a:lnTo>
                      <a:pt x="353296" y="659098"/>
                    </a:lnTo>
                    <a:lnTo>
                      <a:pt x="383158" y="627562"/>
                    </a:lnTo>
                    <a:lnTo>
                      <a:pt x="654791" y="340396"/>
                    </a:lnTo>
                    <a:lnTo>
                      <a:pt x="655327" y="339793"/>
                    </a:lnTo>
                    <a:lnTo>
                      <a:pt x="655863" y="339190"/>
                    </a:lnTo>
                    <a:cubicBezTo>
                      <a:pt x="730302" y="254313"/>
                      <a:pt x="721833" y="125165"/>
                      <a:pt x="636961" y="50728"/>
                    </a:cubicBezTo>
                    <a:cubicBezTo>
                      <a:pt x="599594" y="17958"/>
                      <a:pt x="551568" y="-75"/>
                      <a:pt x="501868" y="0"/>
                    </a:cubicBezTo>
                    <a:close/>
                    <a:moveTo>
                      <a:pt x="624863" y="312141"/>
                    </a:moveTo>
                    <a:lnTo>
                      <a:pt x="353229" y="599308"/>
                    </a:lnTo>
                    <a:lnTo>
                      <a:pt x="80592" y="312409"/>
                    </a:lnTo>
                    <a:cubicBezTo>
                      <a:pt x="20877" y="244869"/>
                      <a:pt x="27221" y="141710"/>
                      <a:pt x="94761" y="81996"/>
                    </a:cubicBezTo>
                    <a:cubicBezTo>
                      <a:pt x="162300" y="22281"/>
                      <a:pt x="265460" y="28625"/>
                      <a:pt x="325174" y="96165"/>
                    </a:cubicBezTo>
                    <a:cubicBezTo>
                      <a:pt x="327735" y="99061"/>
                      <a:pt x="330192" y="102047"/>
                      <a:pt x="332541" y="105118"/>
                    </a:cubicBezTo>
                    <a:lnTo>
                      <a:pt x="332541" y="105118"/>
                    </a:lnTo>
                    <a:cubicBezTo>
                      <a:pt x="341091" y="116082"/>
                      <a:pt x="356910" y="118039"/>
                      <a:pt x="367874" y="109489"/>
                    </a:cubicBezTo>
                    <a:cubicBezTo>
                      <a:pt x="369505" y="108217"/>
                      <a:pt x="370972" y="106749"/>
                      <a:pt x="372244" y="105118"/>
                    </a:cubicBezTo>
                    <a:lnTo>
                      <a:pt x="372244" y="105118"/>
                    </a:lnTo>
                    <a:cubicBezTo>
                      <a:pt x="429412" y="35359"/>
                      <a:pt x="532307" y="25153"/>
                      <a:pt x="602065" y="82320"/>
                    </a:cubicBezTo>
                    <a:cubicBezTo>
                      <a:pt x="671824" y="139488"/>
                      <a:pt x="682028" y="242383"/>
                      <a:pt x="624863" y="3121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782" name="Google Shape;782;g2b55672ff36_0_146"/>
          <p:cNvSpPr/>
          <p:nvPr/>
        </p:nvSpPr>
        <p:spPr>
          <a:xfrm rot="423454">
            <a:off x="8709255" y="4803811"/>
            <a:ext cx="2939774" cy="1243420"/>
          </a:xfrm>
          <a:prstGeom prst="foldedCorner">
            <a:avLst>
              <a:gd name="adj" fmla="val 18724"/>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2000"/>
              <a:buFont typeface="Times"/>
              <a:buNone/>
            </a:pPr>
            <a:r>
              <a:rPr lang="en-BE" sz="1700" b="1" i="0" u="none" strike="noStrike" cap="none">
                <a:solidFill>
                  <a:srgbClr val="333333"/>
                </a:solidFill>
                <a:latin typeface="Times"/>
                <a:ea typeface="Times"/>
                <a:cs typeface="Times"/>
                <a:sym typeface="Times"/>
              </a:rPr>
              <a:t>From cheating to pregnancy reveals, wearables know what you're doing intimately</a:t>
            </a:r>
            <a:endParaRPr sz="1100"/>
          </a:p>
        </p:txBody>
      </p:sp>
      <p:grpSp>
        <p:nvGrpSpPr>
          <p:cNvPr id="783" name="Google Shape;783;g2b55672ff36_0_146"/>
          <p:cNvGrpSpPr/>
          <p:nvPr/>
        </p:nvGrpSpPr>
        <p:grpSpPr>
          <a:xfrm>
            <a:off x="9310343" y="1480348"/>
            <a:ext cx="2637376" cy="2357813"/>
            <a:chOff x="4843720" y="2945603"/>
            <a:chExt cx="3704700" cy="3312000"/>
          </a:xfrm>
        </p:grpSpPr>
        <p:grpSp>
          <p:nvGrpSpPr>
            <p:cNvPr id="784" name="Google Shape;784;g2b55672ff36_0_146"/>
            <p:cNvGrpSpPr/>
            <p:nvPr/>
          </p:nvGrpSpPr>
          <p:grpSpPr>
            <a:xfrm>
              <a:off x="4843720" y="2945603"/>
              <a:ext cx="3704700" cy="3312000"/>
              <a:chOff x="5024194" y="2799002"/>
              <a:chExt cx="3704700" cy="3312000"/>
            </a:xfrm>
          </p:grpSpPr>
          <p:sp>
            <p:nvSpPr>
              <p:cNvPr id="785" name="Google Shape;785;g2b55672ff36_0_146"/>
              <p:cNvSpPr/>
              <p:nvPr/>
            </p:nvSpPr>
            <p:spPr>
              <a:xfrm rot="-752323">
                <a:off x="5277045" y="3114291"/>
                <a:ext cx="3198998" cy="2681423"/>
              </a:xfrm>
              <a:prstGeom prst="foldedCorner">
                <a:avLst>
                  <a:gd name="adj" fmla="val 16667"/>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2228"/>
                  </a:buClr>
                  <a:buSzPts val="2000"/>
                  <a:buFont typeface="Times"/>
                  <a:buNone/>
                </a:pPr>
                <a:r>
                  <a:rPr lang="en-BE" sz="1200" b="1" i="0" u="none" strike="noStrike" cap="none" dirty="0">
                    <a:solidFill>
                      <a:srgbClr val="1D2228"/>
                    </a:solidFill>
                    <a:latin typeface="Times"/>
                    <a:ea typeface="Times"/>
                    <a:cs typeface="Times"/>
                    <a:sym typeface="Times"/>
                  </a:rPr>
                  <a:t>A run a day won’t keep the hacker away: privacy in sports apps often subpar</a:t>
                </a:r>
                <a:endParaRPr sz="600" dirty="0"/>
              </a:p>
              <a:p>
                <a:pPr marL="0" marR="0" lvl="0" indent="0" algn="l" rtl="0">
                  <a:lnSpc>
                    <a:spcPct val="100000"/>
                  </a:lnSpc>
                  <a:spcBef>
                    <a:spcPts val="0"/>
                  </a:spcBef>
                  <a:spcAft>
                    <a:spcPts val="0"/>
                  </a:spcAft>
                  <a:buClr>
                    <a:schemeClr val="dk1"/>
                  </a:buClr>
                  <a:buSzPts val="2000"/>
                  <a:buFont typeface="Calibri"/>
                  <a:buNone/>
                </a:pPr>
                <a:endParaRPr sz="1200" b="1" i="0" u="none" strike="noStrike" cap="none" dirty="0">
                  <a:solidFill>
                    <a:srgbClr val="1D2228"/>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200" b="1" i="0" u="none" strike="noStrike" cap="none" dirty="0">
                  <a:solidFill>
                    <a:srgbClr val="1D2228"/>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200" b="1" i="0" u="none" strike="noStrike" cap="none" dirty="0">
                  <a:solidFill>
                    <a:srgbClr val="1D2228"/>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2000"/>
                  <a:buFont typeface="Calibri"/>
                  <a:buNone/>
                </a:pPr>
                <a:endParaRPr sz="1200" b="1" i="0" u="none" strike="noStrike" cap="none" dirty="0">
                  <a:solidFill>
                    <a:srgbClr val="1D2228"/>
                  </a:solidFill>
                  <a:latin typeface="Times"/>
                  <a:ea typeface="Times"/>
                  <a:cs typeface="Times"/>
                  <a:sym typeface="Times"/>
                </a:endParaRPr>
              </a:p>
            </p:txBody>
          </p:sp>
          <p:sp>
            <p:nvSpPr>
              <p:cNvPr id="786" name="Google Shape;786;g2b55672ff36_0_146"/>
              <p:cNvSpPr txBox="1"/>
              <p:nvPr/>
            </p:nvSpPr>
            <p:spPr>
              <a:xfrm rot="-6185352">
                <a:off x="7626173" y="4276555"/>
                <a:ext cx="1157781" cy="36748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A5A5A5"/>
                  </a:buClr>
                  <a:buSzPts val="1050"/>
                  <a:buFont typeface="Times"/>
                  <a:buNone/>
                </a:pPr>
                <a:r>
                  <a:rPr lang="en-BE" sz="550" b="0" i="0" u="none" strike="noStrike" cap="none">
                    <a:solidFill>
                      <a:srgbClr val="A5A5A5"/>
                    </a:solidFill>
                    <a:latin typeface="Times"/>
                    <a:ea typeface="Times"/>
                    <a:cs typeface="Times"/>
                    <a:sym typeface="Times"/>
                  </a:rPr>
                  <a:t>KU Leuven News</a:t>
                </a:r>
                <a:endParaRPr sz="900"/>
              </a:p>
              <a:p>
                <a:pPr marL="0" marR="0" lvl="0" indent="0" algn="r" rtl="0">
                  <a:lnSpc>
                    <a:spcPct val="100000"/>
                  </a:lnSpc>
                  <a:spcBef>
                    <a:spcPts val="0"/>
                  </a:spcBef>
                  <a:spcAft>
                    <a:spcPts val="0"/>
                  </a:spcAft>
                  <a:buClr>
                    <a:srgbClr val="A5A5A5"/>
                  </a:buClr>
                  <a:buSzPts val="1050"/>
                  <a:buFont typeface="Times"/>
                  <a:buNone/>
                </a:pPr>
                <a:r>
                  <a:rPr lang="en-BE" sz="550" b="0" i="0" u="none" strike="noStrike" cap="none">
                    <a:solidFill>
                      <a:srgbClr val="A5A5A5"/>
                    </a:solidFill>
                    <a:latin typeface="Times"/>
                    <a:ea typeface="Times"/>
                    <a:cs typeface="Times"/>
                    <a:sym typeface="Times"/>
                  </a:rPr>
                  <a:t> Nov 2022</a:t>
                </a:r>
                <a:endParaRPr sz="900"/>
              </a:p>
            </p:txBody>
          </p:sp>
        </p:grpSp>
        <p:pic>
          <p:nvPicPr>
            <p:cNvPr id="787" name="Google Shape;787;g2b55672ff36_0_146"/>
            <p:cNvPicPr preferRelativeResize="0"/>
            <p:nvPr/>
          </p:nvPicPr>
          <p:blipFill rotWithShape="1">
            <a:blip r:embed="rId6">
              <a:alphaModFix/>
            </a:blip>
            <a:srcRect/>
            <a:stretch/>
          </p:blipFill>
          <p:spPr>
            <a:xfrm rot="-716987">
              <a:off x="5615199" y="4275494"/>
              <a:ext cx="2117198" cy="1591767"/>
            </a:xfrm>
            <a:prstGeom prst="rect">
              <a:avLst/>
            </a:prstGeom>
            <a:noFill/>
            <a:ln>
              <a:noFill/>
            </a:ln>
          </p:spPr>
        </p:pic>
      </p:grpSp>
      <p:sp>
        <p:nvSpPr>
          <p:cNvPr id="2" name="Google Shape;1863;p15">
            <a:extLst>
              <a:ext uri="{FF2B5EF4-FFF2-40B4-BE49-F238E27FC236}">
                <a16:creationId xmlns:a16="http://schemas.microsoft.com/office/drawing/2014/main" id="{E423D8DF-A2CA-B43E-7C65-109AEBC00AE7}"/>
              </a:ext>
            </a:extLst>
          </p:cNvPr>
          <p:cNvSpPr txBox="1"/>
          <p:nvPr/>
        </p:nvSpPr>
        <p:spPr>
          <a:xfrm rot="421096">
            <a:off x="9838466" y="5869351"/>
            <a:ext cx="1492379"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50"/>
              <a:buFont typeface="Times"/>
              <a:buNone/>
            </a:pPr>
            <a:r>
              <a:rPr lang="en-BE" sz="1050" b="0" i="0" u="none" strike="noStrike" cap="none" dirty="0">
                <a:solidFill>
                  <a:srgbClr val="7F7F7F"/>
                </a:solidFill>
                <a:latin typeface="Times"/>
                <a:ea typeface="Times"/>
                <a:cs typeface="Times"/>
                <a:sym typeface="Times"/>
              </a:rPr>
              <a:t>Inverse, March 2020</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816"/>
        <p:cNvGrpSpPr/>
        <p:nvPr/>
      </p:nvGrpSpPr>
      <p:grpSpPr>
        <a:xfrm>
          <a:off x="0" y="0"/>
          <a:ext cx="0" cy="0"/>
          <a:chOff x="0" y="0"/>
          <a:chExt cx="0" cy="0"/>
        </a:xfrm>
      </p:grpSpPr>
      <p:sp>
        <p:nvSpPr>
          <p:cNvPr id="817" name="Google Shape;817;g2b55672ff36_0_266"/>
          <p:cNvSpPr/>
          <p:nvPr/>
        </p:nvSpPr>
        <p:spPr>
          <a:xfrm>
            <a:off x="0" y="-9067"/>
            <a:ext cx="12192000" cy="4578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g2b55672ff36_0_266"/>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g2b55672ff36_0_26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823" name="Google Shape;823;g2b55672ff36_0_266"/>
          <p:cNvGrpSpPr/>
          <p:nvPr/>
        </p:nvGrpSpPr>
        <p:grpSpPr>
          <a:xfrm>
            <a:off x="554495" y="646428"/>
            <a:ext cx="5117322" cy="2357677"/>
            <a:chOff x="1595650" y="3082325"/>
            <a:chExt cx="5041200" cy="2357677"/>
          </a:xfrm>
        </p:grpSpPr>
        <p:sp>
          <p:nvSpPr>
            <p:cNvPr id="824" name="Google Shape;824;g2b55672ff36_0_266"/>
            <p:cNvSpPr/>
            <p:nvPr/>
          </p:nvSpPr>
          <p:spPr>
            <a:xfrm>
              <a:off x="1595650" y="3082325"/>
              <a:ext cx="5041200" cy="1761600"/>
            </a:xfrm>
            <a:prstGeom prst="rect">
              <a:avLst/>
            </a:prstGeom>
            <a:solidFill>
              <a:srgbClr val="434343"/>
            </a:solidFill>
            <a:ln>
              <a:noFill/>
            </a:ln>
          </p:spPr>
          <p:txBody>
            <a:bodyPr spcFirstLastPara="1" wrap="square" lIns="426700" tIns="360000" rIns="304800" bIns="3600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Arial"/>
                  <a:cs typeface="Arial"/>
                  <a:sym typeface="Arial"/>
                </a:rPr>
                <a:t>PRIVACY IS THE LAWYERS’ PROBLEM</a:t>
              </a:r>
              <a:endParaRPr kumimoji="0" sz="2000" b="1" i="0" u="none" strike="noStrike" kern="0" cap="none" spc="0" normalizeH="0" baseline="0" noProof="0" dirty="0">
                <a:ln>
                  <a:noFill/>
                </a:ln>
                <a:solidFill>
                  <a:srgbClr val="FFFFFF"/>
                </a:solidFill>
                <a:effectLst/>
                <a:uLnTx/>
                <a:uFillTx/>
                <a:latin typeface="Arial"/>
                <a:cs typeface="Arial"/>
                <a:sym typeface="Arial"/>
              </a:endParaRPr>
            </a:p>
          </p:txBody>
        </p:sp>
        <p:sp>
          <p:nvSpPr>
            <p:cNvPr id="825" name="Google Shape;825;g2b55672ff36_0_266"/>
            <p:cNvSpPr/>
            <p:nvPr/>
          </p:nvSpPr>
          <p:spPr>
            <a:xfrm rot="5400000">
              <a:off x="1877000" y="4832202"/>
              <a:ext cx="607800" cy="607800"/>
            </a:xfrm>
            <a:prstGeom prst="rtTriangle">
              <a:avLst/>
            </a:prstGeom>
            <a:solidFill>
              <a:srgbClr val="43434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6" name="Google Shape;826;g2b55672ff36_0_266"/>
          <p:cNvSpPr/>
          <p:nvPr/>
        </p:nvSpPr>
        <p:spPr>
          <a:xfrm>
            <a:off x="2257550" y="2114108"/>
            <a:ext cx="3177000" cy="571500"/>
          </a:xfrm>
          <a:prstGeom prst="rect">
            <a:avLst/>
          </a:prstGeom>
          <a:solidFill>
            <a:schemeClr val="lt1"/>
          </a:solidFill>
          <a:ln w="9525" cap="flat" cmpd="sng">
            <a:solidFill>
              <a:schemeClr val="accent3"/>
            </a:solidFill>
            <a:prstDash val="lgDash"/>
            <a:round/>
            <a:headEnd type="none" w="sm" len="sm"/>
            <a:tailEnd type="none" w="sm" len="sm"/>
          </a:ln>
        </p:spPr>
        <p:txBody>
          <a:bodyPr spcFirstLastPara="1" wrap="square" lIns="426700" tIns="0" rIns="30480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2000" b="0" i="0" u="none" strike="noStrike" kern="0" cap="none" spc="0" normalizeH="0" baseline="0" noProof="0">
                <a:ln>
                  <a:noFill/>
                </a:ln>
                <a:solidFill>
                  <a:srgbClr val="DB536A"/>
                </a:solidFill>
                <a:effectLst/>
                <a:uLnTx/>
                <a:uFillTx/>
                <a:latin typeface="Arial"/>
                <a:cs typeface="Arial"/>
                <a:sym typeface="Arial"/>
              </a:rPr>
              <a:t>MISCONCEPTION</a:t>
            </a:r>
            <a:endParaRPr kumimoji="0" sz="2000" b="0" i="0" u="none" strike="noStrike" kern="0" cap="none" spc="0" normalizeH="0" baseline="0" noProof="0">
              <a:ln>
                <a:noFill/>
              </a:ln>
              <a:solidFill>
                <a:srgbClr val="DB536A"/>
              </a:solidFill>
              <a:effectLst/>
              <a:uLnTx/>
              <a:uFillTx/>
              <a:latin typeface="Arial"/>
              <a:cs typeface="Arial"/>
              <a:sym typeface="Arial"/>
            </a:endParaRPr>
          </a:p>
        </p:txBody>
      </p:sp>
      <p:sp>
        <p:nvSpPr>
          <p:cNvPr id="827" name="Google Shape;827;g2b55672ff36_0_266"/>
          <p:cNvSpPr/>
          <p:nvPr/>
        </p:nvSpPr>
        <p:spPr>
          <a:xfrm flipH="1">
            <a:off x="2600600" y="2685605"/>
            <a:ext cx="1883400" cy="1883400"/>
          </a:xfrm>
          <a:prstGeom prst="rtTriangle">
            <a:avLst/>
          </a:prstGeom>
          <a:solidFill>
            <a:schemeClr val="accent2"/>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g2b55672ff36_0_266"/>
          <p:cNvSpPr/>
          <p:nvPr/>
        </p:nvSpPr>
        <p:spPr>
          <a:xfrm>
            <a:off x="6575550" y="1949550"/>
            <a:ext cx="5256900" cy="2958900"/>
          </a:xfrm>
          <a:prstGeom prst="rect">
            <a:avLst/>
          </a:prstGeom>
          <a:solidFill>
            <a:srgbClr val="434343"/>
          </a:solidFill>
          <a:ln>
            <a:noFill/>
          </a:ln>
        </p:spPr>
        <p:txBody>
          <a:bodyPr spcFirstLastPara="1" wrap="square" lIns="426700" tIns="426700" rIns="304800" bIns="304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FFFFFF"/>
                </a:solidFill>
                <a:effectLst/>
                <a:uLnTx/>
                <a:uFillTx/>
                <a:latin typeface="Georgia"/>
                <a:ea typeface="Georgia"/>
                <a:cs typeface="Georgia"/>
                <a:sym typeface="Georgia"/>
              </a:rPr>
              <a:t>COMPLIANCE</a:t>
            </a:r>
            <a:endParaRPr kumimoji="0" sz="4400" b="0" i="0" u="none" strike="noStrike" kern="0" cap="none" spc="0" normalizeH="0" baseline="0" noProof="0" dirty="0">
              <a:ln>
                <a:noFill/>
              </a:ln>
              <a:solidFill>
                <a:srgbClr val="FFFFFF"/>
              </a:solidFill>
              <a:effectLst/>
              <a:uLnTx/>
              <a:uFillTx/>
              <a:latin typeface="Georgia"/>
              <a:ea typeface="Georgia"/>
              <a:cs typeface="Georgia"/>
              <a:sym typeface="Georgia"/>
            </a:endParaRPr>
          </a:p>
        </p:txBody>
      </p:sp>
      <p:sp>
        <p:nvSpPr>
          <p:cNvPr id="833" name="Google Shape;833;g2b55672ff36_0_266"/>
          <p:cNvSpPr/>
          <p:nvPr/>
        </p:nvSpPr>
        <p:spPr>
          <a:xfrm rot="10800000">
            <a:off x="9675375" y="1949650"/>
            <a:ext cx="2157000" cy="21570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g2b55672ff36_0_266"/>
          <p:cNvSpPr/>
          <p:nvPr/>
        </p:nvSpPr>
        <p:spPr>
          <a:xfrm>
            <a:off x="10863377" y="3968826"/>
            <a:ext cx="740100" cy="693850"/>
          </a:xfrm>
          <a:custGeom>
            <a:avLst/>
            <a:gdLst/>
            <a:ahLst/>
            <a:cxnLst/>
            <a:rect l="l" t="t" r="r" b="b"/>
            <a:pathLst>
              <a:path w="346" h="346" extrusionOk="0">
                <a:moveTo>
                  <a:pt x="153" y="184"/>
                </a:moveTo>
                <a:cubicBezTo>
                  <a:pt x="153" y="213"/>
                  <a:pt x="153" y="213"/>
                  <a:pt x="153" y="213"/>
                </a:cubicBezTo>
                <a:cubicBezTo>
                  <a:pt x="153" y="224"/>
                  <a:pt x="162" y="233"/>
                  <a:pt x="173" y="233"/>
                </a:cubicBezTo>
                <a:cubicBezTo>
                  <a:pt x="184" y="233"/>
                  <a:pt x="193" y="224"/>
                  <a:pt x="193" y="213"/>
                </a:cubicBezTo>
                <a:cubicBezTo>
                  <a:pt x="193" y="184"/>
                  <a:pt x="193" y="184"/>
                  <a:pt x="193" y="184"/>
                </a:cubicBezTo>
                <a:cubicBezTo>
                  <a:pt x="204" y="177"/>
                  <a:pt x="211" y="165"/>
                  <a:pt x="211" y="151"/>
                </a:cubicBezTo>
                <a:cubicBezTo>
                  <a:pt x="211" y="130"/>
                  <a:pt x="194" y="113"/>
                  <a:pt x="173" y="113"/>
                </a:cubicBezTo>
                <a:cubicBezTo>
                  <a:pt x="151" y="113"/>
                  <a:pt x="134" y="130"/>
                  <a:pt x="134" y="151"/>
                </a:cubicBezTo>
                <a:cubicBezTo>
                  <a:pt x="134" y="165"/>
                  <a:pt x="141" y="177"/>
                  <a:pt x="153" y="184"/>
                </a:cubicBezTo>
                <a:close/>
                <a:moveTo>
                  <a:pt x="173" y="128"/>
                </a:moveTo>
                <a:cubicBezTo>
                  <a:pt x="186" y="128"/>
                  <a:pt x="196" y="138"/>
                  <a:pt x="196" y="151"/>
                </a:cubicBezTo>
                <a:cubicBezTo>
                  <a:pt x="196" y="161"/>
                  <a:pt x="191" y="169"/>
                  <a:pt x="182" y="173"/>
                </a:cubicBezTo>
                <a:cubicBezTo>
                  <a:pt x="178" y="175"/>
                  <a:pt x="178" y="175"/>
                  <a:pt x="178" y="175"/>
                </a:cubicBezTo>
                <a:cubicBezTo>
                  <a:pt x="178" y="213"/>
                  <a:pt x="178" y="213"/>
                  <a:pt x="178" y="213"/>
                </a:cubicBezTo>
                <a:cubicBezTo>
                  <a:pt x="178" y="216"/>
                  <a:pt x="176" y="218"/>
                  <a:pt x="173" y="218"/>
                </a:cubicBezTo>
                <a:cubicBezTo>
                  <a:pt x="170" y="218"/>
                  <a:pt x="167" y="216"/>
                  <a:pt x="167" y="213"/>
                </a:cubicBezTo>
                <a:cubicBezTo>
                  <a:pt x="167" y="175"/>
                  <a:pt x="167" y="175"/>
                  <a:pt x="167" y="175"/>
                </a:cubicBezTo>
                <a:cubicBezTo>
                  <a:pt x="163" y="173"/>
                  <a:pt x="163" y="173"/>
                  <a:pt x="163" y="173"/>
                </a:cubicBezTo>
                <a:cubicBezTo>
                  <a:pt x="154" y="169"/>
                  <a:pt x="149" y="161"/>
                  <a:pt x="149" y="151"/>
                </a:cubicBezTo>
                <a:cubicBezTo>
                  <a:pt x="149" y="138"/>
                  <a:pt x="160" y="128"/>
                  <a:pt x="173" y="128"/>
                </a:cubicBezTo>
                <a:close/>
                <a:moveTo>
                  <a:pt x="0" y="0"/>
                </a:moveTo>
                <a:cubicBezTo>
                  <a:pt x="0" y="346"/>
                  <a:pt x="0" y="346"/>
                  <a:pt x="0" y="346"/>
                </a:cubicBezTo>
                <a:cubicBezTo>
                  <a:pt x="346" y="346"/>
                  <a:pt x="346" y="346"/>
                  <a:pt x="346" y="346"/>
                </a:cubicBezTo>
                <a:cubicBezTo>
                  <a:pt x="346" y="0"/>
                  <a:pt x="346" y="0"/>
                  <a:pt x="346" y="0"/>
                </a:cubicBezTo>
                <a:lnTo>
                  <a:pt x="0" y="0"/>
                </a:lnTo>
                <a:close/>
                <a:moveTo>
                  <a:pt x="331" y="331"/>
                </a:moveTo>
                <a:cubicBezTo>
                  <a:pt x="14" y="331"/>
                  <a:pt x="14" y="331"/>
                  <a:pt x="14" y="331"/>
                </a:cubicBezTo>
                <a:cubicBezTo>
                  <a:pt x="14" y="14"/>
                  <a:pt x="14" y="14"/>
                  <a:pt x="14" y="14"/>
                </a:cubicBezTo>
                <a:cubicBezTo>
                  <a:pt x="331" y="14"/>
                  <a:pt x="331" y="14"/>
                  <a:pt x="331" y="14"/>
                </a:cubicBezTo>
                <a:lnTo>
                  <a:pt x="331" y="331"/>
                </a:lnTo>
                <a:close/>
                <a:moveTo>
                  <a:pt x="173" y="279"/>
                </a:moveTo>
                <a:cubicBezTo>
                  <a:pt x="231" y="279"/>
                  <a:pt x="279" y="231"/>
                  <a:pt x="279" y="173"/>
                </a:cubicBezTo>
                <a:cubicBezTo>
                  <a:pt x="279" y="114"/>
                  <a:pt x="231" y="67"/>
                  <a:pt x="173" y="67"/>
                </a:cubicBezTo>
                <a:cubicBezTo>
                  <a:pt x="114" y="67"/>
                  <a:pt x="67" y="114"/>
                  <a:pt x="67" y="173"/>
                </a:cubicBezTo>
                <a:cubicBezTo>
                  <a:pt x="67" y="231"/>
                  <a:pt x="114" y="279"/>
                  <a:pt x="173" y="279"/>
                </a:cubicBezTo>
                <a:close/>
                <a:moveTo>
                  <a:pt x="173" y="82"/>
                </a:moveTo>
                <a:cubicBezTo>
                  <a:pt x="223" y="82"/>
                  <a:pt x="264" y="123"/>
                  <a:pt x="264" y="173"/>
                </a:cubicBezTo>
                <a:cubicBezTo>
                  <a:pt x="264" y="223"/>
                  <a:pt x="223" y="264"/>
                  <a:pt x="173" y="264"/>
                </a:cubicBezTo>
                <a:cubicBezTo>
                  <a:pt x="123" y="264"/>
                  <a:pt x="82" y="223"/>
                  <a:pt x="82" y="173"/>
                </a:cubicBezTo>
                <a:cubicBezTo>
                  <a:pt x="82" y="123"/>
                  <a:pt x="123" y="82"/>
                  <a:pt x="173" y="82"/>
                </a:cubicBezTo>
                <a:close/>
              </a:path>
            </a:pathLst>
          </a:custGeom>
          <a:solidFill>
            <a:schemeClr val="lt1"/>
          </a:solidFill>
          <a:ln>
            <a:noFill/>
          </a:ln>
        </p:spPr>
        <p:txBody>
          <a:bodyPr spcFirstLastPara="1" wrap="square" lIns="89525" tIns="44750" rIns="89525" bIns="447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D04A02"/>
              </a:solidFill>
              <a:effectLst/>
              <a:uLnTx/>
              <a:uFillTx/>
              <a:latin typeface="Arial"/>
              <a:ea typeface="Arial"/>
              <a:cs typeface="Arial"/>
              <a:sym typeface="Arial"/>
            </a:endParaRPr>
          </a:p>
        </p:txBody>
      </p:sp>
    </p:spTree>
    <p:extLst>
      <p:ext uri="{BB962C8B-B14F-4D97-AF65-F5344CB8AC3E}">
        <p14:creationId xmlns:p14="http://schemas.microsoft.com/office/powerpoint/2010/main" val="145246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7480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r>
              <a:rPr lang="en-GB" sz="4800" dirty="0">
                <a:solidFill>
                  <a:schemeClr val="lt1"/>
                </a:solidFill>
                <a:latin typeface="Georgia"/>
                <a:ea typeface="Georgia"/>
                <a:cs typeface="Georgia"/>
                <a:sym typeface="Georgia"/>
              </a:rPr>
              <a:t>Compliance is Overrated</a:t>
            </a: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16</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4" name="Group 3">
            <a:extLst>
              <a:ext uri="{FF2B5EF4-FFF2-40B4-BE49-F238E27FC236}">
                <a16:creationId xmlns:a16="http://schemas.microsoft.com/office/drawing/2014/main" id="{4CA0CAD4-3515-CCB2-1256-14DD7FDF14D3}"/>
              </a:ext>
            </a:extLst>
          </p:cNvPr>
          <p:cNvGrpSpPr/>
          <p:nvPr/>
        </p:nvGrpSpPr>
        <p:grpSpPr>
          <a:xfrm>
            <a:off x="3712097" y="3172118"/>
            <a:ext cx="6355823" cy="2512332"/>
            <a:chOff x="3712101" y="3172118"/>
            <a:chExt cx="5953142" cy="2512332"/>
          </a:xfrm>
        </p:grpSpPr>
        <p:sp>
          <p:nvSpPr>
            <p:cNvPr id="3" name="Google Shape;482;g2b50b3b98aa_2_345">
              <a:extLst>
                <a:ext uri="{FF2B5EF4-FFF2-40B4-BE49-F238E27FC236}">
                  <a16:creationId xmlns:a16="http://schemas.microsoft.com/office/drawing/2014/main" id="{C0B863AE-1CAD-0E1F-1A09-8EE2077C4C9A}"/>
                </a:ext>
              </a:extLst>
            </p:cNvPr>
            <p:cNvSpPr/>
            <p:nvPr/>
          </p:nvSpPr>
          <p:spPr>
            <a:xfrm>
              <a:off x="3712101" y="3172118"/>
              <a:ext cx="5953142" cy="2512332"/>
            </a:xfrm>
            <a:prstGeom prst="rect">
              <a:avLst/>
            </a:prstGeom>
            <a:solidFill>
              <a:schemeClr val="accent2"/>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90" name="Google Shape;490;g2b50b3b98aa_2_345"/>
            <p:cNvSpPr txBox="1"/>
            <p:nvPr/>
          </p:nvSpPr>
          <p:spPr>
            <a:xfrm>
              <a:off x="4000075" y="3479369"/>
              <a:ext cx="5394481" cy="16619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lt1"/>
                  </a:solidFill>
                  <a:latin typeface="Georgia" panose="02040502050405020303" pitchFamily="18" charset="0"/>
                </a:rPr>
                <a:t>We need </a:t>
              </a:r>
            </a:p>
            <a:p>
              <a:pPr marL="0" lvl="0" indent="0" rtl="0">
                <a:spcBef>
                  <a:spcPts val="0"/>
                </a:spcBef>
                <a:spcAft>
                  <a:spcPts val="0"/>
                </a:spcAft>
                <a:buNone/>
              </a:pPr>
              <a:r>
                <a:rPr lang="en-GB" sz="4800" dirty="0">
                  <a:solidFill>
                    <a:schemeClr val="lt1"/>
                  </a:solidFill>
                  <a:latin typeface="Georgia" panose="02040502050405020303" pitchFamily="18" charset="0"/>
                </a:rPr>
                <a:t>Privacy Engineering</a:t>
              </a:r>
              <a:endParaRPr sz="4800" dirty="0">
                <a:solidFill>
                  <a:schemeClr val="lt1"/>
                </a:solidFill>
                <a:latin typeface="Georgia" panose="02040502050405020303"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816"/>
        <p:cNvGrpSpPr/>
        <p:nvPr/>
      </p:nvGrpSpPr>
      <p:grpSpPr>
        <a:xfrm>
          <a:off x="0" y="0"/>
          <a:ext cx="0" cy="0"/>
          <a:chOff x="0" y="0"/>
          <a:chExt cx="0" cy="0"/>
        </a:xfrm>
      </p:grpSpPr>
      <p:sp>
        <p:nvSpPr>
          <p:cNvPr id="817" name="Google Shape;817;g2b55672ff36_0_266"/>
          <p:cNvSpPr/>
          <p:nvPr/>
        </p:nvSpPr>
        <p:spPr>
          <a:xfrm>
            <a:off x="0" y="-9067"/>
            <a:ext cx="12192000" cy="457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18" name="Google Shape;818;g2b55672ff36_0_266"/>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19" name="Google Shape;819;g2b55672ff36_0_26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823" name="Google Shape;823;g2b55672ff36_0_266"/>
          <p:cNvGrpSpPr/>
          <p:nvPr/>
        </p:nvGrpSpPr>
        <p:grpSpPr>
          <a:xfrm>
            <a:off x="554495" y="646428"/>
            <a:ext cx="5117322" cy="2357677"/>
            <a:chOff x="1595650" y="3082325"/>
            <a:chExt cx="5041200" cy="2357677"/>
          </a:xfrm>
        </p:grpSpPr>
        <p:sp>
          <p:nvSpPr>
            <p:cNvPr id="824" name="Google Shape;824;g2b55672ff36_0_266"/>
            <p:cNvSpPr/>
            <p:nvPr/>
          </p:nvSpPr>
          <p:spPr>
            <a:xfrm>
              <a:off x="1595650" y="3082325"/>
              <a:ext cx="5041200" cy="1761600"/>
            </a:xfrm>
            <a:prstGeom prst="rect">
              <a:avLst/>
            </a:prstGeom>
            <a:solidFill>
              <a:srgbClr val="434343"/>
            </a:solidFill>
            <a:ln>
              <a:noFill/>
            </a:ln>
          </p:spPr>
          <p:txBody>
            <a:bodyPr spcFirstLastPara="1" wrap="square" lIns="426700" tIns="360000" rIns="304800" bIns="360000" anchor="ctr" anchorCtr="0">
              <a:noAutofit/>
            </a:bodyPr>
            <a:lstStyle/>
            <a:p>
              <a:pPr marL="0" lvl="0" indent="0" algn="l" rtl="0">
                <a:spcBef>
                  <a:spcPts val="0"/>
                </a:spcBef>
                <a:spcAft>
                  <a:spcPts val="0"/>
                </a:spcAft>
                <a:buNone/>
              </a:pPr>
              <a:r>
                <a:rPr lang="en-BE" sz="2000" b="1" dirty="0">
                  <a:solidFill>
                    <a:schemeClr val="lt1"/>
                  </a:solidFill>
                </a:rPr>
                <a:t>NO WORRIES! WE HAVE </a:t>
              </a:r>
              <a:r>
                <a:rPr lang="en-GB" sz="2000" b="1" dirty="0">
                  <a:solidFill>
                    <a:schemeClr val="lt1"/>
                  </a:solidFill>
                </a:rPr>
                <a:t>CONFIDENTIALITY!</a:t>
              </a:r>
              <a:endParaRPr sz="2000" b="1" dirty="0">
                <a:solidFill>
                  <a:schemeClr val="lt1"/>
                </a:solidFill>
              </a:endParaRPr>
            </a:p>
          </p:txBody>
        </p:sp>
        <p:sp>
          <p:nvSpPr>
            <p:cNvPr id="825" name="Google Shape;825;g2b55672ff36_0_266"/>
            <p:cNvSpPr/>
            <p:nvPr/>
          </p:nvSpPr>
          <p:spPr>
            <a:xfrm rot="5400000">
              <a:off x="1877000" y="4832202"/>
              <a:ext cx="607800" cy="607800"/>
            </a:xfrm>
            <a:prstGeom prst="rtTriangle">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826" name="Google Shape;826;g2b55672ff36_0_266"/>
          <p:cNvSpPr/>
          <p:nvPr/>
        </p:nvSpPr>
        <p:spPr>
          <a:xfrm>
            <a:off x="2257550" y="2114108"/>
            <a:ext cx="3177000" cy="571500"/>
          </a:xfrm>
          <a:prstGeom prst="rect">
            <a:avLst/>
          </a:prstGeom>
          <a:solidFill>
            <a:schemeClr val="lt1"/>
          </a:solidFill>
          <a:ln w="9525" cap="flat" cmpd="sng">
            <a:solidFill>
              <a:schemeClr val="accent3"/>
            </a:solidFill>
            <a:prstDash val="lgDash"/>
            <a:round/>
            <a:headEnd type="none" w="sm" len="sm"/>
            <a:tailEnd type="none" w="sm" len="sm"/>
          </a:ln>
        </p:spPr>
        <p:txBody>
          <a:bodyPr spcFirstLastPara="1" wrap="square" lIns="426700" tIns="0" rIns="304800" bIns="0" anchor="ctr" anchorCtr="0">
            <a:noAutofit/>
          </a:bodyPr>
          <a:lstStyle/>
          <a:p>
            <a:pPr marL="0" lvl="0" indent="0" algn="l" rtl="0">
              <a:spcBef>
                <a:spcPts val="0"/>
              </a:spcBef>
              <a:spcAft>
                <a:spcPts val="0"/>
              </a:spcAft>
              <a:buNone/>
            </a:pPr>
            <a:r>
              <a:rPr lang="en-BE" sz="2000">
                <a:solidFill>
                  <a:schemeClr val="accent3"/>
                </a:solidFill>
              </a:rPr>
              <a:t>MISCONCEPTION</a:t>
            </a:r>
            <a:endParaRPr sz="2000">
              <a:solidFill>
                <a:schemeClr val="accent3"/>
              </a:solidFill>
            </a:endParaRPr>
          </a:p>
        </p:txBody>
      </p:sp>
      <p:sp>
        <p:nvSpPr>
          <p:cNvPr id="827" name="Google Shape;827;g2b55672ff36_0_266"/>
          <p:cNvSpPr/>
          <p:nvPr/>
        </p:nvSpPr>
        <p:spPr>
          <a:xfrm flipH="1">
            <a:off x="2600600" y="2685605"/>
            <a:ext cx="1883400" cy="18834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32" name="Google Shape;832;g2b55672ff36_0_266"/>
          <p:cNvSpPr/>
          <p:nvPr/>
        </p:nvSpPr>
        <p:spPr>
          <a:xfrm>
            <a:off x="6575550" y="1949550"/>
            <a:ext cx="5256900" cy="2958900"/>
          </a:xfrm>
          <a:prstGeom prst="rect">
            <a:avLst/>
          </a:prstGeom>
          <a:solidFill>
            <a:srgbClr val="434343"/>
          </a:solidFill>
          <a:ln>
            <a:noFill/>
          </a:ln>
        </p:spPr>
        <p:txBody>
          <a:bodyPr spcFirstLastPara="1" wrap="square" lIns="426700" tIns="426700" rIns="304800" bIns="304800" anchor="ctr" anchorCtr="0">
            <a:noAutofit/>
          </a:bodyPr>
          <a:lstStyle/>
          <a:p>
            <a:pPr marL="0" lvl="0" indent="0" algn="l" rtl="0">
              <a:spcBef>
                <a:spcPts val="0"/>
              </a:spcBef>
              <a:spcAft>
                <a:spcPts val="0"/>
              </a:spcAft>
              <a:buNone/>
            </a:pPr>
            <a:r>
              <a:rPr lang="en-BE" sz="4400">
                <a:solidFill>
                  <a:schemeClr val="lt1"/>
                </a:solidFill>
                <a:latin typeface="Georgia"/>
                <a:ea typeface="Georgia"/>
                <a:cs typeface="Georgia"/>
                <a:sym typeface="Georgia"/>
              </a:rPr>
              <a:t>SECURITY </a:t>
            </a:r>
            <a:br>
              <a:rPr lang="en-BE" sz="4400">
                <a:solidFill>
                  <a:schemeClr val="lt1"/>
                </a:solidFill>
                <a:latin typeface="Georgia"/>
                <a:ea typeface="Georgia"/>
                <a:cs typeface="Georgia"/>
                <a:sym typeface="Georgia"/>
              </a:rPr>
            </a:br>
            <a:r>
              <a:rPr lang="en-BE" sz="4400">
                <a:solidFill>
                  <a:schemeClr val="lt1"/>
                </a:solidFill>
                <a:latin typeface="Georgia"/>
                <a:ea typeface="Georgia"/>
                <a:cs typeface="Georgia"/>
                <a:sym typeface="Georgia"/>
              </a:rPr>
              <a:t>vs. PRIVACY</a:t>
            </a:r>
            <a:endParaRPr sz="4400">
              <a:solidFill>
                <a:schemeClr val="lt1"/>
              </a:solidFill>
              <a:latin typeface="Georgia"/>
              <a:ea typeface="Georgia"/>
              <a:cs typeface="Georgia"/>
              <a:sym typeface="Georgia"/>
            </a:endParaRPr>
          </a:p>
        </p:txBody>
      </p:sp>
      <p:sp>
        <p:nvSpPr>
          <p:cNvPr id="833" name="Google Shape;833;g2b55672ff36_0_266"/>
          <p:cNvSpPr/>
          <p:nvPr/>
        </p:nvSpPr>
        <p:spPr>
          <a:xfrm rot="10800000">
            <a:off x="9675375" y="1949650"/>
            <a:ext cx="2157000" cy="2157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34" name="Google Shape;834;g2b55672ff36_0_266"/>
          <p:cNvSpPr/>
          <p:nvPr/>
        </p:nvSpPr>
        <p:spPr>
          <a:xfrm>
            <a:off x="10863377" y="3968826"/>
            <a:ext cx="740100" cy="693850"/>
          </a:xfrm>
          <a:custGeom>
            <a:avLst/>
            <a:gdLst/>
            <a:ahLst/>
            <a:cxnLst/>
            <a:rect l="l" t="t" r="r" b="b"/>
            <a:pathLst>
              <a:path w="346" h="346" extrusionOk="0">
                <a:moveTo>
                  <a:pt x="153" y="184"/>
                </a:moveTo>
                <a:cubicBezTo>
                  <a:pt x="153" y="213"/>
                  <a:pt x="153" y="213"/>
                  <a:pt x="153" y="213"/>
                </a:cubicBezTo>
                <a:cubicBezTo>
                  <a:pt x="153" y="224"/>
                  <a:pt x="162" y="233"/>
                  <a:pt x="173" y="233"/>
                </a:cubicBezTo>
                <a:cubicBezTo>
                  <a:pt x="184" y="233"/>
                  <a:pt x="193" y="224"/>
                  <a:pt x="193" y="213"/>
                </a:cubicBezTo>
                <a:cubicBezTo>
                  <a:pt x="193" y="184"/>
                  <a:pt x="193" y="184"/>
                  <a:pt x="193" y="184"/>
                </a:cubicBezTo>
                <a:cubicBezTo>
                  <a:pt x="204" y="177"/>
                  <a:pt x="211" y="165"/>
                  <a:pt x="211" y="151"/>
                </a:cubicBezTo>
                <a:cubicBezTo>
                  <a:pt x="211" y="130"/>
                  <a:pt x="194" y="113"/>
                  <a:pt x="173" y="113"/>
                </a:cubicBezTo>
                <a:cubicBezTo>
                  <a:pt x="151" y="113"/>
                  <a:pt x="134" y="130"/>
                  <a:pt x="134" y="151"/>
                </a:cubicBezTo>
                <a:cubicBezTo>
                  <a:pt x="134" y="165"/>
                  <a:pt x="141" y="177"/>
                  <a:pt x="153" y="184"/>
                </a:cubicBezTo>
                <a:close/>
                <a:moveTo>
                  <a:pt x="173" y="128"/>
                </a:moveTo>
                <a:cubicBezTo>
                  <a:pt x="186" y="128"/>
                  <a:pt x="196" y="138"/>
                  <a:pt x="196" y="151"/>
                </a:cubicBezTo>
                <a:cubicBezTo>
                  <a:pt x="196" y="161"/>
                  <a:pt x="191" y="169"/>
                  <a:pt x="182" y="173"/>
                </a:cubicBezTo>
                <a:cubicBezTo>
                  <a:pt x="178" y="175"/>
                  <a:pt x="178" y="175"/>
                  <a:pt x="178" y="175"/>
                </a:cubicBezTo>
                <a:cubicBezTo>
                  <a:pt x="178" y="213"/>
                  <a:pt x="178" y="213"/>
                  <a:pt x="178" y="213"/>
                </a:cubicBezTo>
                <a:cubicBezTo>
                  <a:pt x="178" y="216"/>
                  <a:pt x="176" y="218"/>
                  <a:pt x="173" y="218"/>
                </a:cubicBezTo>
                <a:cubicBezTo>
                  <a:pt x="170" y="218"/>
                  <a:pt x="167" y="216"/>
                  <a:pt x="167" y="213"/>
                </a:cubicBezTo>
                <a:cubicBezTo>
                  <a:pt x="167" y="175"/>
                  <a:pt x="167" y="175"/>
                  <a:pt x="167" y="175"/>
                </a:cubicBezTo>
                <a:cubicBezTo>
                  <a:pt x="163" y="173"/>
                  <a:pt x="163" y="173"/>
                  <a:pt x="163" y="173"/>
                </a:cubicBezTo>
                <a:cubicBezTo>
                  <a:pt x="154" y="169"/>
                  <a:pt x="149" y="161"/>
                  <a:pt x="149" y="151"/>
                </a:cubicBezTo>
                <a:cubicBezTo>
                  <a:pt x="149" y="138"/>
                  <a:pt x="160" y="128"/>
                  <a:pt x="173" y="128"/>
                </a:cubicBezTo>
                <a:close/>
                <a:moveTo>
                  <a:pt x="0" y="0"/>
                </a:moveTo>
                <a:cubicBezTo>
                  <a:pt x="0" y="346"/>
                  <a:pt x="0" y="346"/>
                  <a:pt x="0" y="346"/>
                </a:cubicBezTo>
                <a:cubicBezTo>
                  <a:pt x="346" y="346"/>
                  <a:pt x="346" y="346"/>
                  <a:pt x="346" y="346"/>
                </a:cubicBezTo>
                <a:cubicBezTo>
                  <a:pt x="346" y="0"/>
                  <a:pt x="346" y="0"/>
                  <a:pt x="346" y="0"/>
                </a:cubicBezTo>
                <a:lnTo>
                  <a:pt x="0" y="0"/>
                </a:lnTo>
                <a:close/>
                <a:moveTo>
                  <a:pt x="331" y="331"/>
                </a:moveTo>
                <a:cubicBezTo>
                  <a:pt x="14" y="331"/>
                  <a:pt x="14" y="331"/>
                  <a:pt x="14" y="331"/>
                </a:cubicBezTo>
                <a:cubicBezTo>
                  <a:pt x="14" y="14"/>
                  <a:pt x="14" y="14"/>
                  <a:pt x="14" y="14"/>
                </a:cubicBezTo>
                <a:cubicBezTo>
                  <a:pt x="331" y="14"/>
                  <a:pt x="331" y="14"/>
                  <a:pt x="331" y="14"/>
                </a:cubicBezTo>
                <a:lnTo>
                  <a:pt x="331" y="331"/>
                </a:lnTo>
                <a:close/>
                <a:moveTo>
                  <a:pt x="173" y="279"/>
                </a:moveTo>
                <a:cubicBezTo>
                  <a:pt x="231" y="279"/>
                  <a:pt x="279" y="231"/>
                  <a:pt x="279" y="173"/>
                </a:cubicBezTo>
                <a:cubicBezTo>
                  <a:pt x="279" y="114"/>
                  <a:pt x="231" y="67"/>
                  <a:pt x="173" y="67"/>
                </a:cubicBezTo>
                <a:cubicBezTo>
                  <a:pt x="114" y="67"/>
                  <a:pt x="67" y="114"/>
                  <a:pt x="67" y="173"/>
                </a:cubicBezTo>
                <a:cubicBezTo>
                  <a:pt x="67" y="231"/>
                  <a:pt x="114" y="279"/>
                  <a:pt x="173" y="279"/>
                </a:cubicBezTo>
                <a:close/>
                <a:moveTo>
                  <a:pt x="173" y="82"/>
                </a:moveTo>
                <a:cubicBezTo>
                  <a:pt x="223" y="82"/>
                  <a:pt x="264" y="123"/>
                  <a:pt x="264" y="173"/>
                </a:cubicBezTo>
                <a:cubicBezTo>
                  <a:pt x="264" y="223"/>
                  <a:pt x="223" y="264"/>
                  <a:pt x="173" y="264"/>
                </a:cubicBezTo>
                <a:cubicBezTo>
                  <a:pt x="123" y="264"/>
                  <a:pt x="82" y="223"/>
                  <a:pt x="82" y="173"/>
                </a:cubicBezTo>
                <a:cubicBezTo>
                  <a:pt x="82" y="123"/>
                  <a:pt x="123" y="82"/>
                  <a:pt x="173" y="82"/>
                </a:cubicBezTo>
                <a:close/>
              </a:path>
            </a:pathLst>
          </a:custGeom>
          <a:solidFill>
            <a:schemeClr val="lt1"/>
          </a:solidFill>
          <a:ln>
            <a:noFill/>
          </a:ln>
        </p:spPr>
        <p:txBody>
          <a:bodyPr spcFirstLastPara="1" wrap="square" lIns="89525" tIns="44750" rIns="89525" bIns="44750" anchor="t" anchorCtr="0">
            <a:noAutofit/>
          </a:bodyPr>
          <a:lstStyle/>
          <a:p>
            <a:pPr marL="0" marR="0" lvl="0" indent="0" algn="l" rtl="0">
              <a:spcBef>
                <a:spcPts val="0"/>
              </a:spcBef>
              <a:spcAft>
                <a:spcPts val="0"/>
              </a:spcAft>
              <a:buNone/>
            </a:pPr>
            <a:endParaRPr sz="1000">
              <a:solidFill>
                <a:srgbClr val="D04A0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Shape 838"/>
        <p:cNvGrpSpPr/>
        <p:nvPr/>
      </p:nvGrpSpPr>
      <p:grpSpPr>
        <a:xfrm>
          <a:off x="0" y="0"/>
          <a:ext cx="0" cy="0"/>
          <a:chOff x="0" y="0"/>
          <a:chExt cx="0" cy="0"/>
        </a:xfrm>
      </p:grpSpPr>
      <p:sp>
        <p:nvSpPr>
          <p:cNvPr id="839" name="Google Shape;839;g2b55672ff36_0_336"/>
          <p:cNvSpPr/>
          <p:nvPr/>
        </p:nvSpPr>
        <p:spPr>
          <a:xfrm>
            <a:off x="0" y="-9067"/>
            <a:ext cx="12192000" cy="45780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0" name="Google Shape;840;g2b55672ff36_0_336"/>
          <p:cNvSpPr/>
          <p:nvPr/>
        </p:nvSpPr>
        <p:spPr>
          <a:xfrm>
            <a:off x="3784833" y="0"/>
            <a:ext cx="6858000" cy="68580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841" name="Google Shape;841;g2b55672ff36_0_336"/>
          <p:cNvPicPr preferRelativeResize="0"/>
          <p:nvPr/>
        </p:nvPicPr>
        <p:blipFill rotWithShape="1">
          <a:blip r:embed="rId3">
            <a:alphaModFix/>
          </a:blip>
          <a:srcRect l="14214" r="27625"/>
          <a:stretch/>
        </p:blipFill>
        <p:spPr>
          <a:xfrm>
            <a:off x="6207750" y="0"/>
            <a:ext cx="5984251" cy="6857999"/>
          </a:xfrm>
          <a:prstGeom prst="rect">
            <a:avLst/>
          </a:prstGeom>
          <a:noFill/>
          <a:ln>
            <a:noFill/>
          </a:ln>
        </p:spPr>
      </p:pic>
      <p:sp>
        <p:nvSpPr>
          <p:cNvPr id="842" name="Google Shape;842;g2b55672ff36_0_336"/>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3" name="Google Shape;843;g2b55672ff36_0_336"/>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4" name="Google Shape;844;g2b55672ff36_0_336"/>
          <p:cNvSpPr/>
          <p:nvPr/>
        </p:nvSpPr>
        <p:spPr>
          <a:xfrm>
            <a:off x="554425" y="504025"/>
            <a:ext cx="6433800" cy="5743500"/>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r>
              <a:rPr lang="en-BE" sz="4400">
                <a:solidFill>
                  <a:schemeClr val="lt1"/>
                </a:solidFill>
                <a:latin typeface="Georgia"/>
                <a:ea typeface="Georgia"/>
                <a:cs typeface="Georgia"/>
                <a:sym typeface="Georgia"/>
              </a:rPr>
              <a:t>PRIVACY</a:t>
            </a:r>
            <a:endParaRPr sz="4400">
              <a:solidFill>
                <a:schemeClr val="lt1"/>
              </a:solidFill>
              <a:latin typeface="Georgia"/>
              <a:ea typeface="Georgia"/>
              <a:cs typeface="Georgia"/>
              <a:sym typeface="Georgia"/>
            </a:endParaRPr>
          </a:p>
          <a:p>
            <a:pPr marL="0" lvl="0" indent="0" algn="l" rtl="0">
              <a:spcBef>
                <a:spcPts val="0"/>
              </a:spcBef>
              <a:spcAft>
                <a:spcPts val="0"/>
              </a:spcAft>
              <a:buNone/>
            </a:pPr>
            <a:r>
              <a:rPr lang="en-BE" sz="4400">
                <a:solidFill>
                  <a:schemeClr val="lt1"/>
                </a:solidFill>
                <a:latin typeface="Georgia"/>
                <a:ea typeface="Georgia"/>
                <a:cs typeface="Georgia"/>
                <a:sym typeface="Georgia"/>
              </a:rPr>
              <a:t>ENGINEERING</a:t>
            </a:r>
            <a:endParaRPr sz="4400">
              <a:solidFill>
                <a:schemeClr val="lt1"/>
              </a:solidFill>
              <a:latin typeface="Georgia"/>
              <a:ea typeface="Georgia"/>
              <a:cs typeface="Georgia"/>
              <a:sym typeface="Georgia"/>
            </a:endParaRPr>
          </a:p>
        </p:txBody>
      </p:sp>
      <p:sp>
        <p:nvSpPr>
          <p:cNvPr id="845" name="Google Shape;845;g2b55672ff36_0_336"/>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6" name="Google Shape;846;g2b55672ff36_0_336"/>
          <p:cNvSpPr/>
          <p:nvPr/>
        </p:nvSpPr>
        <p:spPr>
          <a:xfrm>
            <a:off x="3110225" y="5680975"/>
            <a:ext cx="9081900" cy="8043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7" name="Google Shape;847;g2b55672ff36_0_33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8" name="Google Shape;848;g2b55672ff36_0_336"/>
          <p:cNvSpPr/>
          <p:nvPr/>
        </p:nvSpPr>
        <p:spPr>
          <a:xfrm>
            <a:off x="-67" y="6461033"/>
            <a:ext cx="12192000" cy="397200"/>
          </a:xfrm>
          <a:prstGeom prst="rect">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9" name="Google Shape;849;g2b55672ff36_0_33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18</a:t>
            </a:fld>
            <a:endParaRPr sz="800" i="0" u="none" strike="noStrike" cap="none">
              <a:solidFill>
                <a:schemeClr val="lt1"/>
              </a:solidFill>
            </a:endParaRPr>
          </a:p>
        </p:txBody>
      </p:sp>
      <p:sp>
        <p:nvSpPr>
          <p:cNvPr id="851" name="Google Shape;851;g2b55672ff36_0_336"/>
          <p:cNvSpPr txBox="1"/>
          <p:nvPr/>
        </p:nvSpPr>
        <p:spPr>
          <a:xfrm>
            <a:off x="2984876" y="5839838"/>
            <a:ext cx="84327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BE" sz="1100" b="0" i="0">
                <a:solidFill>
                  <a:schemeClr val="accent3"/>
                </a:solidFill>
                <a:latin typeface="Arial"/>
                <a:ea typeface="Arial"/>
                <a:cs typeface="Arial"/>
                <a:sym typeface="Arial"/>
              </a:rPr>
              <a:t>M. Hansen, M. Jensen and M. Rost, "Protection Goals for Privacy Engineering," </a:t>
            </a:r>
            <a:r>
              <a:rPr lang="en-BE" sz="1100" b="0" i="1">
                <a:solidFill>
                  <a:schemeClr val="accent3"/>
                </a:solidFill>
                <a:latin typeface="Arial"/>
                <a:ea typeface="Arial"/>
                <a:cs typeface="Arial"/>
                <a:sym typeface="Arial"/>
              </a:rPr>
              <a:t>2015 IEEE Security and Privacy Workshops</a:t>
            </a:r>
            <a:r>
              <a:rPr lang="en-BE" sz="1100" b="0" i="0">
                <a:solidFill>
                  <a:schemeClr val="accent3"/>
                </a:solidFill>
                <a:latin typeface="Arial"/>
                <a:ea typeface="Arial"/>
                <a:cs typeface="Arial"/>
                <a:sym typeface="Arial"/>
              </a:rPr>
              <a:t>, 2015</a:t>
            </a:r>
            <a:endParaRPr sz="1100">
              <a:solidFill>
                <a:schemeClr val="accent3"/>
              </a:solidFill>
              <a:latin typeface="Calibri"/>
              <a:ea typeface="Calibri"/>
              <a:cs typeface="Calibri"/>
              <a:sym typeface="Calibri"/>
            </a:endParaRPr>
          </a:p>
        </p:txBody>
      </p:sp>
      <p:sp>
        <p:nvSpPr>
          <p:cNvPr id="852" name="Google Shape;852;g2b55672ff36_0_336"/>
          <p:cNvSpPr txBox="1"/>
          <p:nvPr/>
        </p:nvSpPr>
        <p:spPr>
          <a:xfrm>
            <a:off x="4851776" y="6064797"/>
            <a:ext cx="65910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BE" sz="1100">
                <a:solidFill>
                  <a:schemeClr val="lt2"/>
                </a:solidFill>
                <a:latin typeface="Arial"/>
                <a:ea typeface="Arial"/>
                <a:cs typeface="Arial"/>
                <a:sym typeface="Arial"/>
              </a:rPr>
              <a:t>NISTIR 8062 An Introduction to Privacy Engineering and Risk Management in Federal Systems, 2017</a:t>
            </a:r>
            <a:endParaRPr sz="1100">
              <a:solidFill>
                <a:schemeClr val="lt2"/>
              </a:solidFill>
              <a:latin typeface="Arial"/>
              <a:ea typeface="Arial"/>
              <a:cs typeface="Arial"/>
              <a:sym typeface="Arial"/>
            </a:endParaRPr>
          </a:p>
        </p:txBody>
      </p:sp>
      <p:sp>
        <p:nvSpPr>
          <p:cNvPr id="853" name="Google Shape;853;g2b55672ff36_0_336"/>
          <p:cNvSpPr/>
          <p:nvPr/>
        </p:nvSpPr>
        <p:spPr>
          <a:xfrm>
            <a:off x="3132150" y="2549488"/>
            <a:ext cx="1255500" cy="10860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4" name="Google Shape;854;g2b55672ff36_0_336"/>
          <p:cNvSpPr txBox="1"/>
          <p:nvPr/>
        </p:nvSpPr>
        <p:spPr>
          <a:xfrm>
            <a:off x="2588130" y="2790875"/>
            <a:ext cx="2366400" cy="354000"/>
          </a:xfrm>
          <a:prstGeom prst="rect">
            <a:avLst/>
          </a:prstGeom>
          <a:solidFill>
            <a:srgbClr val="28282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E" sz="1700" b="1">
                <a:solidFill>
                  <a:schemeClr val="accent3"/>
                </a:solidFill>
              </a:rPr>
              <a:t>INTERVENABILITY</a:t>
            </a:r>
            <a:endParaRPr sz="100" b="1">
              <a:solidFill>
                <a:schemeClr val="accent3"/>
              </a:solidFill>
            </a:endParaRPr>
          </a:p>
        </p:txBody>
      </p:sp>
      <p:sp>
        <p:nvSpPr>
          <p:cNvPr id="855" name="Google Shape;855;g2b55672ff36_0_336"/>
          <p:cNvSpPr txBox="1"/>
          <p:nvPr/>
        </p:nvSpPr>
        <p:spPr>
          <a:xfrm>
            <a:off x="2588130" y="3107400"/>
            <a:ext cx="2366400" cy="338700"/>
          </a:xfrm>
          <a:prstGeom prst="rect">
            <a:avLst/>
          </a:prstGeom>
          <a:solidFill>
            <a:srgbClr val="282828"/>
          </a:solid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BE" sz="1600">
                <a:solidFill>
                  <a:schemeClr val="lt2"/>
                </a:solidFill>
              </a:rPr>
              <a:t>MANAGEABILITY</a:t>
            </a:r>
            <a:endParaRPr sz="1600">
              <a:solidFill>
                <a:schemeClr val="lt2"/>
              </a:solidFill>
            </a:endParaRPr>
          </a:p>
        </p:txBody>
      </p:sp>
      <p:sp>
        <p:nvSpPr>
          <p:cNvPr id="856" name="Google Shape;856;g2b55672ff36_0_336"/>
          <p:cNvSpPr/>
          <p:nvPr/>
        </p:nvSpPr>
        <p:spPr>
          <a:xfrm>
            <a:off x="4746450" y="4212438"/>
            <a:ext cx="1255500" cy="10860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7" name="Google Shape;857;g2b55672ff36_0_336"/>
          <p:cNvSpPr txBox="1"/>
          <p:nvPr/>
        </p:nvSpPr>
        <p:spPr>
          <a:xfrm>
            <a:off x="4202430" y="4453825"/>
            <a:ext cx="2366400" cy="354000"/>
          </a:xfrm>
          <a:prstGeom prst="rect">
            <a:avLst/>
          </a:prstGeom>
          <a:solidFill>
            <a:srgbClr val="282828"/>
          </a:solid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BE" sz="1700" b="1">
                <a:solidFill>
                  <a:schemeClr val="accent3"/>
                </a:solidFill>
              </a:rPr>
              <a:t>TRANSPARENCY</a:t>
            </a:r>
            <a:endParaRPr sz="1700" b="1">
              <a:solidFill>
                <a:schemeClr val="accent3"/>
              </a:solidFill>
            </a:endParaRPr>
          </a:p>
        </p:txBody>
      </p:sp>
      <p:sp>
        <p:nvSpPr>
          <p:cNvPr id="858" name="Google Shape;858;g2b55672ff36_0_336"/>
          <p:cNvSpPr txBox="1"/>
          <p:nvPr/>
        </p:nvSpPr>
        <p:spPr>
          <a:xfrm>
            <a:off x="4202430" y="4770350"/>
            <a:ext cx="2366400" cy="338700"/>
          </a:xfrm>
          <a:prstGeom prst="rect">
            <a:avLst/>
          </a:prstGeom>
          <a:solidFill>
            <a:srgbClr val="282828"/>
          </a:solid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BE" sz="1600">
                <a:solidFill>
                  <a:schemeClr val="lt2"/>
                </a:solidFill>
              </a:rPr>
              <a:t>PREDICTABILITY</a:t>
            </a:r>
            <a:endParaRPr sz="1600">
              <a:solidFill>
                <a:schemeClr val="lt2"/>
              </a:solidFill>
            </a:endParaRPr>
          </a:p>
        </p:txBody>
      </p:sp>
      <p:sp>
        <p:nvSpPr>
          <p:cNvPr id="859" name="Google Shape;859;g2b55672ff36_0_336"/>
          <p:cNvSpPr/>
          <p:nvPr/>
        </p:nvSpPr>
        <p:spPr>
          <a:xfrm>
            <a:off x="1534600" y="4212438"/>
            <a:ext cx="1255500" cy="10860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0" name="Google Shape;860;g2b55672ff36_0_336"/>
          <p:cNvSpPr txBox="1"/>
          <p:nvPr/>
        </p:nvSpPr>
        <p:spPr>
          <a:xfrm>
            <a:off x="990580" y="4453825"/>
            <a:ext cx="2366400" cy="354000"/>
          </a:xfrm>
          <a:prstGeom prst="rect">
            <a:avLst/>
          </a:prstGeom>
          <a:solidFill>
            <a:srgbClr val="282828"/>
          </a:solid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BE" sz="1700" b="1">
                <a:solidFill>
                  <a:schemeClr val="accent3"/>
                </a:solidFill>
              </a:rPr>
              <a:t>UNLINKABILITY</a:t>
            </a:r>
            <a:endParaRPr sz="1700" b="1">
              <a:solidFill>
                <a:schemeClr val="accent3"/>
              </a:solidFill>
            </a:endParaRPr>
          </a:p>
        </p:txBody>
      </p:sp>
      <p:sp>
        <p:nvSpPr>
          <p:cNvPr id="861" name="Google Shape;861;g2b55672ff36_0_336"/>
          <p:cNvSpPr txBox="1"/>
          <p:nvPr/>
        </p:nvSpPr>
        <p:spPr>
          <a:xfrm>
            <a:off x="990580" y="4770350"/>
            <a:ext cx="2366400" cy="338700"/>
          </a:xfrm>
          <a:prstGeom prst="rect">
            <a:avLst/>
          </a:prstGeom>
          <a:solidFill>
            <a:srgbClr val="282828"/>
          </a:solid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BE" sz="1600">
                <a:solidFill>
                  <a:schemeClr val="lt2"/>
                </a:solidFill>
              </a:rPr>
              <a:t>DISASSOCIABILITY</a:t>
            </a:r>
            <a:endParaRPr sz="1600">
              <a:solidFill>
                <a:schemeClr val="l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b55672ff36_0_476"/>
          <p:cNvSpPr/>
          <p:nvPr/>
        </p:nvSpPr>
        <p:spPr>
          <a:xfrm>
            <a:off x="3784833" y="0"/>
            <a:ext cx="6858000" cy="6858000"/>
          </a:xfrm>
          <a:prstGeom prst="rtTriangle">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3" name="Google Shape;923;g2b55672ff36_0_476"/>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4" name="Google Shape;924;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3" name="Google Shape;882;g2b55672ff36_0_427" descr="A picture containing text, several&#10;&#10;Description automatically generated">
            <a:extLst>
              <a:ext uri="{FF2B5EF4-FFF2-40B4-BE49-F238E27FC236}">
                <a16:creationId xmlns:a16="http://schemas.microsoft.com/office/drawing/2014/main" id="{CECB154D-22BE-3CD3-783C-0BF457ABF915}"/>
              </a:ext>
            </a:extLst>
          </p:cNvPr>
          <p:cNvPicPr preferRelativeResize="0">
            <a:picLocks/>
          </p:cNvPicPr>
          <p:nvPr/>
        </p:nvPicPr>
        <p:blipFill rotWithShape="1">
          <a:blip r:embed="rId3">
            <a:alphaModFix/>
          </a:blip>
          <a:srcRect l="23033"/>
          <a:stretch/>
        </p:blipFill>
        <p:spPr>
          <a:xfrm rot="5400000">
            <a:off x="5887434" y="537262"/>
            <a:ext cx="6858225" cy="5783700"/>
          </a:xfrm>
          <a:prstGeom prst="rect">
            <a:avLst/>
          </a:prstGeom>
          <a:noFill/>
          <a:ln>
            <a:noFill/>
          </a:ln>
        </p:spPr>
      </p:pic>
      <p:sp>
        <p:nvSpPr>
          <p:cNvPr id="925" name="Google Shape;925;g2b55672ff36_0_476"/>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6" name="Google Shape;926;g2b55672ff36_0_476"/>
          <p:cNvSpPr/>
          <p:nvPr/>
        </p:nvSpPr>
        <p:spPr>
          <a:xfrm>
            <a:off x="554422" y="504025"/>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927" name="Google Shape;927;g2b55672ff36_0_476"/>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8" name="Google Shape;928;g2b55672ff36_0_476"/>
          <p:cNvSpPr/>
          <p:nvPr/>
        </p:nvSpPr>
        <p:spPr>
          <a:xfrm flipH="1">
            <a:off x="11023189"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0" name="Google Shape;930;g2b55672ff36_0_47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19</a:t>
            </a:fld>
            <a:endParaRPr sz="800" i="0" u="none" strike="noStrike" cap="none">
              <a:solidFill>
                <a:schemeClr val="lt1"/>
              </a:solidFill>
            </a:endParaRPr>
          </a:p>
        </p:txBody>
      </p:sp>
      <p:sp>
        <p:nvSpPr>
          <p:cNvPr id="932" name="Google Shape;932;g2b55672ff36_0_476"/>
          <p:cNvSpPr txBox="1"/>
          <p:nvPr/>
        </p:nvSpPr>
        <p:spPr>
          <a:xfrm>
            <a:off x="1759672" y="882406"/>
            <a:ext cx="44475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UNLINKABILITY</a:t>
            </a:r>
            <a:endParaRPr sz="4000" b="1" dirty="0">
              <a:solidFill>
                <a:schemeClr val="lt2"/>
              </a:solidFill>
            </a:endParaRPr>
          </a:p>
        </p:txBody>
      </p:sp>
      <p:sp>
        <p:nvSpPr>
          <p:cNvPr id="936" name="Google Shape;936;g2b55672ff36_0_476"/>
          <p:cNvSpPr/>
          <p:nvPr/>
        </p:nvSpPr>
        <p:spPr>
          <a:xfrm>
            <a:off x="1957846" y="3193597"/>
            <a:ext cx="3466500" cy="1775933"/>
          </a:xfrm>
          <a:prstGeom prst="rect">
            <a:avLst/>
          </a:prstGeom>
          <a:solidFill>
            <a:schemeClr val="lt2"/>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r>
              <a:rPr lang="en-GB" sz="2400" dirty="0">
                <a:solidFill>
                  <a:schemeClr val="dk1"/>
                </a:solidFill>
              </a:rPr>
              <a:t>CONNECTING THE DOTS</a:t>
            </a:r>
            <a:endParaRPr sz="2400" dirty="0">
              <a:solidFill>
                <a:schemeClr val="dk1"/>
              </a:solidFill>
            </a:endParaRPr>
          </a:p>
        </p:txBody>
      </p:sp>
      <p:sp>
        <p:nvSpPr>
          <p:cNvPr id="937" name="Google Shape;937;g2b55672ff36_0_476"/>
          <p:cNvSpPr/>
          <p:nvPr/>
        </p:nvSpPr>
        <p:spPr>
          <a:xfrm rot="10800000">
            <a:off x="4677668" y="3055726"/>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Shape 468"/>
        <p:cNvGrpSpPr/>
        <p:nvPr/>
      </p:nvGrpSpPr>
      <p:grpSpPr>
        <a:xfrm>
          <a:off x="0" y="0"/>
          <a:ext cx="0" cy="0"/>
          <a:chOff x="0" y="0"/>
          <a:chExt cx="0" cy="0"/>
        </a:xfrm>
      </p:grpSpPr>
      <p:sp>
        <p:nvSpPr>
          <p:cNvPr id="469" name="Google Shape;469;g2b50b3b98aa_2_319"/>
          <p:cNvSpPr/>
          <p:nvPr/>
        </p:nvSpPr>
        <p:spPr>
          <a:xfrm>
            <a:off x="0" y="-9067"/>
            <a:ext cx="12192000" cy="4578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0" name="Google Shape;470;g2b50b3b98aa_2_319"/>
          <p:cNvSpPr/>
          <p:nvPr/>
        </p:nvSpPr>
        <p:spPr>
          <a:xfrm>
            <a:off x="2274200" y="0"/>
            <a:ext cx="6858000" cy="6858000"/>
          </a:xfrm>
          <a:prstGeom prst="rtTriangle">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2" name="Google Shape;1174;g2b55672ff36_2_719">
            <a:extLst>
              <a:ext uri="{FF2B5EF4-FFF2-40B4-BE49-F238E27FC236}">
                <a16:creationId xmlns:a16="http://schemas.microsoft.com/office/drawing/2014/main" id="{A1341126-9D83-11B8-3163-0732F1E6A8E8}"/>
              </a:ext>
            </a:extLst>
          </p:cNvPr>
          <p:cNvPicPr preferRelativeResize="0"/>
          <p:nvPr/>
        </p:nvPicPr>
        <p:blipFill rotWithShape="1">
          <a:blip r:embed="rId3">
            <a:alphaModFix/>
          </a:blip>
          <a:srcRect l="-193" r="17400"/>
          <a:stretch/>
        </p:blipFill>
        <p:spPr>
          <a:xfrm>
            <a:off x="693502" y="504125"/>
            <a:ext cx="10824498" cy="5840683"/>
          </a:xfrm>
          <a:prstGeom prst="rect">
            <a:avLst/>
          </a:prstGeom>
          <a:noFill/>
          <a:ln>
            <a:noFill/>
          </a:ln>
        </p:spPr>
      </p:pic>
      <p:sp>
        <p:nvSpPr>
          <p:cNvPr id="472" name="Google Shape;472;g2b50b3b98aa_2_319"/>
          <p:cNvSpPr/>
          <p:nvPr/>
        </p:nvSpPr>
        <p:spPr>
          <a:xfrm flipH="1">
            <a:off x="-5800" y="0"/>
            <a:ext cx="2280000" cy="2280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3" name="Google Shape;473;g2b50b3b98aa_2_319"/>
          <p:cNvSpPr/>
          <p:nvPr/>
        </p:nvSpPr>
        <p:spPr>
          <a:xfrm>
            <a:off x="67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4" name="Google Shape;474;g2b50b3b98aa_2_319"/>
          <p:cNvSpPr/>
          <p:nvPr/>
        </p:nvSpPr>
        <p:spPr>
          <a:xfrm flipH="1">
            <a:off x="11014800" y="5680967"/>
            <a:ext cx="1177200" cy="1177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5" name="Google Shape;475;g2b50b3b98aa_2_319"/>
          <p:cNvSpPr/>
          <p:nvPr/>
        </p:nvSpPr>
        <p:spPr>
          <a:xfrm rot="10800000">
            <a:off x="-25300" y="22799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2209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20</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5" name="Picture 4">
            <a:extLst>
              <a:ext uri="{FF2B5EF4-FFF2-40B4-BE49-F238E27FC236}">
                <a16:creationId xmlns:a16="http://schemas.microsoft.com/office/drawing/2014/main" id="{BED4B33C-FD3F-47BA-1A96-09406D4D376F}"/>
              </a:ext>
            </a:extLst>
          </p:cNvPr>
          <p:cNvPicPr>
            <a:picLocks noChangeAspect="1"/>
          </p:cNvPicPr>
          <p:nvPr/>
        </p:nvPicPr>
        <p:blipFill>
          <a:blip r:embed="rId3"/>
          <a:stretch>
            <a:fillRect/>
          </a:stretch>
        </p:blipFill>
        <p:spPr>
          <a:xfrm>
            <a:off x="4034347" y="1661876"/>
            <a:ext cx="7950609" cy="4997707"/>
          </a:xfrm>
          <a:prstGeom prst="rect">
            <a:avLst/>
          </a:prstGeom>
        </p:spPr>
      </p:pic>
      <p:pic>
        <p:nvPicPr>
          <p:cNvPr id="2" name="Picture 1">
            <a:extLst>
              <a:ext uri="{FF2B5EF4-FFF2-40B4-BE49-F238E27FC236}">
                <a16:creationId xmlns:a16="http://schemas.microsoft.com/office/drawing/2014/main" id="{87F20EC8-112F-B79B-F507-820629254B12}"/>
              </a:ext>
            </a:extLst>
          </p:cNvPr>
          <p:cNvPicPr>
            <a:picLocks noChangeAspect="1"/>
          </p:cNvPicPr>
          <p:nvPr/>
        </p:nvPicPr>
        <p:blipFill>
          <a:blip r:embed="rId4"/>
          <a:stretch>
            <a:fillRect/>
          </a:stretch>
        </p:blipFill>
        <p:spPr>
          <a:xfrm>
            <a:off x="1104655" y="272774"/>
            <a:ext cx="6578938" cy="2381372"/>
          </a:xfrm>
          <a:prstGeom prst="rect">
            <a:avLst/>
          </a:prstGeom>
        </p:spPr>
      </p:pic>
      <p:sp>
        <p:nvSpPr>
          <p:cNvPr id="7" name="TextBox 6">
            <a:extLst>
              <a:ext uri="{FF2B5EF4-FFF2-40B4-BE49-F238E27FC236}">
                <a16:creationId xmlns:a16="http://schemas.microsoft.com/office/drawing/2014/main" id="{87A36F50-14B2-1E3A-913F-A82E3171AF00}"/>
              </a:ext>
            </a:extLst>
          </p:cNvPr>
          <p:cNvSpPr txBox="1"/>
          <p:nvPr/>
        </p:nvSpPr>
        <p:spPr>
          <a:xfrm>
            <a:off x="35653" y="3104019"/>
            <a:ext cx="2140196" cy="954107"/>
          </a:xfrm>
          <a:prstGeom prst="rect">
            <a:avLst/>
          </a:prstGeom>
          <a:noFill/>
        </p:spPr>
        <p:txBody>
          <a:bodyPr wrap="square">
            <a:spAutoFit/>
          </a:bodyPr>
          <a:lstStyle/>
          <a:p>
            <a:r>
              <a:rPr lang="en-GB" dirty="0">
                <a:solidFill>
                  <a:schemeClr val="bg1"/>
                </a:solidFill>
                <a:hlinkClick r:id="rId5">
                  <a:extLst>
                    <a:ext uri="{A12FA001-AC4F-418D-AE19-62706E023703}">
                      <ahyp:hlinkClr xmlns:ahyp="http://schemas.microsoft.com/office/drawing/2018/hyperlinkcolor" val="tx"/>
                    </a:ext>
                  </a:extLst>
                </a:hlinkClick>
              </a:rPr>
              <a:t>https://www.cnet.com/news/privacy/researchers-find-smart-meters-could-reveal-favorite-tv-shows/</a:t>
            </a:r>
            <a:r>
              <a:rPr lang="en-GB" dirty="0">
                <a:solidFill>
                  <a:schemeClr val="bg1"/>
                </a:solidFill>
              </a:rPr>
              <a:t> </a:t>
            </a:r>
          </a:p>
        </p:txBody>
      </p:sp>
      <p:sp>
        <p:nvSpPr>
          <p:cNvPr id="8" name="Google Shape;926;g2b55672ff36_0_476">
            <a:extLst>
              <a:ext uri="{FF2B5EF4-FFF2-40B4-BE49-F238E27FC236}">
                <a16:creationId xmlns:a16="http://schemas.microsoft.com/office/drawing/2014/main" id="{6FC8CF66-F9C4-0D58-3F1B-91AA2BD098A8}"/>
              </a:ext>
            </a:extLst>
          </p:cNvPr>
          <p:cNvSpPr/>
          <p:nvPr/>
        </p:nvSpPr>
        <p:spPr>
          <a:xfrm>
            <a:off x="8422547" y="207910"/>
            <a:ext cx="3769386" cy="404485"/>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9" name="Google Shape;932;g2b55672ff36_0_476">
            <a:extLst>
              <a:ext uri="{FF2B5EF4-FFF2-40B4-BE49-F238E27FC236}">
                <a16:creationId xmlns:a16="http://schemas.microsoft.com/office/drawing/2014/main" id="{40B70923-B4F3-18B4-6047-5EBEFD437460}"/>
              </a:ext>
            </a:extLst>
          </p:cNvPr>
          <p:cNvSpPr txBox="1"/>
          <p:nvPr/>
        </p:nvSpPr>
        <p:spPr>
          <a:xfrm>
            <a:off x="8936470" y="241467"/>
            <a:ext cx="2444495" cy="33851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1600" b="1" dirty="0">
                <a:solidFill>
                  <a:schemeClr val="lt2"/>
                </a:solidFill>
              </a:rPr>
              <a:t>UNLINKABILITY</a:t>
            </a:r>
            <a:endParaRPr sz="1600" b="1" dirty="0">
              <a:solidFill>
                <a:schemeClr val="lt2"/>
              </a:solidFill>
            </a:endParaRPr>
          </a:p>
        </p:txBody>
      </p:sp>
    </p:spTree>
    <p:extLst>
      <p:ext uri="{BB962C8B-B14F-4D97-AF65-F5344CB8AC3E}">
        <p14:creationId xmlns:p14="http://schemas.microsoft.com/office/powerpoint/2010/main" val="16345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2209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21</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1026" name="Picture 2" descr="Free Sanitary Napkins and Tampons on the Brown Background Stock Photo">
            <a:extLst>
              <a:ext uri="{FF2B5EF4-FFF2-40B4-BE49-F238E27FC236}">
                <a16:creationId xmlns:a16="http://schemas.microsoft.com/office/drawing/2014/main" id="{91C5B745-9DF0-6496-1915-2A7E9B58B3A3}"/>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48885"/>
          <a:stretch/>
        </p:blipFill>
        <p:spPr bwMode="auto">
          <a:xfrm>
            <a:off x="-333" y="0"/>
            <a:ext cx="525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1736E8-AC1E-69A2-838D-07031196D0D3}"/>
              </a:ext>
            </a:extLst>
          </p:cNvPr>
          <p:cNvSpPr txBox="1"/>
          <p:nvPr/>
        </p:nvSpPr>
        <p:spPr>
          <a:xfrm>
            <a:off x="5718496" y="1299373"/>
            <a:ext cx="5253388" cy="584775"/>
          </a:xfrm>
          <a:prstGeom prst="rect">
            <a:avLst/>
          </a:prstGeom>
          <a:noFill/>
        </p:spPr>
        <p:txBody>
          <a:bodyPr wrap="square" rtlCol="0">
            <a:spAutoFit/>
          </a:bodyPr>
          <a:lstStyle/>
          <a:p>
            <a:r>
              <a:rPr lang="en-GB" sz="3200" b="1" dirty="0">
                <a:solidFill>
                  <a:schemeClr val="accent3"/>
                </a:solidFill>
              </a:rPr>
              <a:t>PERIOD TRACKING APPS</a:t>
            </a:r>
          </a:p>
        </p:txBody>
      </p:sp>
      <p:sp>
        <p:nvSpPr>
          <p:cNvPr id="8" name="TextBox 7">
            <a:extLst>
              <a:ext uri="{FF2B5EF4-FFF2-40B4-BE49-F238E27FC236}">
                <a16:creationId xmlns:a16="http://schemas.microsoft.com/office/drawing/2014/main" id="{8713E023-55C4-DC84-03B5-972A6D7D8D7D}"/>
              </a:ext>
            </a:extLst>
          </p:cNvPr>
          <p:cNvSpPr txBox="1"/>
          <p:nvPr/>
        </p:nvSpPr>
        <p:spPr>
          <a:xfrm>
            <a:off x="6717925" y="2943745"/>
            <a:ext cx="2875048" cy="523220"/>
          </a:xfrm>
          <a:prstGeom prst="rect">
            <a:avLst/>
          </a:prstGeom>
          <a:noFill/>
        </p:spPr>
        <p:txBody>
          <a:bodyPr wrap="square" rtlCol="0">
            <a:spAutoFit/>
          </a:bodyPr>
          <a:lstStyle/>
          <a:p>
            <a:r>
              <a:rPr lang="en-GB" sz="2800" b="1" dirty="0">
                <a:solidFill>
                  <a:schemeClr val="accent4"/>
                </a:solidFill>
              </a:rPr>
              <a:t>Roe v. Wade</a:t>
            </a:r>
          </a:p>
        </p:txBody>
      </p:sp>
      <p:sp>
        <p:nvSpPr>
          <p:cNvPr id="9" name="Google Shape;926;g2b55672ff36_0_476">
            <a:extLst>
              <a:ext uri="{FF2B5EF4-FFF2-40B4-BE49-F238E27FC236}">
                <a16:creationId xmlns:a16="http://schemas.microsoft.com/office/drawing/2014/main" id="{89B368DB-C850-4A37-50FD-A3A10D63331F}"/>
              </a:ext>
            </a:extLst>
          </p:cNvPr>
          <p:cNvSpPr/>
          <p:nvPr/>
        </p:nvSpPr>
        <p:spPr>
          <a:xfrm>
            <a:off x="8422547" y="207910"/>
            <a:ext cx="3769386" cy="404485"/>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10" name="Google Shape;932;g2b55672ff36_0_476">
            <a:extLst>
              <a:ext uri="{FF2B5EF4-FFF2-40B4-BE49-F238E27FC236}">
                <a16:creationId xmlns:a16="http://schemas.microsoft.com/office/drawing/2014/main" id="{62CF6C6B-451C-DD02-DFE9-1D453756E8A4}"/>
              </a:ext>
            </a:extLst>
          </p:cNvPr>
          <p:cNvSpPr txBox="1"/>
          <p:nvPr/>
        </p:nvSpPr>
        <p:spPr>
          <a:xfrm>
            <a:off x="8936470" y="241467"/>
            <a:ext cx="2444495" cy="33851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1600" b="1" dirty="0">
                <a:solidFill>
                  <a:schemeClr val="lt2"/>
                </a:solidFill>
              </a:rPr>
              <a:t>UNLINKABILITY</a:t>
            </a:r>
            <a:endParaRPr sz="1600" b="1" dirty="0">
              <a:solidFill>
                <a:schemeClr val="lt2"/>
              </a:solidFill>
            </a:endParaRPr>
          </a:p>
        </p:txBody>
      </p:sp>
      <p:pic>
        <p:nvPicPr>
          <p:cNvPr id="12" name="Graphic 11" descr="Gavel with solid fill">
            <a:extLst>
              <a:ext uri="{FF2B5EF4-FFF2-40B4-BE49-F238E27FC236}">
                <a16:creationId xmlns:a16="http://schemas.microsoft.com/office/drawing/2014/main" id="{FE24A9F1-B2A6-DD39-D954-8CC687B8FE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7081" y="2863944"/>
            <a:ext cx="773444" cy="773444"/>
          </a:xfrm>
          <a:prstGeom prst="rect">
            <a:avLst/>
          </a:prstGeom>
        </p:spPr>
      </p:pic>
      <p:sp>
        <p:nvSpPr>
          <p:cNvPr id="14" name="TextBox 13">
            <a:extLst>
              <a:ext uri="{FF2B5EF4-FFF2-40B4-BE49-F238E27FC236}">
                <a16:creationId xmlns:a16="http://schemas.microsoft.com/office/drawing/2014/main" id="{B151BE7A-381A-6B3E-30F6-49016B49C820}"/>
              </a:ext>
            </a:extLst>
          </p:cNvPr>
          <p:cNvSpPr txBox="1"/>
          <p:nvPr/>
        </p:nvSpPr>
        <p:spPr>
          <a:xfrm>
            <a:off x="6717925" y="3429000"/>
            <a:ext cx="3612667" cy="461665"/>
          </a:xfrm>
          <a:prstGeom prst="rect">
            <a:avLst/>
          </a:prstGeom>
          <a:noFill/>
        </p:spPr>
        <p:txBody>
          <a:bodyPr wrap="square">
            <a:spAutoFit/>
          </a:bodyPr>
          <a:lstStyle/>
          <a:p>
            <a:r>
              <a:rPr lang="en-GB" sz="1200" b="0" i="0" dirty="0">
                <a:solidFill>
                  <a:schemeClr val="accent5"/>
                </a:solidFill>
                <a:effectLst/>
                <a:latin typeface="+mn-lt"/>
              </a:rPr>
              <a:t>The US Supreme Court overruled Roe in 2022 </a:t>
            </a:r>
          </a:p>
          <a:p>
            <a:r>
              <a:rPr lang="en-GB" sz="1200" b="0" i="0" dirty="0">
                <a:solidFill>
                  <a:schemeClr val="accent5"/>
                </a:solidFill>
                <a:effectLst/>
                <a:latin typeface="+mn-lt"/>
              </a:rPr>
              <a:t>ending the constitutional right to abortion.</a:t>
            </a:r>
            <a:endParaRPr lang="en-GB" sz="1200" dirty="0">
              <a:solidFill>
                <a:schemeClr val="accent5"/>
              </a:solidFill>
              <a:latin typeface="+mn-lt"/>
            </a:endParaRPr>
          </a:p>
        </p:txBody>
      </p:sp>
    </p:spTree>
    <p:extLst>
      <p:ext uri="{BB962C8B-B14F-4D97-AF65-F5344CB8AC3E}">
        <p14:creationId xmlns:p14="http://schemas.microsoft.com/office/powerpoint/2010/main" val="356412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b55672ff36_0_476"/>
          <p:cNvSpPr/>
          <p:nvPr/>
        </p:nvSpPr>
        <p:spPr>
          <a:xfrm>
            <a:off x="3784833" y="0"/>
            <a:ext cx="6858000" cy="6858000"/>
          </a:xfrm>
          <a:prstGeom prst="rtTriangle">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3" name="Google Shape;923;g2b55672ff36_0_476"/>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4" name="Google Shape;924;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5" name="Google Shape;925;g2b55672ff36_0_476"/>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6" name="Google Shape;926;g2b55672ff36_0_476"/>
          <p:cNvSpPr/>
          <p:nvPr/>
        </p:nvSpPr>
        <p:spPr>
          <a:xfrm>
            <a:off x="9137" y="504025"/>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927" name="Google Shape;927;g2b55672ff36_0_476"/>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8" name="Google Shape;928;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0" name="Google Shape;930;g2b55672ff36_0_47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22</a:t>
            </a:fld>
            <a:endParaRPr sz="800" i="0" u="none" strike="noStrike" cap="none">
              <a:solidFill>
                <a:schemeClr val="lt1"/>
              </a:solidFill>
            </a:endParaRPr>
          </a:p>
        </p:txBody>
      </p:sp>
      <p:sp>
        <p:nvSpPr>
          <p:cNvPr id="932" name="Google Shape;932;g2b55672ff36_0_476"/>
          <p:cNvSpPr txBox="1"/>
          <p:nvPr/>
        </p:nvSpPr>
        <p:spPr>
          <a:xfrm>
            <a:off x="1214387" y="882406"/>
            <a:ext cx="44475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TRANSPARENCY</a:t>
            </a:r>
            <a:endParaRPr sz="4000" b="1" dirty="0">
              <a:solidFill>
                <a:schemeClr val="lt2"/>
              </a:solidFill>
            </a:endParaRPr>
          </a:p>
        </p:txBody>
      </p:sp>
      <p:sp>
        <p:nvSpPr>
          <p:cNvPr id="936" name="Google Shape;936;g2b55672ff36_0_476"/>
          <p:cNvSpPr/>
          <p:nvPr/>
        </p:nvSpPr>
        <p:spPr>
          <a:xfrm>
            <a:off x="5422503" y="1566132"/>
            <a:ext cx="2798707"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INFORM</a:t>
            </a:r>
            <a:endParaRPr sz="2400" dirty="0">
              <a:solidFill>
                <a:schemeClr val="dk1"/>
              </a:solidFill>
            </a:endParaRPr>
          </a:p>
        </p:txBody>
      </p:sp>
      <p:sp>
        <p:nvSpPr>
          <p:cNvPr id="937" name="Google Shape;937;g2b55672ff36_0_476"/>
          <p:cNvSpPr/>
          <p:nvPr/>
        </p:nvSpPr>
        <p:spPr>
          <a:xfrm rot="10800000">
            <a:off x="7408632" y="1468458"/>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 name="Google Shape;926;g2b55672ff36_0_476">
            <a:extLst>
              <a:ext uri="{FF2B5EF4-FFF2-40B4-BE49-F238E27FC236}">
                <a16:creationId xmlns:a16="http://schemas.microsoft.com/office/drawing/2014/main" id="{1140651F-29AA-6423-9A25-A8592E62C465}"/>
              </a:ext>
            </a:extLst>
          </p:cNvPr>
          <p:cNvSpPr/>
          <p:nvPr/>
        </p:nvSpPr>
        <p:spPr>
          <a:xfrm>
            <a:off x="5334000" y="3957331"/>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5" name="Google Shape;932;g2b55672ff36_0_476">
            <a:extLst>
              <a:ext uri="{FF2B5EF4-FFF2-40B4-BE49-F238E27FC236}">
                <a16:creationId xmlns:a16="http://schemas.microsoft.com/office/drawing/2014/main" id="{5AA88B94-0F36-4DEC-3D67-67CEC420D349}"/>
              </a:ext>
            </a:extLst>
          </p:cNvPr>
          <p:cNvSpPr txBox="1"/>
          <p:nvPr/>
        </p:nvSpPr>
        <p:spPr>
          <a:xfrm>
            <a:off x="6012236" y="4239919"/>
            <a:ext cx="4910496" cy="70784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INTERVENABILITY</a:t>
            </a:r>
            <a:endParaRPr sz="4000" b="1" dirty="0">
              <a:solidFill>
                <a:schemeClr val="lt2"/>
              </a:solidFill>
            </a:endParaRPr>
          </a:p>
        </p:txBody>
      </p:sp>
      <p:sp>
        <p:nvSpPr>
          <p:cNvPr id="8" name="Google Shape;936;g2b55672ff36_0_476">
            <a:extLst>
              <a:ext uri="{FF2B5EF4-FFF2-40B4-BE49-F238E27FC236}">
                <a16:creationId xmlns:a16="http://schemas.microsoft.com/office/drawing/2014/main" id="{F92960A5-7537-FE1D-1AA9-E5ED658D0090}"/>
              </a:ext>
            </a:extLst>
          </p:cNvPr>
          <p:cNvSpPr/>
          <p:nvPr/>
        </p:nvSpPr>
        <p:spPr>
          <a:xfrm>
            <a:off x="9265343" y="3361368"/>
            <a:ext cx="2798707"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CONTROL</a:t>
            </a:r>
            <a:endParaRPr sz="2400" dirty="0">
              <a:solidFill>
                <a:schemeClr val="dk1"/>
              </a:solidFill>
            </a:endParaRPr>
          </a:p>
        </p:txBody>
      </p:sp>
      <p:sp>
        <p:nvSpPr>
          <p:cNvPr id="9" name="Google Shape;937;g2b55672ff36_0_476">
            <a:extLst>
              <a:ext uri="{FF2B5EF4-FFF2-40B4-BE49-F238E27FC236}">
                <a16:creationId xmlns:a16="http://schemas.microsoft.com/office/drawing/2014/main" id="{331FE14E-BF2D-D8B6-1555-D37701CA340F}"/>
              </a:ext>
            </a:extLst>
          </p:cNvPr>
          <p:cNvSpPr/>
          <p:nvPr/>
        </p:nvSpPr>
        <p:spPr>
          <a:xfrm rot="10800000">
            <a:off x="11267278" y="3201915"/>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87951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A6DE09-AB38-5145-235D-4C406A099CAD}"/>
              </a:ext>
            </a:extLst>
          </p:cNvPr>
          <p:cNvSpPr/>
          <p:nvPr/>
        </p:nvSpPr>
        <p:spPr>
          <a:xfrm>
            <a:off x="1" y="0"/>
            <a:ext cx="12192000" cy="6858000"/>
          </a:xfrm>
          <a:prstGeom prst="rect">
            <a:avLst/>
          </a:prstGeom>
          <a:solidFill>
            <a:schemeClr val="tx1">
              <a:lumMod val="75000"/>
            </a:schemeClr>
          </a:solidFill>
          <a:ln w="28575" cap="flat" cmpd="sng" algn="ctr">
            <a:solidFill>
              <a:schemeClr val="tx1"/>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a:ln>
                <a:noFill/>
              </a:ln>
              <a:solidFill>
                <a:schemeClr val="accent2"/>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Rounded Rectangle 4">
            <a:extLst>
              <a:ext uri="{FF2B5EF4-FFF2-40B4-BE49-F238E27FC236}">
                <a16:creationId xmlns:a16="http://schemas.microsoft.com/office/drawing/2014/main" id="{19091DD6-613C-83E7-9AE3-2F9173B9D7A1}"/>
              </a:ext>
            </a:extLst>
          </p:cNvPr>
          <p:cNvSpPr/>
          <p:nvPr/>
        </p:nvSpPr>
        <p:spPr>
          <a:xfrm>
            <a:off x="3820125" y="3458856"/>
            <a:ext cx="4551750" cy="1357821"/>
          </a:xfrm>
          <a:prstGeom prst="roundRect">
            <a:avLst/>
          </a:prstGeom>
          <a:solidFill>
            <a:srgbClr val="92D050"/>
          </a:solidFill>
          <a:ln w="9525"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E" sz="4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YES!</a:t>
            </a:r>
            <a:br>
              <a:rPr kumimoji="0" lang="en-BE" sz="3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BE" sz="2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SHOW ME THE COOL STUFF</a:t>
            </a:r>
            <a:endParaRPr kumimoji="0" lang="en-BE"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Title 1">
            <a:extLst>
              <a:ext uri="{FF2B5EF4-FFF2-40B4-BE49-F238E27FC236}">
                <a16:creationId xmlns:a16="http://schemas.microsoft.com/office/drawing/2014/main" id="{FA2BDA84-7C0C-6F32-AD89-9B142EBE52F8}"/>
              </a:ext>
            </a:extLst>
          </p:cNvPr>
          <p:cNvSpPr txBox="1">
            <a:spLocks/>
          </p:cNvSpPr>
          <p:nvPr/>
        </p:nvSpPr>
        <p:spPr>
          <a:xfrm>
            <a:off x="773410" y="1206208"/>
            <a:ext cx="9741640" cy="1046440"/>
          </a:xfrm>
          <a:prstGeom prst="rect">
            <a:avLst/>
          </a:prstGeom>
        </p:spPr>
        <p:txBody>
          <a:bodyPr vert="horz" wrap="square" lIns="91440" tIns="45720" rIns="91440" bIns="45720" rtlCol="0" anchor="t" anchorCtr="0">
            <a:spAutoFit/>
          </a:bodyPr>
          <a:lstStyle>
            <a:lvl1pPr algn="l" defTabSz="411480" rtl="0" eaLnBrk="1" latinLnBrk="0" hangingPunct="1">
              <a:spcBef>
                <a:spcPct val="0"/>
              </a:spcBef>
              <a:buNone/>
              <a:defRPr sz="2800" b="0" i="0" kern="1200" cap="none">
                <a:solidFill>
                  <a:schemeClr val="tx2"/>
                </a:solidFill>
                <a:latin typeface="Montserrat" panose="02000505000000020004" pitchFamily="2" charset="77"/>
                <a:ea typeface="+mj-ea"/>
                <a:cs typeface="Arial"/>
              </a:defRPr>
            </a:lvl1pPr>
          </a:lstStyle>
          <a:p>
            <a:pPr marL="0" marR="0" lvl="0" indent="0" algn="l" defTabSz="411480" rtl="0" eaLnBrk="1" fontAlgn="auto" latinLnBrk="0" hangingPunct="1">
              <a:lnSpc>
                <a:spcPct val="100000"/>
              </a:lnSpc>
              <a:spcBef>
                <a:spcPct val="0"/>
              </a:spcBef>
              <a:spcAft>
                <a:spcPts val="0"/>
              </a:spcAft>
              <a:buClrTx/>
              <a:buSzTx/>
              <a:buFontTx/>
              <a:buNone/>
              <a:tabLst/>
              <a:defRPr/>
            </a:pPr>
            <a:r>
              <a:rPr kumimoji="0" lang="en-BE" sz="44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WANT TO KNOW MORE?</a:t>
            </a:r>
            <a:endParaRPr kumimoji="0" lang="en-BE" sz="20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l" defTabSz="411480" rtl="0" eaLnBrk="1" fontAlgn="auto" latinLnBrk="0" hangingPunct="1">
              <a:lnSpc>
                <a:spcPct val="100000"/>
              </a:lnSpc>
              <a:spcBef>
                <a:spcPct val="0"/>
              </a:spcBef>
              <a:spcAft>
                <a:spcPts val="0"/>
              </a:spcAft>
              <a:buClrTx/>
              <a:buSzTx/>
              <a:buFontTx/>
              <a:buNone/>
              <a:tabLst/>
              <a:defRPr/>
            </a:pPr>
            <a:r>
              <a:rPr kumimoji="0" lang="en-BE" sz="16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We hope you will not read this part because when you click on this l</a:t>
            </a:r>
            <a:r>
              <a:rPr lang="en-BE" sz="1600" dirty="0">
                <a:solidFill>
                  <a:schemeClr val="bg1"/>
                </a:solidFill>
                <a:latin typeface="Calibri" panose="020F0502020204030204" pitchFamily="34" charset="0"/>
                <a:cs typeface="Calibri" panose="020F0502020204030204" pitchFamily="34" charset="0"/>
              </a:rPr>
              <a:t>ink you will sell us your soul.</a:t>
            </a:r>
            <a:endParaRPr kumimoji="0" lang="en-BE" sz="16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5A36B0C5-7A33-3D8B-D996-498E1DB206FB}"/>
              </a:ext>
            </a:extLst>
          </p:cNvPr>
          <p:cNvSpPr txBox="1">
            <a:spLocks/>
          </p:cNvSpPr>
          <p:nvPr/>
        </p:nvSpPr>
        <p:spPr>
          <a:xfrm>
            <a:off x="3918862" y="4816677"/>
            <a:ext cx="2721863" cy="338554"/>
          </a:xfrm>
          <a:prstGeom prst="rect">
            <a:avLst/>
          </a:prstGeom>
        </p:spPr>
        <p:txBody>
          <a:bodyPr vert="horz" wrap="square" lIns="91440" tIns="45720" rIns="91440" bIns="45720" rtlCol="0" anchor="t" anchorCtr="0">
            <a:spAutoFit/>
          </a:bodyPr>
          <a:lstStyle>
            <a:lvl1pPr algn="l" defTabSz="411480" rtl="0" eaLnBrk="1" latinLnBrk="0" hangingPunct="1">
              <a:spcBef>
                <a:spcPct val="0"/>
              </a:spcBef>
              <a:buNone/>
              <a:defRPr sz="2800" b="0" i="0" kern="1200" cap="none">
                <a:solidFill>
                  <a:schemeClr val="tx2"/>
                </a:solidFill>
                <a:latin typeface="Montserrat" panose="02000505000000020004" pitchFamily="2" charset="77"/>
                <a:ea typeface="+mj-ea"/>
                <a:cs typeface="Arial"/>
              </a:defRPr>
            </a:lvl1pPr>
          </a:lstStyle>
          <a:p>
            <a:r>
              <a:rPr lang="en-BE" sz="1600" u="sng" dirty="0">
                <a:solidFill>
                  <a:schemeClr val="bg1"/>
                </a:solidFill>
                <a:latin typeface="Calibri" panose="020F0502020204030204" pitchFamily="34" charset="0"/>
                <a:cs typeface="Calibri" panose="020F0502020204030204" pitchFamily="34" charset="0"/>
              </a:rPr>
              <a:t>No. I am a boring person </a:t>
            </a:r>
          </a:p>
        </p:txBody>
      </p:sp>
      <p:sp>
        <p:nvSpPr>
          <p:cNvPr id="7" name="Google Shape;926;g2b55672ff36_0_476">
            <a:extLst>
              <a:ext uri="{FF2B5EF4-FFF2-40B4-BE49-F238E27FC236}">
                <a16:creationId xmlns:a16="http://schemas.microsoft.com/office/drawing/2014/main" id="{0178A0C6-85C2-6DC8-8E66-2896C56CF1C3}"/>
              </a:ext>
            </a:extLst>
          </p:cNvPr>
          <p:cNvSpPr/>
          <p:nvPr/>
        </p:nvSpPr>
        <p:spPr>
          <a:xfrm>
            <a:off x="7449424" y="207910"/>
            <a:ext cx="4742509" cy="404485"/>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8" name="Google Shape;932;g2b55672ff36_0_476">
            <a:extLst>
              <a:ext uri="{FF2B5EF4-FFF2-40B4-BE49-F238E27FC236}">
                <a16:creationId xmlns:a16="http://schemas.microsoft.com/office/drawing/2014/main" id="{B10B8F7E-8825-D8D6-4E03-7CD9454EF25A}"/>
              </a:ext>
            </a:extLst>
          </p:cNvPr>
          <p:cNvSpPr txBox="1"/>
          <p:nvPr/>
        </p:nvSpPr>
        <p:spPr>
          <a:xfrm>
            <a:off x="7717872" y="241467"/>
            <a:ext cx="3965097" cy="33851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1600" b="1" dirty="0">
                <a:solidFill>
                  <a:schemeClr val="lt2"/>
                </a:solidFill>
              </a:rPr>
              <a:t>TRANSPARENCY &amp; INTERVENABILITY</a:t>
            </a:r>
            <a:endParaRPr sz="1600" b="1" dirty="0">
              <a:solidFill>
                <a:schemeClr val="lt2"/>
              </a:solidFill>
            </a:endParaRPr>
          </a:p>
        </p:txBody>
      </p:sp>
    </p:spTree>
    <p:extLst>
      <p:ext uri="{BB962C8B-B14F-4D97-AF65-F5344CB8AC3E}">
        <p14:creationId xmlns:p14="http://schemas.microsoft.com/office/powerpoint/2010/main" val="3665866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2209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24</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 name="TextBox 6">
            <a:extLst>
              <a:ext uri="{FF2B5EF4-FFF2-40B4-BE49-F238E27FC236}">
                <a16:creationId xmlns:a16="http://schemas.microsoft.com/office/drawing/2014/main" id="{87A36F50-14B2-1E3A-913F-A82E3171AF00}"/>
              </a:ext>
            </a:extLst>
          </p:cNvPr>
          <p:cNvSpPr txBox="1"/>
          <p:nvPr/>
        </p:nvSpPr>
        <p:spPr>
          <a:xfrm>
            <a:off x="35653" y="3104019"/>
            <a:ext cx="2140196" cy="1169551"/>
          </a:xfrm>
          <a:prstGeom prst="rect">
            <a:avLst/>
          </a:prstGeom>
          <a:noFill/>
        </p:spPr>
        <p:txBody>
          <a:bodyPr wrap="square">
            <a:spAutoFit/>
          </a:bodyPr>
          <a:lstStyle/>
          <a:p>
            <a:r>
              <a:rPr lang="en-GB" dirty="0">
                <a:solidFill>
                  <a:schemeClr val="bg1"/>
                </a:solidFill>
              </a:rPr>
              <a:t>https://www.dataguidance.com/news/belgium-dpa-imposes-daily-fine-25000-mediahuis-due-dark</a:t>
            </a:r>
          </a:p>
        </p:txBody>
      </p:sp>
      <p:sp>
        <p:nvSpPr>
          <p:cNvPr id="3" name="Google Shape;926;g2b55672ff36_0_476">
            <a:extLst>
              <a:ext uri="{FF2B5EF4-FFF2-40B4-BE49-F238E27FC236}">
                <a16:creationId xmlns:a16="http://schemas.microsoft.com/office/drawing/2014/main" id="{6FC8CF66-F9C4-0D58-3F1B-91AA2BD098A8}"/>
              </a:ext>
            </a:extLst>
          </p:cNvPr>
          <p:cNvSpPr/>
          <p:nvPr/>
        </p:nvSpPr>
        <p:spPr>
          <a:xfrm>
            <a:off x="7449424" y="207910"/>
            <a:ext cx="4742509" cy="404485"/>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4" name="Google Shape;932;g2b55672ff36_0_476">
            <a:extLst>
              <a:ext uri="{FF2B5EF4-FFF2-40B4-BE49-F238E27FC236}">
                <a16:creationId xmlns:a16="http://schemas.microsoft.com/office/drawing/2014/main" id="{40B70923-B4F3-18B4-6047-5EBEFD437460}"/>
              </a:ext>
            </a:extLst>
          </p:cNvPr>
          <p:cNvSpPr txBox="1"/>
          <p:nvPr/>
        </p:nvSpPr>
        <p:spPr>
          <a:xfrm>
            <a:off x="7717872" y="241467"/>
            <a:ext cx="3965097" cy="33851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1600" b="1" dirty="0">
                <a:solidFill>
                  <a:schemeClr val="lt2"/>
                </a:solidFill>
              </a:rPr>
              <a:t>TRANSPARENCY &amp; INTERVENABILITY</a:t>
            </a:r>
            <a:endParaRPr sz="1600" b="1" dirty="0">
              <a:solidFill>
                <a:schemeClr val="lt2"/>
              </a:solidFill>
            </a:endParaRPr>
          </a:p>
        </p:txBody>
      </p:sp>
      <p:pic>
        <p:nvPicPr>
          <p:cNvPr id="5" name="Picture 4">
            <a:extLst>
              <a:ext uri="{FF2B5EF4-FFF2-40B4-BE49-F238E27FC236}">
                <a16:creationId xmlns:a16="http://schemas.microsoft.com/office/drawing/2014/main" id="{EAFB7938-BAF7-71F2-1578-2B7AA1886063}"/>
              </a:ext>
            </a:extLst>
          </p:cNvPr>
          <p:cNvPicPr>
            <a:picLocks noChangeAspect="1"/>
          </p:cNvPicPr>
          <p:nvPr/>
        </p:nvPicPr>
        <p:blipFill>
          <a:blip r:embed="rId3"/>
          <a:stretch>
            <a:fillRect/>
          </a:stretch>
        </p:blipFill>
        <p:spPr>
          <a:xfrm>
            <a:off x="95154" y="960680"/>
            <a:ext cx="4959605" cy="1219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2426D1C-EF33-39C2-176B-20AF1EAFB6E2}"/>
              </a:ext>
            </a:extLst>
          </p:cNvPr>
          <p:cNvPicPr>
            <a:picLocks noChangeAspect="1"/>
          </p:cNvPicPr>
          <p:nvPr/>
        </p:nvPicPr>
        <p:blipFill>
          <a:blip r:embed="rId4"/>
          <a:stretch>
            <a:fillRect/>
          </a:stretch>
        </p:blipFill>
        <p:spPr>
          <a:xfrm>
            <a:off x="2653567" y="2410683"/>
            <a:ext cx="3715268" cy="3486637"/>
          </a:xfrm>
          <a:prstGeom prst="rect">
            <a:avLst/>
          </a:prstGeom>
        </p:spPr>
      </p:pic>
      <p:sp>
        <p:nvSpPr>
          <p:cNvPr id="11" name="TextBox 10">
            <a:extLst>
              <a:ext uri="{FF2B5EF4-FFF2-40B4-BE49-F238E27FC236}">
                <a16:creationId xmlns:a16="http://schemas.microsoft.com/office/drawing/2014/main" id="{AB4693AA-E5CB-B12B-B236-4BF257B16225}"/>
              </a:ext>
            </a:extLst>
          </p:cNvPr>
          <p:cNvSpPr txBox="1"/>
          <p:nvPr/>
        </p:nvSpPr>
        <p:spPr>
          <a:xfrm>
            <a:off x="7128933" y="6093207"/>
            <a:ext cx="4479236" cy="646331"/>
          </a:xfrm>
          <a:prstGeom prst="rect">
            <a:avLst/>
          </a:prstGeom>
          <a:noFill/>
        </p:spPr>
        <p:txBody>
          <a:bodyPr wrap="square">
            <a:spAutoFit/>
          </a:bodyPr>
          <a:lstStyle/>
          <a:p>
            <a:pPr algn="r"/>
            <a:r>
              <a:rPr lang="en-GB" sz="1200" dirty="0">
                <a:solidFill>
                  <a:schemeClr val="accent5"/>
                </a:solidFill>
              </a:rPr>
              <a:t>Screenshots from </a:t>
            </a:r>
            <a:r>
              <a:rPr lang="en-GB" sz="1200" i="1" dirty="0">
                <a:solidFill>
                  <a:schemeClr val="accent5"/>
                </a:solidFill>
              </a:rPr>
              <a:t>https://www.gegevensbeschermingsautoriteit.be/publications/beslissing-ten-gronde-nr.-113-2024-van-6-september-2024.pdf</a:t>
            </a:r>
          </a:p>
        </p:txBody>
      </p:sp>
      <p:sp>
        <p:nvSpPr>
          <p:cNvPr id="12" name="TextBox 11">
            <a:extLst>
              <a:ext uri="{FF2B5EF4-FFF2-40B4-BE49-F238E27FC236}">
                <a16:creationId xmlns:a16="http://schemas.microsoft.com/office/drawing/2014/main" id="{A1A227B6-5E49-25D4-3B98-9FB687A5FF18}"/>
              </a:ext>
            </a:extLst>
          </p:cNvPr>
          <p:cNvSpPr txBox="1"/>
          <p:nvPr/>
        </p:nvSpPr>
        <p:spPr>
          <a:xfrm>
            <a:off x="3319469" y="5755898"/>
            <a:ext cx="3523830" cy="400110"/>
          </a:xfrm>
          <a:prstGeom prst="rect">
            <a:avLst/>
          </a:prstGeom>
          <a:solidFill>
            <a:schemeClr val="accent1"/>
          </a:solidFill>
        </p:spPr>
        <p:txBody>
          <a:bodyPr wrap="square">
            <a:spAutoFit/>
          </a:bodyPr>
          <a:lstStyle/>
          <a:p>
            <a:pPr algn="l"/>
            <a:r>
              <a:rPr lang="en-GB" sz="2000" b="0" i="0" dirty="0">
                <a:solidFill>
                  <a:schemeClr val="bg1"/>
                </a:solidFill>
                <a:effectLst/>
                <a:latin typeface="+mn-lt"/>
              </a:rPr>
              <a:t>Deceptive </a:t>
            </a:r>
            <a:r>
              <a:rPr lang="en-GB" sz="2000" b="0" i="0" dirty="0" err="1">
                <a:solidFill>
                  <a:schemeClr val="bg1"/>
                </a:solidFill>
                <a:effectLst/>
                <a:latin typeface="+mn-lt"/>
              </a:rPr>
              <a:t>colors</a:t>
            </a:r>
            <a:r>
              <a:rPr lang="en-GB" sz="2000" b="0" i="0" dirty="0">
                <a:solidFill>
                  <a:schemeClr val="bg1"/>
                </a:solidFill>
                <a:effectLst/>
                <a:latin typeface="+mn-lt"/>
              </a:rPr>
              <a:t> for buttons.</a:t>
            </a:r>
          </a:p>
        </p:txBody>
      </p:sp>
      <p:pic>
        <p:nvPicPr>
          <p:cNvPr id="18" name="Picture 17">
            <a:extLst>
              <a:ext uri="{FF2B5EF4-FFF2-40B4-BE49-F238E27FC236}">
                <a16:creationId xmlns:a16="http://schemas.microsoft.com/office/drawing/2014/main" id="{F99076ED-9AA7-C2C5-13BE-FBE5D97A08DD}"/>
              </a:ext>
            </a:extLst>
          </p:cNvPr>
          <p:cNvPicPr>
            <a:picLocks noChangeAspect="1"/>
          </p:cNvPicPr>
          <p:nvPr/>
        </p:nvPicPr>
        <p:blipFill>
          <a:blip r:embed="rId5"/>
          <a:stretch>
            <a:fillRect/>
          </a:stretch>
        </p:blipFill>
        <p:spPr>
          <a:xfrm>
            <a:off x="7460353" y="1256406"/>
            <a:ext cx="3562847" cy="4782217"/>
          </a:xfrm>
          <a:prstGeom prst="rect">
            <a:avLst/>
          </a:prstGeom>
        </p:spPr>
      </p:pic>
      <p:sp>
        <p:nvSpPr>
          <p:cNvPr id="19" name="TextBox 18">
            <a:extLst>
              <a:ext uri="{FF2B5EF4-FFF2-40B4-BE49-F238E27FC236}">
                <a16:creationId xmlns:a16="http://schemas.microsoft.com/office/drawing/2014/main" id="{714D6420-AA72-2489-573F-81C336306CCB}"/>
              </a:ext>
            </a:extLst>
          </p:cNvPr>
          <p:cNvSpPr txBox="1"/>
          <p:nvPr/>
        </p:nvSpPr>
        <p:spPr>
          <a:xfrm>
            <a:off x="6449247" y="990104"/>
            <a:ext cx="4303419" cy="707886"/>
          </a:xfrm>
          <a:prstGeom prst="rect">
            <a:avLst/>
          </a:prstGeom>
          <a:solidFill>
            <a:schemeClr val="accent1"/>
          </a:solidFill>
        </p:spPr>
        <p:txBody>
          <a:bodyPr wrap="square">
            <a:spAutoFit/>
          </a:bodyPr>
          <a:lstStyle/>
          <a:p>
            <a:pPr algn="l"/>
            <a:r>
              <a:rPr lang="en-GB" sz="2000" b="0" i="0" dirty="0">
                <a:solidFill>
                  <a:schemeClr val="bg1"/>
                </a:solidFill>
                <a:effectLst/>
                <a:latin typeface="+mn-lt"/>
              </a:rPr>
              <a:t>Reject all </a:t>
            </a:r>
            <a:r>
              <a:rPr lang="en-GB" sz="2000" dirty="0">
                <a:solidFill>
                  <a:schemeClr val="bg1"/>
                </a:solidFill>
                <a:latin typeface="+mn-lt"/>
              </a:rPr>
              <a:t>option only at a second layer</a:t>
            </a:r>
            <a:endParaRPr lang="en-GB" sz="2000" b="0" i="0" dirty="0">
              <a:solidFill>
                <a:schemeClr val="bg1"/>
              </a:solidFill>
              <a:effectLst/>
              <a:latin typeface="+mn-lt"/>
            </a:endParaRPr>
          </a:p>
        </p:txBody>
      </p:sp>
      <p:sp>
        <p:nvSpPr>
          <p:cNvPr id="20" name="TextBox 19">
            <a:extLst>
              <a:ext uri="{FF2B5EF4-FFF2-40B4-BE49-F238E27FC236}">
                <a16:creationId xmlns:a16="http://schemas.microsoft.com/office/drawing/2014/main" id="{DD5BE746-82B5-6170-3D7E-996AED03B418}"/>
              </a:ext>
            </a:extLst>
          </p:cNvPr>
          <p:cNvSpPr txBox="1"/>
          <p:nvPr/>
        </p:nvSpPr>
        <p:spPr>
          <a:xfrm>
            <a:off x="3381563" y="1926169"/>
            <a:ext cx="1877275" cy="307777"/>
          </a:xfrm>
          <a:prstGeom prst="rect">
            <a:avLst/>
          </a:prstGeom>
          <a:noFill/>
        </p:spPr>
        <p:txBody>
          <a:bodyPr wrap="square">
            <a:spAutoFit/>
          </a:bodyPr>
          <a:lstStyle/>
          <a:p>
            <a:r>
              <a:rPr lang="en-GB" dirty="0">
                <a:solidFill>
                  <a:schemeClr val="accent5"/>
                </a:solidFill>
                <a:latin typeface="+mn-lt"/>
              </a:rPr>
              <a:t>September 3, 2024</a:t>
            </a:r>
          </a:p>
        </p:txBody>
      </p:sp>
    </p:spTree>
    <p:extLst>
      <p:ext uri="{BB962C8B-B14F-4D97-AF65-F5344CB8AC3E}">
        <p14:creationId xmlns:p14="http://schemas.microsoft.com/office/powerpoint/2010/main" val="44918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b55672ff36_0_476"/>
          <p:cNvSpPr/>
          <p:nvPr/>
        </p:nvSpPr>
        <p:spPr>
          <a:xfrm>
            <a:off x="3784833" y="0"/>
            <a:ext cx="6858000" cy="6858000"/>
          </a:xfrm>
          <a:prstGeom prst="rtTriangle">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3" name="Google Shape;923;g2b55672ff36_0_476"/>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4" name="Google Shape;924;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5" name="Google Shape;925;g2b55672ff36_0_476"/>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6" name="Google Shape;926;g2b55672ff36_0_476"/>
          <p:cNvSpPr/>
          <p:nvPr/>
        </p:nvSpPr>
        <p:spPr>
          <a:xfrm>
            <a:off x="9137" y="504025"/>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927" name="Google Shape;927;g2b55672ff36_0_476"/>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8" name="Google Shape;928;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0" name="Google Shape;930;g2b55672ff36_0_47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25</a:t>
            </a:fld>
            <a:endParaRPr sz="800" i="0" u="none" strike="noStrike" cap="none">
              <a:solidFill>
                <a:schemeClr val="lt1"/>
              </a:solidFill>
            </a:endParaRPr>
          </a:p>
        </p:txBody>
      </p:sp>
      <p:sp>
        <p:nvSpPr>
          <p:cNvPr id="932" name="Google Shape;932;g2b55672ff36_0_476"/>
          <p:cNvSpPr txBox="1"/>
          <p:nvPr/>
        </p:nvSpPr>
        <p:spPr>
          <a:xfrm>
            <a:off x="1214387" y="882406"/>
            <a:ext cx="44475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TRANSPARENCY</a:t>
            </a:r>
            <a:endParaRPr sz="4000" b="1" dirty="0">
              <a:solidFill>
                <a:schemeClr val="lt2"/>
              </a:solidFill>
            </a:endParaRPr>
          </a:p>
        </p:txBody>
      </p:sp>
      <p:sp>
        <p:nvSpPr>
          <p:cNvPr id="936" name="Google Shape;936;g2b55672ff36_0_476"/>
          <p:cNvSpPr/>
          <p:nvPr/>
        </p:nvSpPr>
        <p:spPr>
          <a:xfrm>
            <a:off x="5422503" y="1566132"/>
            <a:ext cx="2798707"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INFORM</a:t>
            </a:r>
            <a:endParaRPr sz="2400" dirty="0">
              <a:solidFill>
                <a:schemeClr val="dk1"/>
              </a:solidFill>
            </a:endParaRPr>
          </a:p>
        </p:txBody>
      </p:sp>
      <p:sp>
        <p:nvSpPr>
          <p:cNvPr id="937" name="Google Shape;937;g2b55672ff36_0_476"/>
          <p:cNvSpPr/>
          <p:nvPr/>
        </p:nvSpPr>
        <p:spPr>
          <a:xfrm rot="10800000">
            <a:off x="7408632" y="1468458"/>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 name="Google Shape;926;g2b55672ff36_0_476">
            <a:extLst>
              <a:ext uri="{FF2B5EF4-FFF2-40B4-BE49-F238E27FC236}">
                <a16:creationId xmlns:a16="http://schemas.microsoft.com/office/drawing/2014/main" id="{1140651F-29AA-6423-9A25-A8592E62C465}"/>
              </a:ext>
            </a:extLst>
          </p:cNvPr>
          <p:cNvSpPr/>
          <p:nvPr/>
        </p:nvSpPr>
        <p:spPr>
          <a:xfrm>
            <a:off x="5314754" y="2946133"/>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5" name="Google Shape;932;g2b55672ff36_0_476">
            <a:extLst>
              <a:ext uri="{FF2B5EF4-FFF2-40B4-BE49-F238E27FC236}">
                <a16:creationId xmlns:a16="http://schemas.microsoft.com/office/drawing/2014/main" id="{5AA88B94-0F36-4DEC-3D67-67CEC420D349}"/>
              </a:ext>
            </a:extLst>
          </p:cNvPr>
          <p:cNvSpPr txBox="1"/>
          <p:nvPr/>
        </p:nvSpPr>
        <p:spPr>
          <a:xfrm>
            <a:off x="5992990" y="3228721"/>
            <a:ext cx="4910496" cy="70784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INTERVENABILITY</a:t>
            </a:r>
            <a:endParaRPr sz="4000" b="1" dirty="0">
              <a:solidFill>
                <a:schemeClr val="lt2"/>
              </a:solidFill>
            </a:endParaRPr>
          </a:p>
        </p:txBody>
      </p:sp>
      <p:sp>
        <p:nvSpPr>
          <p:cNvPr id="8" name="Google Shape;936;g2b55672ff36_0_476">
            <a:extLst>
              <a:ext uri="{FF2B5EF4-FFF2-40B4-BE49-F238E27FC236}">
                <a16:creationId xmlns:a16="http://schemas.microsoft.com/office/drawing/2014/main" id="{F92960A5-7537-FE1D-1AA9-E5ED658D0090}"/>
              </a:ext>
            </a:extLst>
          </p:cNvPr>
          <p:cNvSpPr/>
          <p:nvPr/>
        </p:nvSpPr>
        <p:spPr>
          <a:xfrm>
            <a:off x="9246097" y="2350170"/>
            <a:ext cx="2798707"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CONTROL</a:t>
            </a:r>
            <a:endParaRPr sz="2400" dirty="0">
              <a:solidFill>
                <a:schemeClr val="dk1"/>
              </a:solidFill>
            </a:endParaRPr>
          </a:p>
        </p:txBody>
      </p:sp>
      <p:sp>
        <p:nvSpPr>
          <p:cNvPr id="9" name="Google Shape;937;g2b55672ff36_0_476">
            <a:extLst>
              <a:ext uri="{FF2B5EF4-FFF2-40B4-BE49-F238E27FC236}">
                <a16:creationId xmlns:a16="http://schemas.microsoft.com/office/drawing/2014/main" id="{331FE14E-BF2D-D8B6-1555-D37701CA340F}"/>
              </a:ext>
            </a:extLst>
          </p:cNvPr>
          <p:cNvSpPr/>
          <p:nvPr/>
        </p:nvSpPr>
        <p:spPr>
          <a:xfrm rot="10800000">
            <a:off x="11248032" y="2190717"/>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 name="Google Shape;926;g2b55672ff36_0_476">
            <a:extLst>
              <a:ext uri="{FF2B5EF4-FFF2-40B4-BE49-F238E27FC236}">
                <a16:creationId xmlns:a16="http://schemas.microsoft.com/office/drawing/2014/main" id="{2AA2D72B-2AE4-F770-D0CE-BEA15D132161}"/>
              </a:ext>
            </a:extLst>
          </p:cNvPr>
          <p:cNvSpPr/>
          <p:nvPr/>
        </p:nvSpPr>
        <p:spPr>
          <a:xfrm>
            <a:off x="1081417" y="4802390"/>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3" name="Google Shape;936;g2b55672ff36_0_476">
            <a:extLst>
              <a:ext uri="{FF2B5EF4-FFF2-40B4-BE49-F238E27FC236}">
                <a16:creationId xmlns:a16="http://schemas.microsoft.com/office/drawing/2014/main" id="{C0636EFB-A25D-1884-91DB-470D3CBC2DB7}"/>
              </a:ext>
            </a:extLst>
          </p:cNvPr>
          <p:cNvSpPr/>
          <p:nvPr/>
        </p:nvSpPr>
        <p:spPr>
          <a:xfrm>
            <a:off x="476218" y="4362424"/>
            <a:ext cx="3143253"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MINIMALITY</a:t>
            </a:r>
            <a:endParaRPr sz="2400" dirty="0">
              <a:solidFill>
                <a:schemeClr val="dk1"/>
              </a:solidFill>
            </a:endParaRPr>
          </a:p>
        </p:txBody>
      </p:sp>
      <p:sp>
        <p:nvSpPr>
          <p:cNvPr id="6" name="Google Shape;937;g2b55672ff36_0_476">
            <a:extLst>
              <a:ext uri="{FF2B5EF4-FFF2-40B4-BE49-F238E27FC236}">
                <a16:creationId xmlns:a16="http://schemas.microsoft.com/office/drawing/2014/main" id="{ED55905F-AAFC-CD62-9E35-571511448C7C}"/>
              </a:ext>
            </a:extLst>
          </p:cNvPr>
          <p:cNvSpPr/>
          <p:nvPr/>
        </p:nvSpPr>
        <p:spPr>
          <a:xfrm rot="10800000">
            <a:off x="2925426" y="4264750"/>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 name="Google Shape;932;g2b55672ff36_0_476">
            <a:extLst>
              <a:ext uri="{FF2B5EF4-FFF2-40B4-BE49-F238E27FC236}">
                <a16:creationId xmlns:a16="http://schemas.microsoft.com/office/drawing/2014/main" id="{32D1FB76-9BBE-9DAF-FAA7-3CE9E92CDB2D}"/>
              </a:ext>
            </a:extLst>
          </p:cNvPr>
          <p:cNvSpPr txBox="1"/>
          <p:nvPr/>
        </p:nvSpPr>
        <p:spPr>
          <a:xfrm>
            <a:off x="2217707" y="5252394"/>
            <a:ext cx="44475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UNLINKABILITY</a:t>
            </a:r>
            <a:endParaRPr sz="4000" b="1" dirty="0">
              <a:solidFill>
                <a:schemeClr val="lt2"/>
              </a:solidFill>
            </a:endParaRPr>
          </a:p>
        </p:txBody>
      </p:sp>
    </p:spTree>
    <p:extLst>
      <p:ext uri="{BB962C8B-B14F-4D97-AF65-F5344CB8AC3E}">
        <p14:creationId xmlns:p14="http://schemas.microsoft.com/office/powerpoint/2010/main" val="323978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9247673" y="3533773"/>
            <a:ext cx="2944258" cy="3324226"/>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2209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7" name="Google Shape;487;g2b50b3b98aa_2_345"/>
          <p:cNvSpPr/>
          <p:nvPr/>
        </p:nvSpPr>
        <p:spPr>
          <a:xfrm rot="10800000">
            <a:off x="11132190" y="5270752"/>
            <a:ext cx="1059809" cy="129437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682968" y="4588778"/>
            <a:ext cx="509031" cy="681973"/>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3" name="Picture 2">
            <a:extLst>
              <a:ext uri="{FF2B5EF4-FFF2-40B4-BE49-F238E27FC236}">
                <a16:creationId xmlns:a16="http://schemas.microsoft.com/office/drawing/2014/main" id="{E3B2E1EE-E03E-6829-F929-8F6DE9E629FC}"/>
              </a:ext>
            </a:extLst>
          </p:cNvPr>
          <p:cNvPicPr>
            <a:picLocks noChangeAspect="1"/>
          </p:cNvPicPr>
          <p:nvPr/>
        </p:nvPicPr>
        <p:blipFill rotWithShape="1">
          <a:blip r:embed="rId3">
            <a:duotone>
              <a:schemeClr val="accent2">
                <a:shade val="45000"/>
                <a:satMod val="135000"/>
              </a:schemeClr>
              <a:prstClr val="white"/>
            </a:duotone>
          </a:blip>
          <a:srcRect t="12479" r="78326" b="12479"/>
          <a:stretch/>
        </p:blipFill>
        <p:spPr>
          <a:xfrm>
            <a:off x="0" y="0"/>
            <a:ext cx="2642532" cy="6858000"/>
          </a:xfrm>
          <a:prstGeom prst="rect">
            <a:avLst/>
          </a:prstGeom>
        </p:spPr>
      </p:pic>
      <p:pic>
        <p:nvPicPr>
          <p:cNvPr id="4" name="Picture 3">
            <a:extLst>
              <a:ext uri="{FF2B5EF4-FFF2-40B4-BE49-F238E27FC236}">
                <a16:creationId xmlns:a16="http://schemas.microsoft.com/office/drawing/2014/main" id="{4204973E-2EF0-247F-3F73-DEA6CD68EDFF}"/>
              </a:ext>
            </a:extLst>
          </p:cNvPr>
          <p:cNvPicPr>
            <a:picLocks noChangeAspect="1"/>
          </p:cNvPicPr>
          <p:nvPr/>
        </p:nvPicPr>
        <p:blipFill>
          <a:blip r:embed="rId4"/>
          <a:stretch>
            <a:fillRect/>
          </a:stretch>
        </p:blipFill>
        <p:spPr>
          <a:xfrm>
            <a:off x="2771549" y="6187991"/>
            <a:ext cx="2025131" cy="421181"/>
          </a:xfrm>
          <a:prstGeom prst="rect">
            <a:avLst/>
          </a:prstGeom>
        </p:spPr>
      </p:pic>
      <p:sp>
        <p:nvSpPr>
          <p:cNvPr id="6" name="Text Placeholder 3">
            <a:extLst>
              <a:ext uri="{FF2B5EF4-FFF2-40B4-BE49-F238E27FC236}">
                <a16:creationId xmlns:a16="http://schemas.microsoft.com/office/drawing/2014/main" id="{DC8B7A54-CA13-DEDF-992E-212AC2AEB63B}"/>
              </a:ext>
            </a:extLst>
          </p:cNvPr>
          <p:cNvSpPr txBox="1">
            <a:spLocks/>
          </p:cNvSpPr>
          <p:nvPr/>
        </p:nvSpPr>
        <p:spPr>
          <a:xfrm>
            <a:off x="8018206" y="1182469"/>
            <a:ext cx="4328885" cy="360838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V</a:t>
            </a:r>
            <a:r>
              <a:rPr lang="en-BE" sz="2000" dirty="0">
                <a:solidFill>
                  <a:schemeClr val="tx1"/>
                </a:solidFill>
                <a:latin typeface="+mn-lt"/>
              </a:rPr>
              <a:t>oiceprints</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Audio recordings of vehicle occupants</a:t>
            </a:r>
          </a:p>
          <a:p>
            <a:pPr marL="514350" indent="-285750">
              <a:lnSpc>
                <a:spcPct val="100000"/>
              </a:lnSpc>
              <a:spcBef>
                <a:spcPts val="600"/>
              </a:spcBef>
              <a:buFont typeface="Arial" panose="020B0604020202020204" pitchFamily="34" charset="0"/>
              <a:buChar char="•"/>
            </a:pPr>
            <a:r>
              <a:rPr lang="en-BE" sz="2000" dirty="0">
                <a:solidFill>
                  <a:schemeClr val="tx1"/>
                </a:solidFill>
                <a:latin typeface="+mn-lt"/>
              </a:rPr>
              <a:t>Pictures</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I</a:t>
            </a:r>
            <a:r>
              <a:rPr lang="en-BE" sz="2000" dirty="0">
                <a:solidFill>
                  <a:schemeClr val="tx1"/>
                </a:solidFill>
                <a:latin typeface="+mn-lt"/>
              </a:rPr>
              <a:t>ris or retina scans</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G</a:t>
            </a:r>
            <a:r>
              <a:rPr lang="en-BE" sz="2000" dirty="0">
                <a:solidFill>
                  <a:schemeClr val="tx1"/>
                </a:solidFill>
                <a:latin typeface="+mn-lt"/>
              </a:rPr>
              <a:t>ait</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S</a:t>
            </a:r>
            <a:r>
              <a:rPr lang="en-BE" sz="2000" dirty="0">
                <a:solidFill>
                  <a:schemeClr val="tx1"/>
                </a:solidFill>
                <a:latin typeface="+mn-lt"/>
              </a:rPr>
              <a:t>leep data</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Sexual activity</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R</a:t>
            </a:r>
            <a:r>
              <a:rPr lang="en-BE" sz="2000" dirty="0">
                <a:solidFill>
                  <a:schemeClr val="tx1"/>
                </a:solidFill>
                <a:latin typeface="+mn-lt"/>
              </a:rPr>
              <a:t>eligion or creed</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P</a:t>
            </a:r>
            <a:r>
              <a:rPr lang="en-BE" sz="2000" dirty="0">
                <a:solidFill>
                  <a:schemeClr val="tx1"/>
                </a:solidFill>
                <a:latin typeface="+mn-lt"/>
              </a:rPr>
              <a:t>hilosophical beliefs</a:t>
            </a:r>
          </a:p>
          <a:p>
            <a:pPr marL="514350" indent="-285750">
              <a:lnSpc>
                <a:spcPct val="100000"/>
              </a:lnSpc>
              <a:spcBef>
                <a:spcPts val="600"/>
              </a:spcBef>
              <a:buFont typeface="Arial" panose="020B0604020202020204" pitchFamily="34" charset="0"/>
              <a:buChar char="•"/>
            </a:pPr>
            <a:r>
              <a:rPr lang="en-BE" sz="2000" dirty="0">
                <a:solidFill>
                  <a:schemeClr val="tx1"/>
                </a:solidFill>
                <a:latin typeface="+mn-lt"/>
              </a:rPr>
              <a:t>…</a:t>
            </a:r>
          </a:p>
        </p:txBody>
      </p:sp>
      <p:sp>
        <p:nvSpPr>
          <p:cNvPr id="10" name="Text Placeholder 2">
            <a:extLst>
              <a:ext uri="{FF2B5EF4-FFF2-40B4-BE49-F238E27FC236}">
                <a16:creationId xmlns:a16="http://schemas.microsoft.com/office/drawing/2014/main" id="{8368868E-EB51-1DFA-3E63-3E7E1571E14C}"/>
              </a:ext>
            </a:extLst>
          </p:cNvPr>
          <p:cNvSpPr txBox="1">
            <a:spLocks/>
          </p:cNvSpPr>
          <p:nvPr/>
        </p:nvSpPr>
        <p:spPr>
          <a:xfrm>
            <a:off x="2681489" y="1230340"/>
            <a:ext cx="2964302" cy="30947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1400"/>
              <a:buFont typeface="Arial"/>
              <a:buNone/>
              <a:defRPr sz="1400" b="0" i="0" u="none" strike="noStrike" cap="none">
                <a:solidFill>
                  <a:schemeClr val="accent2"/>
                </a:solidFill>
                <a:latin typeface="Overpass"/>
                <a:ea typeface="Overpass"/>
                <a:cs typeface="Overpass"/>
                <a:sym typeface="Overpas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Overpass"/>
                <a:ea typeface="Overpass"/>
                <a:cs typeface="Overpass"/>
                <a:sym typeface="Overpass"/>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verpass"/>
                <a:ea typeface="Overpass"/>
                <a:cs typeface="Overpass"/>
                <a:sym typeface="Overpass"/>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Overpass"/>
                <a:ea typeface="Overpass"/>
                <a:cs typeface="Overpass"/>
                <a:sym typeface="Overpass"/>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Overpass"/>
                <a:ea typeface="Overpass"/>
                <a:cs typeface="Overpass"/>
                <a:sym typeface="Overpass"/>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9pPr>
          </a:lstStyle>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N</a:t>
            </a:r>
            <a:r>
              <a:rPr lang="en-BE" sz="2000" dirty="0">
                <a:solidFill>
                  <a:schemeClr val="tx1"/>
                </a:solidFill>
                <a:latin typeface="+mn-lt"/>
              </a:rPr>
              <a:t>ame</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A</a:t>
            </a:r>
            <a:r>
              <a:rPr lang="en-BE" sz="2000" dirty="0">
                <a:solidFill>
                  <a:schemeClr val="tx1"/>
                </a:solidFill>
                <a:latin typeface="+mn-lt"/>
              </a:rPr>
              <a:t>ddress</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P</a:t>
            </a:r>
            <a:r>
              <a:rPr lang="en-BE" sz="2000" dirty="0">
                <a:solidFill>
                  <a:schemeClr val="tx1"/>
                </a:solidFill>
                <a:latin typeface="+mn-lt"/>
              </a:rPr>
              <a:t>hone number</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E</a:t>
            </a:r>
            <a:r>
              <a:rPr lang="en-BE" sz="2000" dirty="0">
                <a:solidFill>
                  <a:schemeClr val="tx1"/>
                </a:solidFill>
                <a:latin typeface="+mn-lt"/>
              </a:rPr>
              <a:t>mail</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D</a:t>
            </a:r>
            <a:r>
              <a:rPr lang="en-BE" sz="2000" dirty="0">
                <a:solidFill>
                  <a:schemeClr val="tx1"/>
                </a:solidFill>
                <a:latin typeface="+mn-lt"/>
              </a:rPr>
              <a:t>ate of birth</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Your credit card number social security number</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Driving habit and style</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Use of accelerator</a:t>
            </a:r>
          </a:p>
          <a:p>
            <a:pPr marL="514350" indent="-285750">
              <a:lnSpc>
                <a:spcPct val="100000"/>
              </a:lnSpc>
              <a:spcBef>
                <a:spcPts val="600"/>
              </a:spcBef>
              <a:buFont typeface="Arial" panose="020B0604020202020204" pitchFamily="34" charset="0"/>
              <a:buChar char="•"/>
            </a:pPr>
            <a:r>
              <a:rPr lang="en-US" sz="2000" dirty="0">
                <a:solidFill>
                  <a:schemeClr val="tx1"/>
                </a:solidFill>
                <a:latin typeface="+mn-lt"/>
              </a:rPr>
              <a:t>Location history</a:t>
            </a:r>
          </a:p>
          <a:p>
            <a:pPr marL="514350" indent="-285750">
              <a:lnSpc>
                <a:spcPct val="100000"/>
              </a:lnSpc>
              <a:spcBef>
                <a:spcPts val="600"/>
              </a:spcBef>
              <a:buFont typeface="Arial" panose="020B0604020202020204" pitchFamily="34" charset="0"/>
              <a:buChar char="•"/>
            </a:pPr>
            <a:endParaRPr lang="en-US" sz="2000" dirty="0">
              <a:solidFill>
                <a:schemeClr val="tx1"/>
              </a:solidFill>
              <a:latin typeface="+mn-lt"/>
            </a:endParaRPr>
          </a:p>
        </p:txBody>
      </p:sp>
      <p:sp>
        <p:nvSpPr>
          <p:cNvPr id="11" name="TextBox 10">
            <a:extLst>
              <a:ext uri="{FF2B5EF4-FFF2-40B4-BE49-F238E27FC236}">
                <a16:creationId xmlns:a16="http://schemas.microsoft.com/office/drawing/2014/main" id="{2453EE6A-754B-20FA-7708-A33F588B048E}"/>
              </a:ext>
            </a:extLst>
          </p:cNvPr>
          <p:cNvSpPr txBox="1"/>
          <p:nvPr/>
        </p:nvSpPr>
        <p:spPr>
          <a:xfrm>
            <a:off x="3288484" y="6244745"/>
            <a:ext cx="8673143" cy="461665"/>
          </a:xfrm>
          <a:prstGeom prst="rect">
            <a:avLst/>
          </a:prstGeom>
          <a:noFill/>
        </p:spPr>
        <p:txBody>
          <a:bodyPr wrap="square">
            <a:spAutoFit/>
          </a:bodyPr>
          <a:lstStyle/>
          <a:p>
            <a:pPr algn="r"/>
            <a:r>
              <a:rPr lang="en-BE" sz="1200" b="1" dirty="0">
                <a:solidFill>
                  <a:schemeClr val="accent4"/>
                </a:solidFill>
              </a:rPr>
              <a:t>Mozilla’s Privacy Not Included study,Sept 2023 </a:t>
            </a:r>
          </a:p>
          <a:p>
            <a:pPr algn="r"/>
            <a:r>
              <a:rPr lang="en-BE" sz="1200" dirty="0">
                <a:solidFill>
                  <a:schemeClr val="accent4"/>
                </a:solidFill>
              </a:rPr>
              <a:t>https://foundation.mozilla.org/en/privacynotincluded/articles/what-data-does-my-car-collect-about-me-and-where-does-it-go/</a:t>
            </a:r>
          </a:p>
        </p:txBody>
      </p:sp>
      <p:sp>
        <p:nvSpPr>
          <p:cNvPr id="12" name="Text Placeholder 2">
            <a:extLst>
              <a:ext uri="{FF2B5EF4-FFF2-40B4-BE49-F238E27FC236}">
                <a16:creationId xmlns:a16="http://schemas.microsoft.com/office/drawing/2014/main" id="{5B4D6631-481F-0F16-14C6-47934CBE8C73}"/>
              </a:ext>
            </a:extLst>
          </p:cNvPr>
          <p:cNvSpPr txBox="1">
            <a:spLocks/>
          </p:cNvSpPr>
          <p:nvPr/>
        </p:nvSpPr>
        <p:spPr>
          <a:xfrm>
            <a:off x="5227319" y="1273265"/>
            <a:ext cx="2853766" cy="3324225"/>
          </a:xfrm>
          <a:prstGeom prst="rect">
            <a:avLst/>
          </a:prstGeom>
        </p:spPr>
        <p:txBody>
          <a:bodyPr>
            <a:noAutofit/>
          </a:bodyPr>
          <a:lstStyle>
            <a:lvl1pPr marL="304784" indent="-304784" algn="l" defTabSz="609570" rtl="0" eaLnBrk="1" latinLnBrk="0" hangingPunct="1">
              <a:lnSpc>
                <a:spcPct val="90000"/>
              </a:lnSpc>
              <a:spcBef>
                <a:spcPts val="1600"/>
              </a:spcBef>
              <a:spcAft>
                <a:spcPts val="0"/>
              </a:spcAft>
              <a:buClr>
                <a:schemeClr val="accent2"/>
              </a:buClr>
              <a:buSzPct val="70000"/>
              <a:buFontTx/>
              <a:buBlip>
                <a:blip r:embed="rId5"/>
              </a:buBlip>
              <a:defRPr sz="3100" b="0" kern="0">
                <a:solidFill>
                  <a:schemeClr val="tx1"/>
                </a:solidFill>
                <a:latin typeface="+mn-lt"/>
                <a:ea typeface="+mn-ea"/>
                <a:cs typeface="Calibri Light"/>
              </a:defRPr>
            </a:lvl1pPr>
            <a:lvl2pPr marL="621792" indent="-274320" algn="l" defTabSz="609570" rtl="0" eaLnBrk="1" latinLnBrk="0" hangingPunct="1">
              <a:lnSpc>
                <a:spcPct val="90000"/>
              </a:lnSpc>
              <a:spcBef>
                <a:spcPts val="800"/>
              </a:spcBef>
              <a:spcAft>
                <a:spcPts val="0"/>
              </a:spcAft>
              <a:buClr>
                <a:schemeClr val="tx2"/>
              </a:buClr>
              <a:buSzPct val="100000"/>
              <a:buFont typeface="System Font Regular"/>
              <a:buChar char="–"/>
              <a:defRPr sz="2700" kern="0">
                <a:solidFill>
                  <a:schemeClr val="tx1"/>
                </a:solidFill>
                <a:latin typeface="+mn-lt"/>
                <a:ea typeface="+mn-ea"/>
                <a:cs typeface="Calibri Light"/>
              </a:defRPr>
            </a:lvl2pPr>
            <a:lvl3pPr marL="896112" indent="-246888" algn="l" defTabSz="609570" rtl="0" eaLnBrk="1" latinLnBrk="0" hangingPunct="1">
              <a:lnSpc>
                <a:spcPct val="90000"/>
              </a:lnSpc>
              <a:spcBef>
                <a:spcPts val="667"/>
              </a:spcBef>
              <a:spcAft>
                <a:spcPts val="0"/>
              </a:spcAft>
              <a:buClr>
                <a:schemeClr val="tx2"/>
              </a:buClr>
              <a:buSzPct val="110000"/>
              <a:buFont typeface="Arial" panose="020B0604020202020204" pitchFamily="34" charset="0"/>
              <a:buChar char="•"/>
              <a:defRPr sz="2400" kern="0" baseline="0">
                <a:solidFill>
                  <a:srgbClr val="000000"/>
                </a:solidFill>
                <a:latin typeface="+mn-lt"/>
                <a:ea typeface="+mn-ea"/>
                <a:cs typeface="Calibri Light"/>
              </a:defRPr>
            </a:lvl3pPr>
            <a:lvl4pPr marL="1188720" indent="-228600" algn="l" defTabSz="609570" rtl="0" eaLnBrk="1" latinLnBrk="0" hangingPunct="1">
              <a:lnSpc>
                <a:spcPct val="90000"/>
              </a:lnSpc>
              <a:spcBef>
                <a:spcPts val="533"/>
              </a:spcBef>
              <a:spcAft>
                <a:spcPts val="0"/>
              </a:spcAft>
              <a:buClr>
                <a:schemeClr val="tx2"/>
              </a:buClr>
              <a:buSzPct val="100000"/>
              <a:buFont typeface="System Font Regular"/>
              <a:buChar char="–"/>
              <a:defRPr sz="2200" kern="0">
                <a:solidFill>
                  <a:srgbClr val="000000"/>
                </a:solidFill>
                <a:latin typeface="+mn-lt"/>
                <a:ea typeface="+mn-ea"/>
                <a:cs typeface="Calibri Light"/>
              </a:defRPr>
            </a:lvl4pPr>
            <a:lvl5pPr marL="1508760" indent="-243829" algn="l" defTabSz="609570" rtl="0" eaLnBrk="1" latinLnBrk="0" hangingPunct="1">
              <a:lnSpc>
                <a:spcPct val="90000"/>
              </a:lnSpc>
              <a:spcBef>
                <a:spcPts val="400"/>
              </a:spcBef>
              <a:spcAft>
                <a:spcPts val="0"/>
              </a:spcAft>
              <a:buClr>
                <a:schemeClr val="tx2"/>
              </a:buClr>
              <a:buSzPct val="100000"/>
              <a:buFont typeface="Arial" panose="020B0604020202020204" pitchFamily="34" charset="0"/>
              <a:buChar char="•"/>
              <a:defRPr sz="2000" kern="0">
                <a:solidFill>
                  <a:srgbClr val="000000"/>
                </a:solidFill>
                <a:latin typeface="+mn-lt"/>
                <a:ea typeface="+mn-ea"/>
                <a:cs typeface="Calibri Light"/>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514350" indent="-285750">
              <a:lnSpc>
                <a:spcPct val="100000"/>
              </a:lnSpc>
              <a:spcBef>
                <a:spcPts val="600"/>
              </a:spcBef>
              <a:buFont typeface="Arial" panose="020B0604020202020204" pitchFamily="34" charset="0"/>
              <a:buChar char="•"/>
            </a:pPr>
            <a:r>
              <a:rPr lang="en-US" sz="2000" dirty="0"/>
              <a:t>Marital status</a:t>
            </a:r>
          </a:p>
          <a:p>
            <a:pPr marL="514350" indent="-285750">
              <a:lnSpc>
                <a:spcPct val="100000"/>
              </a:lnSpc>
              <a:spcBef>
                <a:spcPts val="600"/>
              </a:spcBef>
              <a:buFont typeface="Arial" panose="020B0604020202020204" pitchFamily="34" charset="0"/>
              <a:buChar char="•"/>
            </a:pPr>
            <a:r>
              <a:rPr lang="en-US" sz="2000" dirty="0"/>
              <a:t>Race</a:t>
            </a:r>
          </a:p>
          <a:p>
            <a:pPr marL="514350" indent="-285750">
              <a:lnSpc>
                <a:spcPct val="100000"/>
              </a:lnSpc>
              <a:spcBef>
                <a:spcPts val="600"/>
              </a:spcBef>
              <a:buFont typeface="Arial" panose="020B0604020202020204" pitchFamily="34" charset="0"/>
              <a:buChar char="•"/>
            </a:pPr>
            <a:r>
              <a:rPr lang="en-US" sz="2000" dirty="0"/>
              <a:t>Education</a:t>
            </a:r>
          </a:p>
          <a:p>
            <a:pPr marL="514350" indent="-285750">
              <a:lnSpc>
                <a:spcPct val="100000"/>
              </a:lnSpc>
              <a:spcBef>
                <a:spcPts val="600"/>
              </a:spcBef>
              <a:buFont typeface="Arial" panose="020B0604020202020204" pitchFamily="34" charset="0"/>
              <a:buChar char="•"/>
            </a:pPr>
            <a:r>
              <a:rPr lang="en-US" sz="2000" dirty="0"/>
              <a:t>Medical information</a:t>
            </a:r>
          </a:p>
          <a:p>
            <a:pPr marL="514350" indent="-285750">
              <a:lnSpc>
                <a:spcPct val="100000"/>
              </a:lnSpc>
              <a:spcBef>
                <a:spcPts val="600"/>
              </a:spcBef>
              <a:buFont typeface="Arial" panose="020B0604020202020204" pitchFamily="34" charset="0"/>
              <a:buChar char="•"/>
            </a:pPr>
            <a:r>
              <a:rPr lang="en-US" sz="2000" dirty="0"/>
              <a:t>Health insurance information</a:t>
            </a:r>
          </a:p>
          <a:p>
            <a:pPr marL="514350" indent="-285750">
              <a:lnSpc>
                <a:spcPct val="100000"/>
              </a:lnSpc>
              <a:spcBef>
                <a:spcPts val="600"/>
              </a:spcBef>
              <a:buFont typeface="Arial" panose="020B0604020202020204" pitchFamily="34" charset="0"/>
              <a:buChar char="•"/>
            </a:pPr>
            <a:r>
              <a:rPr lang="en-US" sz="2000" dirty="0"/>
              <a:t>Genetic information</a:t>
            </a:r>
          </a:p>
          <a:p>
            <a:pPr marL="514350" indent="-285750">
              <a:lnSpc>
                <a:spcPct val="100000"/>
              </a:lnSpc>
              <a:spcBef>
                <a:spcPts val="600"/>
              </a:spcBef>
              <a:buFont typeface="Arial" panose="020B0604020202020204" pitchFamily="34" charset="0"/>
              <a:buChar char="•"/>
            </a:pPr>
            <a:r>
              <a:rPr lang="en-US" sz="2000" dirty="0"/>
              <a:t>Facial templates</a:t>
            </a:r>
          </a:p>
          <a:p>
            <a:pPr marL="514350" indent="-285750">
              <a:lnSpc>
                <a:spcPct val="100000"/>
              </a:lnSpc>
              <a:spcBef>
                <a:spcPts val="600"/>
              </a:spcBef>
              <a:buFont typeface="Arial" panose="020B0604020202020204" pitchFamily="34" charset="0"/>
              <a:buChar char="•"/>
            </a:pPr>
            <a:r>
              <a:rPr lang="en-US" sz="2000" dirty="0"/>
              <a:t>K</a:t>
            </a:r>
            <a:r>
              <a:rPr lang="en-BE" sz="2000" dirty="0"/>
              <a:t>eystroke</a:t>
            </a:r>
            <a:endParaRPr lang="en-US" sz="2000" dirty="0"/>
          </a:p>
          <a:p>
            <a:pPr marL="514350" indent="-285750">
              <a:lnSpc>
                <a:spcPct val="100000"/>
              </a:lnSpc>
              <a:spcBef>
                <a:spcPts val="600"/>
              </a:spcBef>
              <a:buFont typeface="Arial" panose="020B0604020202020204" pitchFamily="34" charset="0"/>
              <a:buChar char="•"/>
            </a:pPr>
            <a:r>
              <a:rPr lang="en-US" sz="2000" dirty="0"/>
              <a:t>Physical or mental disability</a:t>
            </a:r>
            <a:endParaRPr lang="en-BE" sz="2000" dirty="0"/>
          </a:p>
        </p:txBody>
      </p:sp>
      <p:sp>
        <p:nvSpPr>
          <p:cNvPr id="13" name="Title 1">
            <a:extLst>
              <a:ext uri="{FF2B5EF4-FFF2-40B4-BE49-F238E27FC236}">
                <a16:creationId xmlns:a16="http://schemas.microsoft.com/office/drawing/2014/main" id="{CC48CAC6-F1A4-6B7C-54BC-EDECFA9B91C9}"/>
              </a:ext>
            </a:extLst>
          </p:cNvPr>
          <p:cNvSpPr txBox="1">
            <a:spLocks/>
          </p:cNvSpPr>
          <p:nvPr/>
        </p:nvSpPr>
        <p:spPr>
          <a:xfrm>
            <a:off x="2771549" y="589350"/>
            <a:ext cx="8666802" cy="74054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pPr algn="l"/>
            <a:r>
              <a:rPr lang="en-BE" sz="2800" b="1" dirty="0">
                <a:solidFill>
                  <a:schemeClr val="tx2"/>
                </a:solidFill>
                <a:latin typeface="+mn-lt"/>
              </a:rPr>
              <a:t>What your car (company) can collect about you</a:t>
            </a:r>
          </a:p>
        </p:txBody>
      </p:sp>
    </p:spTree>
    <p:extLst>
      <p:ext uri="{BB962C8B-B14F-4D97-AF65-F5344CB8AC3E}">
        <p14:creationId xmlns:p14="http://schemas.microsoft.com/office/powerpoint/2010/main" val="71841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2">
                                            <p:txEl>
                                              <p:pRg st="1" end="1"/>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12">
                                            <p:txEl>
                                              <p:pRg st="3" end="3"/>
                                            </p:txEl>
                                          </p:spTgt>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500"/>
                                  </p:stCondLst>
                                  <p:childTnLst>
                                    <p:set>
                                      <p:cBhvr>
                                        <p:cTn id="25" dur="1" fill="hold">
                                          <p:stCondLst>
                                            <p:cond delay="0"/>
                                          </p:stCondLst>
                                        </p:cTn>
                                        <p:tgtEl>
                                          <p:spTgt spid="12">
                                            <p:txEl>
                                              <p:pRg st="5" end="5"/>
                                            </p:txEl>
                                          </p:spTgt>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50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grpId="0" nodeType="afterEffect">
                                  <p:stCondLst>
                                    <p:cond delay="500"/>
                                  </p:stCondLst>
                                  <p:childTnLst>
                                    <p:set>
                                      <p:cBhvr>
                                        <p:cTn id="31" dur="1" fill="hold">
                                          <p:stCondLst>
                                            <p:cond delay="0"/>
                                          </p:stCondLst>
                                        </p:cTn>
                                        <p:tgtEl>
                                          <p:spTgt spid="12">
                                            <p:txEl>
                                              <p:pRg st="7" end="7"/>
                                            </p:txEl>
                                          </p:spTgt>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50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grpId="0" nodeType="afterEffect">
                                  <p:stCondLst>
                                    <p:cond delay="500"/>
                                  </p:stCondLst>
                                  <p:childTnLst>
                                    <p:set>
                                      <p:cBhvr>
                                        <p:cTn id="37" dur="1" fill="hold">
                                          <p:stCondLst>
                                            <p:cond delay="0"/>
                                          </p:stCondLst>
                                        </p:cTn>
                                        <p:tgtEl>
                                          <p:spTgt spid="6">
                                            <p:txEl>
                                              <p:pRg st="0" end="0"/>
                                            </p:txEl>
                                          </p:spTgt>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50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500"/>
                                  </p:stCondLst>
                                  <p:childTnLst>
                                    <p:set>
                                      <p:cBhvr>
                                        <p:cTn id="43" dur="1" fill="hold">
                                          <p:stCondLst>
                                            <p:cond delay="0"/>
                                          </p:stCondLst>
                                        </p:cTn>
                                        <p:tgtEl>
                                          <p:spTgt spid="6">
                                            <p:txEl>
                                              <p:pRg st="2" end="2"/>
                                            </p:txEl>
                                          </p:spTgt>
                                        </p:tgtEl>
                                        <p:attrNameLst>
                                          <p:attrName>style.visibility</p:attrName>
                                        </p:attrNameLst>
                                      </p:cBhvr>
                                      <p:to>
                                        <p:strVal val="visible"/>
                                      </p:to>
                                    </p:set>
                                  </p:childTnLst>
                                </p:cTn>
                              </p:par>
                            </p:childTnLst>
                          </p:cTn>
                        </p:par>
                        <p:par>
                          <p:cTn id="44" fill="hold">
                            <p:stCondLst>
                              <p:cond delay="5500"/>
                            </p:stCondLst>
                            <p:childTnLst>
                              <p:par>
                                <p:cTn id="45" presetID="1" presetClass="entr" presetSubtype="0" fill="hold" grpId="0" nodeType="afterEffect">
                                  <p:stCondLst>
                                    <p:cond delay="50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par>
                          <p:cTn id="47" fill="hold">
                            <p:stCondLst>
                              <p:cond delay="6000"/>
                            </p:stCondLst>
                            <p:childTnLst>
                              <p:par>
                                <p:cTn id="48" presetID="1" presetClass="entr" presetSubtype="0" fill="hold" grpId="0" nodeType="afterEffect">
                                  <p:stCondLst>
                                    <p:cond delay="500"/>
                                  </p:stCondLst>
                                  <p:childTnLst>
                                    <p:set>
                                      <p:cBhvr>
                                        <p:cTn id="49" dur="1" fill="hold">
                                          <p:stCondLst>
                                            <p:cond delay="0"/>
                                          </p:stCondLst>
                                        </p:cTn>
                                        <p:tgtEl>
                                          <p:spTgt spid="6">
                                            <p:txEl>
                                              <p:pRg st="4" end="4"/>
                                            </p:txEl>
                                          </p:spTgt>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50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par>
                          <p:cTn id="53" fill="hold">
                            <p:stCondLst>
                              <p:cond delay="7000"/>
                            </p:stCondLst>
                            <p:childTnLst>
                              <p:par>
                                <p:cTn id="54" presetID="1" presetClass="entr" presetSubtype="0" fill="hold" grpId="0" nodeType="afterEffect">
                                  <p:stCondLst>
                                    <p:cond delay="500"/>
                                  </p:stCondLst>
                                  <p:childTnLst>
                                    <p:set>
                                      <p:cBhvr>
                                        <p:cTn id="55" dur="1" fill="hold">
                                          <p:stCondLst>
                                            <p:cond delay="0"/>
                                          </p:stCondLst>
                                        </p:cTn>
                                        <p:tgtEl>
                                          <p:spTgt spid="6">
                                            <p:txEl>
                                              <p:pRg st="6" end="6"/>
                                            </p:txEl>
                                          </p:spTgt>
                                        </p:tgtEl>
                                        <p:attrNameLst>
                                          <p:attrName>style.visibility</p:attrName>
                                        </p:attrNameLst>
                                      </p:cBhvr>
                                      <p:to>
                                        <p:strVal val="visible"/>
                                      </p:to>
                                    </p:set>
                                  </p:childTnLst>
                                </p:cTn>
                              </p:par>
                            </p:childTnLst>
                          </p:cTn>
                        </p:par>
                        <p:par>
                          <p:cTn id="56" fill="hold">
                            <p:stCondLst>
                              <p:cond delay="7500"/>
                            </p:stCondLst>
                            <p:childTnLst>
                              <p:par>
                                <p:cTn id="57" presetID="1" presetClass="entr" presetSubtype="0" fill="hold" grpId="0" nodeType="afterEffect">
                                  <p:stCondLst>
                                    <p:cond delay="50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par>
                          <p:cTn id="59" fill="hold">
                            <p:stCondLst>
                              <p:cond delay="8000"/>
                            </p:stCondLst>
                            <p:childTnLst>
                              <p:par>
                                <p:cTn id="60" presetID="1" presetClass="entr" presetSubtype="0" fill="hold" grpId="0" nodeType="afterEffect">
                                  <p:stCondLst>
                                    <p:cond delay="500"/>
                                  </p:stCondLst>
                                  <p:childTnLst>
                                    <p:set>
                                      <p:cBhvr>
                                        <p:cTn id="61" dur="1" fill="hold">
                                          <p:stCondLst>
                                            <p:cond delay="0"/>
                                          </p:stCondLst>
                                        </p:cTn>
                                        <p:tgtEl>
                                          <p:spTgt spid="6">
                                            <p:txEl>
                                              <p:pRg st="8" end="8"/>
                                            </p:txEl>
                                          </p:spTgt>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500"/>
                                  </p:stCondLst>
                                  <p:childTnLst>
                                    <p:set>
                                      <p:cBhvr>
                                        <p:cTn id="6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2209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27</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 name="TextBox 6">
            <a:extLst>
              <a:ext uri="{FF2B5EF4-FFF2-40B4-BE49-F238E27FC236}">
                <a16:creationId xmlns:a16="http://schemas.microsoft.com/office/drawing/2014/main" id="{87A36F50-14B2-1E3A-913F-A82E3171AF00}"/>
              </a:ext>
            </a:extLst>
          </p:cNvPr>
          <p:cNvSpPr txBox="1"/>
          <p:nvPr/>
        </p:nvSpPr>
        <p:spPr>
          <a:xfrm>
            <a:off x="35653" y="3104019"/>
            <a:ext cx="2140196" cy="954107"/>
          </a:xfrm>
          <a:prstGeom prst="rect">
            <a:avLst/>
          </a:prstGeom>
          <a:noFill/>
        </p:spPr>
        <p:txBody>
          <a:bodyPr wrap="square">
            <a:spAutoFit/>
          </a:bodyPr>
          <a:lstStyle/>
          <a:p>
            <a:r>
              <a:rPr lang="en-GB" dirty="0">
                <a:solidFill>
                  <a:schemeClr val="bg1"/>
                </a:solidFill>
                <a:latin typeface="+mn-lt"/>
              </a:rPr>
              <a:t>https://therecord.media/ford-patent-application-in-vehicle-listening-advertising</a:t>
            </a:r>
          </a:p>
        </p:txBody>
      </p:sp>
      <p:pic>
        <p:nvPicPr>
          <p:cNvPr id="10" name="Picture 9">
            <a:extLst>
              <a:ext uri="{FF2B5EF4-FFF2-40B4-BE49-F238E27FC236}">
                <a16:creationId xmlns:a16="http://schemas.microsoft.com/office/drawing/2014/main" id="{C287886C-9891-BC63-84D2-2DA105FE8173}"/>
              </a:ext>
            </a:extLst>
          </p:cNvPr>
          <p:cNvPicPr>
            <a:picLocks noChangeAspect="1"/>
          </p:cNvPicPr>
          <p:nvPr/>
        </p:nvPicPr>
        <p:blipFill>
          <a:blip r:embed="rId3"/>
          <a:stretch>
            <a:fillRect/>
          </a:stretch>
        </p:blipFill>
        <p:spPr>
          <a:xfrm>
            <a:off x="2791852" y="1109541"/>
            <a:ext cx="8030696" cy="1743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36E20162-6B5D-92C8-36FA-6726220CC8FD}"/>
              </a:ext>
            </a:extLst>
          </p:cNvPr>
          <p:cNvGrpSpPr/>
          <p:nvPr/>
        </p:nvGrpSpPr>
        <p:grpSpPr>
          <a:xfrm>
            <a:off x="3071960" y="2951444"/>
            <a:ext cx="8247173" cy="4260093"/>
            <a:chOff x="191772" y="3193861"/>
            <a:chExt cx="6559191" cy="4260093"/>
          </a:xfrm>
        </p:grpSpPr>
        <p:sp>
          <p:nvSpPr>
            <p:cNvPr id="14" name="TextBox 13">
              <a:extLst>
                <a:ext uri="{FF2B5EF4-FFF2-40B4-BE49-F238E27FC236}">
                  <a16:creationId xmlns:a16="http://schemas.microsoft.com/office/drawing/2014/main" id="{70482EE4-DCEE-4AB9-D670-F3EEA031600C}"/>
                </a:ext>
              </a:extLst>
            </p:cNvPr>
            <p:cNvSpPr txBox="1"/>
            <p:nvPr/>
          </p:nvSpPr>
          <p:spPr>
            <a:xfrm>
              <a:off x="400314" y="3591113"/>
              <a:ext cx="6203393" cy="3170099"/>
            </a:xfrm>
            <a:prstGeom prst="rect">
              <a:avLst/>
            </a:prstGeom>
            <a:solidFill>
              <a:schemeClr val="bg2">
                <a:lumMod val="20000"/>
                <a:lumOff val="80000"/>
              </a:schemeClr>
            </a:solidFill>
          </p:spPr>
          <p:txBody>
            <a:bodyPr wrap="square">
              <a:spAutoFit/>
            </a:bodyPr>
            <a:lstStyle/>
            <a:p>
              <a:pPr algn="l"/>
              <a:r>
                <a:rPr lang="en-GB" sz="2000" b="0" i="0" dirty="0">
                  <a:solidFill>
                    <a:schemeClr val="tx1"/>
                  </a:solidFill>
                  <a:effectLst/>
                  <a:latin typeface="+mn-lt"/>
                </a:rPr>
                <a:t>“In one example, the controller may monitor user dialogue to detect when individuals are in a conversation,” the patent application says. “The conversations can be parsed for keywords or phrases that may indicate where the occupants are traveling to.”</a:t>
              </a:r>
            </a:p>
            <a:p>
              <a:endParaRPr lang="en-GB" sz="2000" b="0" i="0" dirty="0">
                <a:solidFill>
                  <a:schemeClr val="tx1"/>
                </a:solidFill>
                <a:effectLst/>
                <a:latin typeface="+mn-lt"/>
              </a:endParaRPr>
            </a:p>
            <a:p>
              <a:r>
                <a:rPr lang="en-GB" sz="2000" b="0" i="0" dirty="0">
                  <a:solidFill>
                    <a:schemeClr val="tx1"/>
                  </a:solidFill>
                  <a:effectLst/>
                  <a:latin typeface="+mn-lt"/>
                </a:rPr>
                <a:t>The tech — </a:t>
              </a:r>
              <a:r>
                <a:rPr lang="en-GB" sz="2000" b="0" i="0" dirty="0" err="1">
                  <a:solidFill>
                    <a:schemeClr val="tx1"/>
                  </a:solidFill>
                  <a:effectLst/>
                  <a:latin typeface="+mn-lt"/>
                </a:rPr>
                <a:t>labeled</a:t>
              </a:r>
              <a:r>
                <a:rPr lang="en-GB" sz="2000" b="0" i="0" dirty="0">
                  <a:solidFill>
                    <a:schemeClr val="tx1"/>
                  </a:solidFill>
                  <a:effectLst/>
                  <a:latin typeface="+mn-lt"/>
                </a:rPr>
                <a:t> as “in-vehicle advertisement presentation” — will determine where a car is located, how fast it is traveling, what type of road it is driving on and whether it is in traffic. It also will predict routes, speeds and destinations to customize ads to drivers, the application said.</a:t>
              </a:r>
            </a:p>
          </p:txBody>
        </p:sp>
        <p:sp>
          <p:nvSpPr>
            <p:cNvPr id="15" name="TextBox 14">
              <a:extLst>
                <a:ext uri="{FF2B5EF4-FFF2-40B4-BE49-F238E27FC236}">
                  <a16:creationId xmlns:a16="http://schemas.microsoft.com/office/drawing/2014/main" id="{9D08C762-7646-EF23-608B-6DBC874CED5E}"/>
                </a:ext>
              </a:extLst>
            </p:cNvPr>
            <p:cNvSpPr txBox="1"/>
            <p:nvPr/>
          </p:nvSpPr>
          <p:spPr>
            <a:xfrm>
              <a:off x="191772" y="3193861"/>
              <a:ext cx="371677" cy="1015663"/>
            </a:xfrm>
            <a:prstGeom prst="rect">
              <a:avLst/>
            </a:prstGeom>
            <a:noFill/>
          </p:spPr>
          <p:txBody>
            <a:bodyPr wrap="square">
              <a:spAutoFit/>
            </a:bodyPr>
            <a:lstStyle/>
            <a:p>
              <a:r>
                <a:rPr lang="en-GB" sz="6000" b="1" dirty="0">
                  <a:solidFill>
                    <a:schemeClr val="bg2"/>
                  </a:solidFill>
                  <a:latin typeface="+mn-lt"/>
                </a:rPr>
                <a:t>“</a:t>
              </a:r>
            </a:p>
          </p:txBody>
        </p:sp>
        <p:sp>
          <p:nvSpPr>
            <p:cNvPr id="16" name="TextBox 15">
              <a:extLst>
                <a:ext uri="{FF2B5EF4-FFF2-40B4-BE49-F238E27FC236}">
                  <a16:creationId xmlns:a16="http://schemas.microsoft.com/office/drawing/2014/main" id="{DFC47CC6-5035-5359-EB29-11B38FBF570B}"/>
                </a:ext>
              </a:extLst>
            </p:cNvPr>
            <p:cNvSpPr txBox="1"/>
            <p:nvPr/>
          </p:nvSpPr>
          <p:spPr>
            <a:xfrm>
              <a:off x="6379286" y="6438291"/>
              <a:ext cx="371677" cy="1015663"/>
            </a:xfrm>
            <a:prstGeom prst="rect">
              <a:avLst/>
            </a:prstGeom>
            <a:noFill/>
          </p:spPr>
          <p:txBody>
            <a:bodyPr wrap="square">
              <a:spAutoFit/>
            </a:bodyPr>
            <a:lstStyle/>
            <a:p>
              <a:r>
                <a:rPr lang="en-GB" sz="6000" b="1" dirty="0">
                  <a:solidFill>
                    <a:schemeClr val="bg2"/>
                  </a:solidFill>
                  <a:latin typeface="+mn-lt"/>
                </a:rPr>
                <a:t>”</a:t>
              </a:r>
            </a:p>
          </p:txBody>
        </p:sp>
      </p:grpSp>
      <p:sp>
        <p:nvSpPr>
          <p:cNvPr id="17" name="TextBox 16">
            <a:extLst>
              <a:ext uri="{FF2B5EF4-FFF2-40B4-BE49-F238E27FC236}">
                <a16:creationId xmlns:a16="http://schemas.microsoft.com/office/drawing/2014/main" id="{E4D738FA-178B-310F-4C2C-06FC7BB130B9}"/>
              </a:ext>
            </a:extLst>
          </p:cNvPr>
          <p:cNvSpPr txBox="1"/>
          <p:nvPr/>
        </p:nvSpPr>
        <p:spPr>
          <a:xfrm>
            <a:off x="9046873" y="2547826"/>
            <a:ext cx="1877275" cy="307777"/>
          </a:xfrm>
          <a:prstGeom prst="rect">
            <a:avLst/>
          </a:prstGeom>
          <a:noFill/>
        </p:spPr>
        <p:txBody>
          <a:bodyPr wrap="square">
            <a:spAutoFit/>
          </a:bodyPr>
          <a:lstStyle/>
          <a:p>
            <a:r>
              <a:rPr lang="en-GB" dirty="0">
                <a:solidFill>
                  <a:schemeClr val="accent5"/>
                </a:solidFill>
                <a:latin typeface="+mn-lt"/>
              </a:rPr>
              <a:t>September 9, 2024</a:t>
            </a:r>
          </a:p>
        </p:txBody>
      </p:sp>
    </p:spTree>
    <p:extLst>
      <p:ext uri="{BB962C8B-B14F-4D97-AF65-F5344CB8AC3E}">
        <p14:creationId xmlns:p14="http://schemas.microsoft.com/office/powerpoint/2010/main" val="168447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g2b55672ff36_2_85"/>
          <p:cNvSpPr/>
          <p:nvPr/>
        </p:nvSpPr>
        <p:spPr>
          <a:xfrm flipH="1">
            <a:off x="5334000" y="0"/>
            <a:ext cx="6858000" cy="6858000"/>
          </a:xfrm>
          <a:prstGeom prst="rtTriangle">
            <a:avLst/>
          </a:prstGeom>
          <a:solidFill>
            <a:srgbClr val="F3F3F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g2b55672ff36_2_85"/>
          <p:cNvSpPr txBox="1"/>
          <p:nvPr/>
        </p:nvSpPr>
        <p:spPr>
          <a:xfrm>
            <a:off x="351233" y="491400"/>
            <a:ext cx="7762264" cy="775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900" b="0" i="0" u="none" strike="noStrike" kern="0" cap="none" spc="0" normalizeH="0" baseline="0" noProof="0" dirty="0">
                <a:ln>
                  <a:noFill/>
                </a:ln>
                <a:solidFill>
                  <a:srgbClr val="000000"/>
                </a:solidFill>
                <a:effectLst/>
                <a:uLnTx/>
                <a:uFillTx/>
                <a:latin typeface="Georgia"/>
                <a:ea typeface="Georgia"/>
                <a:cs typeface="Georgia"/>
                <a:sym typeface="Georgia"/>
              </a:rPr>
              <a:t>PRIVACY MITIGATIONS &amp; CONTROLS</a:t>
            </a:r>
            <a:br>
              <a:rPr kumimoji="0" lang="en-GB" sz="2900" b="0" i="0" u="none" strike="noStrike" kern="0" cap="none" spc="0" normalizeH="0" baseline="0" noProof="0" dirty="0">
                <a:ln>
                  <a:noFill/>
                </a:ln>
                <a:solidFill>
                  <a:srgbClr val="000000"/>
                </a:solidFill>
                <a:effectLst/>
                <a:uLnTx/>
                <a:uFillTx/>
                <a:latin typeface="Georgia"/>
                <a:ea typeface="Georgia"/>
                <a:cs typeface="Georgia"/>
                <a:sym typeface="Georgia"/>
              </a:rPr>
            </a:br>
            <a:r>
              <a:rPr kumimoji="0" lang="en-GB" sz="2000" b="0" i="0" u="none" strike="noStrike" kern="0" cap="none" spc="0" normalizeH="0" baseline="0" noProof="0" dirty="0">
                <a:ln>
                  <a:noFill/>
                </a:ln>
                <a:solidFill>
                  <a:schemeClr val="accent3"/>
                </a:solidFill>
                <a:effectLst/>
                <a:uLnTx/>
                <a:uFillTx/>
                <a:latin typeface="+mn-lt"/>
                <a:ea typeface="Georgia"/>
                <a:cs typeface="Georgia"/>
                <a:sym typeface="Georgia"/>
              </a:rPr>
              <a:t>Going b</a:t>
            </a:r>
            <a:r>
              <a:rPr lang="en-GB" sz="2000" dirty="0" err="1">
                <a:solidFill>
                  <a:schemeClr val="accent3"/>
                </a:solidFill>
                <a:latin typeface="+mn-lt"/>
              </a:rPr>
              <a:t>eyond</a:t>
            </a:r>
            <a:r>
              <a:rPr lang="en-GB" sz="2000" dirty="0">
                <a:solidFill>
                  <a:schemeClr val="accent3"/>
                </a:solidFill>
                <a:latin typeface="+mn-lt"/>
              </a:rPr>
              <a:t> compliance and security</a:t>
            </a:r>
            <a:endParaRPr lang="en-GB" sz="3600" dirty="0">
              <a:solidFill>
                <a:schemeClr val="accent3"/>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DB536A"/>
              </a:solidFill>
              <a:effectLst/>
              <a:uLnTx/>
              <a:uFillTx/>
              <a:latin typeface="Arial"/>
              <a:cs typeface="Arial"/>
              <a:sym typeface="Arial"/>
            </a:endParaRPr>
          </a:p>
        </p:txBody>
      </p:sp>
      <p:sp>
        <p:nvSpPr>
          <p:cNvPr id="1629" name="Google Shape;1629;g2b55672ff36_2_85"/>
          <p:cNvSpPr/>
          <p:nvPr/>
        </p:nvSpPr>
        <p:spPr>
          <a:xfrm>
            <a:off x="351233" y="2631033"/>
            <a:ext cx="3830100" cy="3830100"/>
          </a:xfrm>
          <a:prstGeom prst="rtTriangle">
            <a:avLst/>
          </a:prstGeom>
          <a:solidFill>
            <a:srgbClr val="DB536A"/>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g2b55672ff36_2_85"/>
          <p:cNvSpPr/>
          <p:nvPr/>
        </p:nvSpPr>
        <p:spPr>
          <a:xfrm>
            <a:off x="4181012" y="2631033"/>
            <a:ext cx="3830100" cy="3830100"/>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g2b55672ff36_2_85"/>
          <p:cNvSpPr/>
          <p:nvPr/>
        </p:nvSpPr>
        <p:spPr>
          <a:xfrm>
            <a:off x="8010791" y="2631033"/>
            <a:ext cx="3830100" cy="3830100"/>
          </a:xfrm>
          <a:prstGeom prst="rtTriangle">
            <a:avLst/>
          </a:prstGeom>
          <a:solidFill>
            <a:srgbClr val="EB8C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g2b55672ff36_2_85"/>
          <p:cNvSpPr/>
          <p:nvPr/>
        </p:nvSpPr>
        <p:spPr>
          <a:xfrm>
            <a:off x="690202" y="1507843"/>
            <a:ext cx="2894116" cy="1166700"/>
          </a:xfrm>
          <a:prstGeom prst="rect">
            <a:avLst/>
          </a:prstGeom>
          <a:solidFill>
            <a:schemeClr val="accent5"/>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2200" b="1" i="0" u="none" strike="noStrike" kern="0" cap="none" spc="0" normalizeH="0" baseline="0" noProof="0" dirty="0" err="1">
                <a:ln>
                  <a:noFill/>
                </a:ln>
                <a:solidFill>
                  <a:schemeClr val="accent2"/>
                </a:solidFill>
                <a:effectLst/>
                <a:uLnTx/>
                <a:uFillTx/>
                <a:latin typeface="Arial"/>
                <a:cs typeface="Arial"/>
                <a:sym typeface="Arial"/>
              </a:rPr>
              <a:t>Unlinkability</a:t>
            </a:r>
            <a:r>
              <a:rPr kumimoji="0" lang="en-GB" sz="2200" b="1" i="0" u="none" strike="noStrike" kern="0" cap="none" spc="0" normalizeH="0" baseline="0" noProof="0" dirty="0">
                <a:ln>
                  <a:noFill/>
                </a:ln>
                <a:solidFill>
                  <a:schemeClr val="accent2"/>
                </a:solidFill>
                <a:effectLst/>
                <a:uLnTx/>
                <a:uFillTx/>
                <a:latin typeface="Arial"/>
                <a:cs typeface="Arial"/>
                <a:sym typeface="Arial"/>
              </a:rPr>
              <a:t> </a:t>
            </a:r>
            <a:r>
              <a:rPr kumimoji="0" lang="en-GB" sz="2200" i="1" u="none" strike="noStrike" kern="0" cap="none" spc="0" normalizeH="0" baseline="0" noProof="0" dirty="0">
                <a:ln>
                  <a:noFill/>
                </a:ln>
                <a:solidFill>
                  <a:schemeClr val="bg1"/>
                </a:solidFill>
                <a:effectLst/>
                <a:uLnTx/>
                <a:uFillTx/>
                <a:latin typeface="Arial"/>
                <a:cs typeface="Arial"/>
                <a:sym typeface="Arial"/>
              </a:rPr>
              <a:t>Minimality</a:t>
            </a:r>
            <a:endParaRPr kumimoji="0" sz="2200" i="1" u="none" strike="noStrike" kern="0" cap="none" spc="0" normalizeH="0" baseline="0" noProof="0" dirty="0">
              <a:ln>
                <a:noFill/>
              </a:ln>
              <a:solidFill>
                <a:schemeClr val="bg1"/>
              </a:solidFill>
              <a:effectLst/>
              <a:uLnTx/>
              <a:uFillTx/>
              <a:latin typeface="Arial"/>
              <a:cs typeface="Arial"/>
              <a:sym typeface="Arial"/>
            </a:endParaRPr>
          </a:p>
        </p:txBody>
      </p:sp>
      <p:sp>
        <p:nvSpPr>
          <p:cNvPr id="3" name="Google Shape;1640;g2b55672ff36_2_85">
            <a:extLst>
              <a:ext uri="{FF2B5EF4-FFF2-40B4-BE49-F238E27FC236}">
                <a16:creationId xmlns:a16="http://schemas.microsoft.com/office/drawing/2014/main" id="{5A80D5EF-BDD3-0A52-20B7-A6F52EF36741}"/>
              </a:ext>
            </a:extLst>
          </p:cNvPr>
          <p:cNvSpPr/>
          <p:nvPr/>
        </p:nvSpPr>
        <p:spPr>
          <a:xfrm>
            <a:off x="690202" y="2819086"/>
            <a:ext cx="2894116" cy="3728017"/>
          </a:xfrm>
          <a:prstGeom prst="rect">
            <a:avLst/>
          </a:prstGeom>
          <a:solidFill>
            <a:schemeClr val="accent6"/>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1800" b="1" i="0" u="none" strike="noStrike" kern="0" cap="none" spc="0" normalizeH="0" baseline="0" noProof="0" dirty="0">
                <a:ln>
                  <a:noFill/>
                </a:ln>
                <a:solidFill>
                  <a:schemeClr val="tx1"/>
                </a:solidFill>
                <a:effectLst/>
                <a:uLnTx/>
                <a:uFillTx/>
                <a:latin typeface="Arial"/>
                <a:cs typeface="Arial"/>
                <a:sym typeface="Arial"/>
              </a:rPr>
              <a:t>Minimize personal data </a:t>
            </a:r>
            <a:r>
              <a:rPr kumimoji="0" lang="en-GB" sz="1800" i="0" u="none" strike="noStrike" kern="0" cap="none" spc="0" normalizeH="0" baseline="0" noProof="0" dirty="0">
                <a:ln>
                  <a:noFill/>
                </a:ln>
                <a:solidFill>
                  <a:schemeClr val="tx1"/>
                </a:solidFill>
                <a:effectLst/>
                <a:uLnTx/>
                <a:uFillTx/>
                <a:latin typeface="Arial"/>
                <a:cs typeface="Arial"/>
                <a:sym typeface="Arial"/>
              </a:rPr>
              <a:t>being collected, processed, stored, and shared</a:t>
            </a:r>
          </a:p>
          <a:p>
            <a:pPr marL="431800" marR="0" lvl="0" indent="-342900" algn="l" defTabSz="914400" rtl="0" eaLnBrk="1" fontAlgn="auto" latinLnBrk="0" hangingPunct="1">
              <a:lnSpc>
                <a:spcPct val="100000"/>
              </a:lnSpc>
              <a:spcBef>
                <a:spcPts val="600"/>
              </a:spcBef>
              <a:spcAft>
                <a:spcPts val="0"/>
              </a:spcAft>
              <a:buClr>
                <a:srgbClr val="FFFFFF"/>
              </a:buClr>
              <a:buSzPts val="1400"/>
              <a:buFont typeface="Arial" panose="020B0604020202020204" pitchFamily="34" charset="0"/>
              <a:buChar char="•"/>
              <a:tabLst/>
              <a:defRPr/>
            </a:pPr>
            <a:r>
              <a:rPr kumimoji="0" lang="en-GB" sz="1800" i="0" u="none" strike="noStrike" kern="0" cap="none" spc="0" normalizeH="0" baseline="0" noProof="0" dirty="0">
                <a:ln>
                  <a:noFill/>
                </a:ln>
                <a:solidFill>
                  <a:schemeClr val="tx1"/>
                </a:solidFill>
                <a:effectLst/>
                <a:uLnTx/>
                <a:uFillTx/>
                <a:latin typeface="Arial"/>
                <a:cs typeface="Arial"/>
                <a:sym typeface="Arial"/>
              </a:rPr>
              <a:t>De-identification techniques </a:t>
            </a:r>
          </a:p>
          <a:p>
            <a:pPr marL="431800" marR="0" lvl="0" indent="-342900" algn="l" defTabSz="914400" rtl="0" eaLnBrk="1" fontAlgn="auto" latinLnBrk="0" hangingPunct="1">
              <a:lnSpc>
                <a:spcPct val="100000"/>
              </a:lnSpc>
              <a:spcBef>
                <a:spcPts val="600"/>
              </a:spcBef>
              <a:spcAft>
                <a:spcPts val="0"/>
              </a:spcAft>
              <a:buClr>
                <a:srgbClr val="FFFFFF"/>
              </a:buClr>
              <a:buSzPts val="1400"/>
              <a:buFont typeface="Arial" panose="020B0604020202020204" pitchFamily="34" charset="0"/>
              <a:buChar char="•"/>
              <a:tabLst/>
              <a:defRPr/>
            </a:pPr>
            <a:r>
              <a:rPr kumimoji="0" lang="en-GB" sz="1800" i="0" u="none" strike="noStrike" kern="0" cap="none" spc="0" normalizeH="0" baseline="0" noProof="0" dirty="0">
                <a:ln>
                  <a:noFill/>
                </a:ln>
                <a:solidFill>
                  <a:schemeClr val="tx1"/>
                </a:solidFill>
                <a:effectLst/>
                <a:uLnTx/>
                <a:uFillTx/>
                <a:latin typeface="Arial"/>
                <a:cs typeface="Arial"/>
                <a:sym typeface="Arial"/>
              </a:rPr>
              <a:t>Data deletion (retention period)</a:t>
            </a:r>
          </a:p>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1800" b="1" i="0" u="none" strike="noStrike" kern="0" cap="none" spc="0" normalizeH="0" baseline="0" noProof="0" dirty="0">
                <a:ln>
                  <a:noFill/>
                </a:ln>
                <a:solidFill>
                  <a:schemeClr val="tx1"/>
                </a:solidFill>
                <a:effectLst/>
                <a:uLnTx/>
                <a:uFillTx/>
                <a:latin typeface="Arial"/>
                <a:cs typeface="Arial"/>
                <a:sym typeface="Arial"/>
              </a:rPr>
              <a:t>Limit processing </a:t>
            </a:r>
            <a:r>
              <a:rPr kumimoji="0" lang="en-GB" sz="1800" i="0" u="none" strike="noStrike" kern="0" cap="none" spc="0" normalizeH="0" baseline="0" noProof="0" dirty="0">
                <a:ln>
                  <a:noFill/>
                </a:ln>
                <a:solidFill>
                  <a:schemeClr val="tx1"/>
                </a:solidFill>
                <a:effectLst/>
                <a:uLnTx/>
                <a:uFillTx/>
                <a:latin typeface="Arial"/>
                <a:cs typeface="Arial"/>
                <a:sym typeface="Arial"/>
              </a:rPr>
              <a:t>to intended purposes</a:t>
            </a:r>
          </a:p>
        </p:txBody>
      </p:sp>
      <p:sp>
        <p:nvSpPr>
          <p:cNvPr id="5" name="Google Shape;1640;g2b55672ff36_2_85">
            <a:extLst>
              <a:ext uri="{FF2B5EF4-FFF2-40B4-BE49-F238E27FC236}">
                <a16:creationId xmlns:a16="http://schemas.microsoft.com/office/drawing/2014/main" id="{2813DBB1-6081-402D-5E3F-119E9FDAEA00}"/>
              </a:ext>
            </a:extLst>
          </p:cNvPr>
          <p:cNvSpPr/>
          <p:nvPr/>
        </p:nvSpPr>
        <p:spPr>
          <a:xfrm>
            <a:off x="4527079" y="1507843"/>
            <a:ext cx="2894116" cy="1166700"/>
          </a:xfrm>
          <a:prstGeom prst="rect">
            <a:avLst/>
          </a:prstGeom>
          <a:solidFill>
            <a:schemeClr val="accent5"/>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2200" b="1" i="0" u="none" strike="noStrike" kern="0" cap="none" spc="0" normalizeH="0" baseline="0" noProof="0" dirty="0">
                <a:ln>
                  <a:noFill/>
                </a:ln>
                <a:solidFill>
                  <a:schemeClr val="accent2"/>
                </a:solidFill>
                <a:effectLst/>
                <a:uLnTx/>
                <a:uFillTx/>
                <a:latin typeface="Arial"/>
                <a:cs typeface="Arial"/>
                <a:sym typeface="Arial"/>
              </a:rPr>
              <a:t>Transparency</a:t>
            </a:r>
          </a:p>
          <a:p>
            <a:pPr marL="88900" marR="0" lvl="0" algn="l" defTabSz="914400" rtl="0" eaLnBrk="1" fontAlgn="auto" latinLnBrk="0" hangingPunct="1">
              <a:lnSpc>
                <a:spcPct val="100000"/>
              </a:lnSpc>
              <a:spcBef>
                <a:spcPts val="600"/>
              </a:spcBef>
              <a:spcAft>
                <a:spcPts val="0"/>
              </a:spcAft>
              <a:buClr>
                <a:srgbClr val="FFFFFF"/>
              </a:buClr>
              <a:buSzPts val="1400"/>
              <a:tabLst/>
              <a:defRPr/>
            </a:pPr>
            <a:r>
              <a:rPr lang="en-GB" sz="2200" i="1" dirty="0">
                <a:solidFill>
                  <a:schemeClr val="bg1"/>
                </a:solidFill>
              </a:rPr>
              <a:t>I</a:t>
            </a:r>
            <a:r>
              <a:rPr kumimoji="0" lang="en-GB" sz="2200" i="1" u="none" strike="noStrike" kern="0" cap="none" spc="0" normalizeH="0" baseline="0" noProof="0" dirty="0" err="1">
                <a:ln>
                  <a:noFill/>
                </a:ln>
                <a:solidFill>
                  <a:schemeClr val="bg1"/>
                </a:solidFill>
                <a:effectLst/>
                <a:uLnTx/>
                <a:uFillTx/>
                <a:latin typeface="Arial"/>
                <a:cs typeface="Arial"/>
                <a:sym typeface="Arial"/>
              </a:rPr>
              <a:t>nform</a:t>
            </a:r>
            <a:endParaRPr kumimoji="0" sz="2200" i="1" u="none" strike="noStrike" kern="0" cap="none" spc="0" normalizeH="0" baseline="0" noProof="0" dirty="0">
              <a:ln>
                <a:noFill/>
              </a:ln>
              <a:solidFill>
                <a:schemeClr val="bg1"/>
              </a:solidFill>
              <a:effectLst/>
              <a:uLnTx/>
              <a:uFillTx/>
              <a:latin typeface="Arial"/>
              <a:cs typeface="Arial"/>
              <a:sym typeface="Arial"/>
            </a:endParaRPr>
          </a:p>
        </p:txBody>
      </p:sp>
      <p:sp>
        <p:nvSpPr>
          <p:cNvPr id="6" name="Google Shape;1640;g2b55672ff36_2_85">
            <a:extLst>
              <a:ext uri="{FF2B5EF4-FFF2-40B4-BE49-F238E27FC236}">
                <a16:creationId xmlns:a16="http://schemas.microsoft.com/office/drawing/2014/main" id="{A0090978-5F23-9827-1F4D-A85DA5D74D9A}"/>
              </a:ext>
            </a:extLst>
          </p:cNvPr>
          <p:cNvSpPr/>
          <p:nvPr/>
        </p:nvSpPr>
        <p:spPr>
          <a:xfrm>
            <a:off x="4527079" y="2819087"/>
            <a:ext cx="2894116" cy="3298249"/>
          </a:xfrm>
          <a:prstGeom prst="rect">
            <a:avLst/>
          </a:prstGeom>
          <a:solidFill>
            <a:schemeClr val="accent6"/>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1800" b="1" i="0" u="none" strike="noStrike" kern="0" cap="none" spc="0" normalizeH="0" baseline="0" noProof="0" dirty="0">
                <a:ln>
                  <a:noFill/>
                </a:ln>
                <a:solidFill>
                  <a:schemeClr val="tx1"/>
                </a:solidFill>
                <a:effectLst/>
                <a:uLnTx/>
                <a:uFillTx/>
                <a:latin typeface="Arial"/>
                <a:cs typeface="Arial"/>
                <a:sym typeface="Arial"/>
              </a:rPr>
              <a:t>Privacy notices</a:t>
            </a:r>
          </a:p>
          <a:p>
            <a:pPr marL="88900" marR="0" lvl="0" algn="l" defTabSz="914400" rtl="0" eaLnBrk="1" fontAlgn="auto" latinLnBrk="0" hangingPunct="1">
              <a:lnSpc>
                <a:spcPct val="100000"/>
              </a:lnSpc>
              <a:spcBef>
                <a:spcPts val="600"/>
              </a:spcBef>
              <a:spcAft>
                <a:spcPts val="0"/>
              </a:spcAft>
              <a:buClr>
                <a:srgbClr val="FFFFFF"/>
              </a:buClr>
              <a:buSzPts val="1400"/>
              <a:tabLst/>
              <a:defRPr/>
            </a:pPr>
            <a:r>
              <a:rPr lang="en-GB" sz="1800" dirty="0">
                <a:solidFill>
                  <a:schemeClr val="tx1"/>
                </a:solidFill>
              </a:rPr>
              <a:t>(e.g. transparency enhancing technologies (TETs) to align with implementation)</a:t>
            </a:r>
            <a:endParaRPr kumimoji="0" lang="en-GB" sz="1800" i="0" u="none" strike="noStrike" kern="0" cap="none" spc="0" normalizeH="0" baseline="0" noProof="0" dirty="0">
              <a:ln>
                <a:noFill/>
              </a:ln>
              <a:solidFill>
                <a:schemeClr val="tx1"/>
              </a:solidFill>
              <a:effectLst/>
              <a:uLnTx/>
              <a:uFillTx/>
              <a:latin typeface="Arial"/>
              <a:cs typeface="Arial"/>
              <a:sym typeface="Arial"/>
            </a:endParaRPr>
          </a:p>
          <a:p>
            <a:pPr marL="88900" marR="0" lvl="0" algn="l" defTabSz="914400" rtl="0" eaLnBrk="1" fontAlgn="auto" latinLnBrk="0" hangingPunct="1">
              <a:lnSpc>
                <a:spcPct val="100000"/>
              </a:lnSpc>
              <a:spcBef>
                <a:spcPts val="600"/>
              </a:spcBef>
              <a:spcAft>
                <a:spcPts val="0"/>
              </a:spcAft>
              <a:buClr>
                <a:srgbClr val="FFFFFF"/>
              </a:buClr>
              <a:buSzPts val="1400"/>
              <a:tabLst/>
              <a:defRPr/>
            </a:pPr>
            <a:endParaRPr lang="en-GB" sz="1800" dirty="0">
              <a:solidFill>
                <a:schemeClr val="tx1"/>
              </a:solidFill>
            </a:endParaRPr>
          </a:p>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1800" b="1" i="0" u="none" strike="noStrike" kern="0" cap="none" spc="0" normalizeH="0" baseline="0" noProof="0" dirty="0">
                <a:ln>
                  <a:noFill/>
                </a:ln>
                <a:solidFill>
                  <a:schemeClr val="tx1"/>
                </a:solidFill>
                <a:effectLst/>
                <a:uLnTx/>
                <a:uFillTx/>
                <a:latin typeface="Arial"/>
                <a:cs typeface="Arial"/>
                <a:sym typeface="Arial"/>
              </a:rPr>
              <a:t>UI/UX </a:t>
            </a:r>
            <a:r>
              <a:rPr kumimoji="0" lang="en-GB" sz="1800" i="0" u="none" strike="noStrike" kern="0" cap="none" spc="0" normalizeH="0" baseline="0" noProof="0" dirty="0">
                <a:ln>
                  <a:noFill/>
                </a:ln>
                <a:solidFill>
                  <a:schemeClr val="tx1"/>
                </a:solidFill>
                <a:effectLst/>
                <a:uLnTx/>
                <a:uFillTx/>
                <a:latin typeface="Arial"/>
                <a:cs typeface="Arial"/>
                <a:sym typeface="Arial"/>
              </a:rPr>
              <a:t>avoiding deceptive patterns</a:t>
            </a:r>
          </a:p>
        </p:txBody>
      </p:sp>
      <p:sp>
        <p:nvSpPr>
          <p:cNvPr id="9" name="Google Shape;1640;g2b55672ff36_2_85">
            <a:extLst>
              <a:ext uri="{FF2B5EF4-FFF2-40B4-BE49-F238E27FC236}">
                <a16:creationId xmlns:a16="http://schemas.microsoft.com/office/drawing/2014/main" id="{2A6702F7-9FAE-76BE-A42E-EFE5F820B81C}"/>
              </a:ext>
            </a:extLst>
          </p:cNvPr>
          <p:cNvSpPr/>
          <p:nvPr/>
        </p:nvSpPr>
        <p:spPr>
          <a:xfrm>
            <a:off x="8342742" y="1507843"/>
            <a:ext cx="2894116" cy="1166700"/>
          </a:xfrm>
          <a:prstGeom prst="rect">
            <a:avLst/>
          </a:prstGeom>
          <a:solidFill>
            <a:schemeClr val="accent5"/>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2200" b="1" i="0" u="none" strike="noStrike" kern="0" cap="none" spc="0" normalizeH="0" baseline="0" noProof="0" dirty="0">
                <a:ln>
                  <a:noFill/>
                </a:ln>
                <a:solidFill>
                  <a:schemeClr val="accent2"/>
                </a:solidFill>
                <a:effectLst/>
                <a:uLnTx/>
                <a:uFillTx/>
                <a:latin typeface="Arial"/>
                <a:cs typeface="Arial"/>
                <a:sym typeface="Arial"/>
              </a:rPr>
              <a:t>Intervenability</a:t>
            </a:r>
          </a:p>
          <a:p>
            <a:pPr marL="88900" marR="0" lvl="0" algn="l" defTabSz="914400" rtl="0" eaLnBrk="1" fontAlgn="auto" latinLnBrk="0" hangingPunct="1">
              <a:lnSpc>
                <a:spcPct val="100000"/>
              </a:lnSpc>
              <a:spcBef>
                <a:spcPts val="600"/>
              </a:spcBef>
              <a:spcAft>
                <a:spcPts val="0"/>
              </a:spcAft>
              <a:buClr>
                <a:srgbClr val="FFFFFF"/>
              </a:buClr>
              <a:buSzPts val="1400"/>
              <a:tabLst/>
              <a:defRPr/>
            </a:pPr>
            <a:r>
              <a:rPr lang="en-GB" sz="2200" i="1" dirty="0">
                <a:solidFill>
                  <a:schemeClr val="bg1"/>
                </a:solidFill>
              </a:rPr>
              <a:t>Control / Empower</a:t>
            </a:r>
            <a:endParaRPr kumimoji="0" sz="2200" i="1" u="none" strike="noStrike" kern="0" cap="none" spc="0" normalizeH="0" baseline="0" noProof="0" dirty="0">
              <a:ln>
                <a:noFill/>
              </a:ln>
              <a:solidFill>
                <a:schemeClr val="bg1"/>
              </a:solidFill>
              <a:effectLst/>
              <a:uLnTx/>
              <a:uFillTx/>
              <a:latin typeface="Arial"/>
              <a:cs typeface="Arial"/>
              <a:sym typeface="Arial"/>
            </a:endParaRPr>
          </a:p>
        </p:txBody>
      </p:sp>
      <p:sp>
        <p:nvSpPr>
          <p:cNvPr id="10" name="Google Shape;1640;g2b55672ff36_2_85">
            <a:extLst>
              <a:ext uri="{FF2B5EF4-FFF2-40B4-BE49-F238E27FC236}">
                <a16:creationId xmlns:a16="http://schemas.microsoft.com/office/drawing/2014/main" id="{BA7E2F97-EEB1-4EAD-8CC4-32981D6085DD}"/>
              </a:ext>
            </a:extLst>
          </p:cNvPr>
          <p:cNvSpPr/>
          <p:nvPr/>
        </p:nvSpPr>
        <p:spPr>
          <a:xfrm>
            <a:off x="8342742" y="2819087"/>
            <a:ext cx="2894116" cy="3088227"/>
          </a:xfrm>
          <a:prstGeom prst="rect">
            <a:avLst/>
          </a:prstGeom>
          <a:solidFill>
            <a:schemeClr val="accent6"/>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1800" b="1" i="0" u="none" strike="noStrike" kern="0" cap="none" spc="0" normalizeH="0" baseline="0" noProof="0" dirty="0">
                <a:ln>
                  <a:noFill/>
                </a:ln>
                <a:solidFill>
                  <a:schemeClr val="tx1"/>
                </a:solidFill>
                <a:effectLst/>
                <a:uLnTx/>
                <a:uFillTx/>
                <a:latin typeface="Arial"/>
                <a:cs typeface="Arial"/>
                <a:sym typeface="Arial"/>
              </a:rPr>
              <a:t>Consent management</a:t>
            </a:r>
            <a:endParaRPr kumimoji="0" lang="en-GB" sz="1800" i="0" u="none" strike="noStrike" kern="0" cap="none" spc="0" normalizeH="0" baseline="0" noProof="0" dirty="0">
              <a:ln>
                <a:noFill/>
              </a:ln>
              <a:solidFill>
                <a:schemeClr val="tx1"/>
              </a:solidFill>
              <a:effectLst/>
              <a:uLnTx/>
              <a:uFillTx/>
              <a:latin typeface="Arial"/>
              <a:cs typeface="Arial"/>
              <a:sym typeface="Arial"/>
            </a:endParaRPr>
          </a:p>
          <a:p>
            <a:pPr marL="88900" marR="0" lvl="0" algn="l" defTabSz="914400" rtl="0" eaLnBrk="1" fontAlgn="auto" latinLnBrk="0" hangingPunct="1">
              <a:lnSpc>
                <a:spcPct val="100000"/>
              </a:lnSpc>
              <a:spcBef>
                <a:spcPts val="600"/>
              </a:spcBef>
              <a:spcAft>
                <a:spcPts val="0"/>
              </a:spcAft>
              <a:buClr>
                <a:srgbClr val="FFFFFF"/>
              </a:buClr>
              <a:buSzPts val="1400"/>
              <a:tabLst/>
              <a:defRPr/>
            </a:pPr>
            <a:endParaRPr lang="en-GB" sz="1800" dirty="0">
              <a:solidFill>
                <a:schemeClr val="tx1"/>
              </a:solidFill>
            </a:endParaRPr>
          </a:p>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1800" b="1" i="0" u="none" strike="noStrike" kern="0" cap="none" spc="0" normalizeH="0" baseline="0" noProof="0" dirty="0">
                <a:ln>
                  <a:noFill/>
                </a:ln>
                <a:solidFill>
                  <a:schemeClr val="tx1"/>
                </a:solidFill>
                <a:effectLst/>
                <a:uLnTx/>
                <a:uFillTx/>
                <a:latin typeface="Arial"/>
                <a:cs typeface="Arial"/>
                <a:sym typeface="Arial"/>
              </a:rPr>
              <a:t>Support for data subject requests</a:t>
            </a:r>
          </a:p>
          <a:p>
            <a:pPr marL="88900" marR="0" lvl="0" algn="l" defTabSz="914400" rtl="0" eaLnBrk="1" fontAlgn="auto" latinLnBrk="0" hangingPunct="1">
              <a:lnSpc>
                <a:spcPct val="100000"/>
              </a:lnSpc>
              <a:spcBef>
                <a:spcPts val="600"/>
              </a:spcBef>
              <a:spcAft>
                <a:spcPts val="0"/>
              </a:spcAft>
              <a:buClr>
                <a:srgbClr val="FFFFFF"/>
              </a:buClr>
              <a:buSzPts val="1400"/>
              <a:tabLst/>
              <a:defRPr/>
            </a:pPr>
            <a:r>
              <a:rPr lang="en-GB" sz="1800" dirty="0">
                <a:solidFill>
                  <a:schemeClr val="tx1"/>
                </a:solidFill>
              </a:rPr>
              <a:t>(e.g. data subject access request (DSAR), deletion, updating)</a:t>
            </a:r>
            <a:endParaRPr kumimoji="0" lang="en-GB" sz="1800" i="0" u="none" strike="noStrike" kern="0" cap="none" spc="0" normalizeH="0" baseline="0" noProof="0" dirty="0">
              <a:ln>
                <a:noFill/>
              </a:ln>
              <a:solidFill>
                <a:schemeClr val="tx1"/>
              </a:solidFill>
              <a:effectLst/>
              <a:uLnTx/>
              <a:uFillTx/>
              <a:latin typeface="Arial"/>
              <a:cs typeface="Arial"/>
              <a:sym typeface="Arial"/>
            </a:endParaRPr>
          </a:p>
        </p:txBody>
      </p:sp>
    </p:spTree>
    <p:extLst>
      <p:ext uri="{BB962C8B-B14F-4D97-AF65-F5344CB8AC3E}">
        <p14:creationId xmlns:p14="http://schemas.microsoft.com/office/powerpoint/2010/main" val="12353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 grpId="0" animBg="1"/>
      <p:bldP spid="3" grpId="0" animBg="1"/>
      <p:bldP spid="5" grpId="0" animBg="1"/>
      <p:bldP spid="6"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816"/>
        <p:cNvGrpSpPr/>
        <p:nvPr/>
      </p:nvGrpSpPr>
      <p:grpSpPr>
        <a:xfrm>
          <a:off x="0" y="0"/>
          <a:ext cx="0" cy="0"/>
          <a:chOff x="0" y="0"/>
          <a:chExt cx="0" cy="0"/>
        </a:xfrm>
      </p:grpSpPr>
      <p:sp>
        <p:nvSpPr>
          <p:cNvPr id="817" name="Google Shape;817;g2b55672ff36_0_266"/>
          <p:cNvSpPr/>
          <p:nvPr/>
        </p:nvSpPr>
        <p:spPr>
          <a:xfrm>
            <a:off x="0" y="-9067"/>
            <a:ext cx="12192000" cy="457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18" name="Google Shape;818;g2b55672ff36_0_266"/>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19" name="Google Shape;819;g2b55672ff36_0_26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823" name="Google Shape;823;g2b55672ff36_0_266"/>
          <p:cNvGrpSpPr/>
          <p:nvPr/>
        </p:nvGrpSpPr>
        <p:grpSpPr>
          <a:xfrm>
            <a:off x="554495" y="646428"/>
            <a:ext cx="5117322" cy="2357677"/>
            <a:chOff x="1595650" y="3082325"/>
            <a:chExt cx="5041200" cy="2357677"/>
          </a:xfrm>
          <a:solidFill>
            <a:schemeClr val="accent5">
              <a:lumMod val="60000"/>
              <a:lumOff val="40000"/>
            </a:schemeClr>
          </a:solidFill>
        </p:grpSpPr>
        <p:sp>
          <p:nvSpPr>
            <p:cNvPr id="824" name="Google Shape;824;g2b55672ff36_0_266"/>
            <p:cNvSpPr/>
            <p:nvPr/>
          </p:nvSpPr>
          <p:spPr>
            <a:xfrm>
              <a:off x="1595650" y="3082325"/>
              <a:ext cx="5041200" cy="1761600"/>
            </a:xfrm>
            <a:prstGeom prst="rect">
              <a:avLst/>
            </a:prstGeom>
            <a:grpFill/>
            <a:ln>
              <a:noFill/>
            </a:ln>
          </p:spPr>
          <p:txBody>
            <a:bodyPr spcFirstLastPara="1" wrap="square" lIns="426700" tIns="360000" rIns="304800" bIns="360000" anchor="ctr" anchorCtr="0">
              <a:noAutofit/>
            </a:bodyPr>
            <a:lstStyle/>
            <a:p>
              <a:pPr marL="0" lvl="0" indent="0" algn="l" rtl="0">
                <a:spcBef>
                  <a:spcPts val="0"/>
                </a:spcBef>
                <a:spcAft>
                  <a:spcPts val="0"/>
                </a:spcAft>
                <a:buNone/>
              </a:pPr>
              <a:r>
                <a:rPr lang="en-BE" sz="2000" b="1" dirty="0">
                  <a:solidFill>
                    <a:schemeClr val="lt1"/>
                  </a:solidFill>
                </a:rPr>
                <a:t>NO WORRIES! WE HAVE </a:t>
              </a:r>
              <a:r>
                <a:rPr lang="en-GB" sz="2000" b="1" dirty="0">
                  <a:solidFill>
                    <a:schemeClr val="lt1"/>
                  </a:solidFill>
                </a:rPr>
                <a:t>CONFIDENTIALITY!</a:t>
              </a:r>
              <a:endParaRPr sz="2000" b="1" dirty="0">
                <a:solidFill>
                  <a:schemeClr val="lt1"/>
                </a:solidFill>
              </a:endParaRPr>
            </a:p>
          </p:txBody>
        </p:sp>
        <p:sp>
          <p:nvSpPr>
            <p:cNvPr id="825" name="Google Shape;825;g2b55672ff36_0_266"/>
            <p:cNvSpPr/>
            <p:nvPr/>
          </p:nvSpPr>
          <p:spPr>
            <a:xfrm rot="5400000">
              <a:off x="1877000" y="4832202"/>
              <a:ext cx="607800" cy="607800"/>
            </a:xfrm>
            <a:prstGeom prst="rtTriangle">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826" name="Google Shape;826;g2b55672ff36_0_266"/>
          <p:cNvSpPr/>
          <p:nvPr/>
        </p:nvSpPr>
        <p:spPr>
          <a:xfrm>
            <a:off x="2257550" y="2114108"/>
            <a:ext cx="3177000" cy="571500"/>
          </a:xfrm>
          <a:prstGeom prst="rect">
            <a:avLst/>
          </a:prstGeom>
          <a:solidFill>
            <a:schemeClr val="lt1"/>
          </a:solidFill>
          <a:ln w="9525" cap="flat" cmpd="sng">
            <a:solidFill>
              <a:schemeClr val="accent3"/>
            </a:solidFill>
            <a:prstDash val="lgDash"/>
            <a:round/>
            <a:headEnd type="none" w="sm" len="sm"/>
            <a:tailEnd type="none" w="sm" len="sm"/>
          </a:ln>
        </p:spPr>
        <p:txBody>
          <a:bodyPr spcFirstLastPara="1" wrap="square" lIns="426700" tIns="0" rIns="304800" bIns="0" anchor="ctr" anchorCtr="0">
            <a:noAutofit/>
          </a:bodyPr>
          <a:lstStyle/>
          <a:p>
            <a:pPr marL="0" lvl="0" indent="0" algn="l" rtl="0">
              <a:spcBef>
                <a:spcPts val="0"/>
              </a:spcBef>
              <a:spcAft>
                <a:spcPts val="0"/>
              </a:spcAft>
              <a:buNone/>
            </a:pPr>
            <a:r>
              <a:rPr lang="en-BE" sz="2000" dirty="0">
                <a:solidFill>
                  <a:schemeClr val="accent3"/>
                </a:solidFill>
              </a:rPr>
              <a:t>MISCONCEPTION</a:t>
            </a:r>
            <a:endParaRPr sz="2000" dirty="0">
              <a:solidFill>
                <a:schemeClr val="accent3"/>
              </a:solidFill>
            </a:endParaRPr>
          </a:p>
        </p:txBody>
      </p:sp>
      <p:sp>
        <p:nvSpPr>
          <p:cNvPr id="827" name="Google Shape;827;g2b55672ff36_0_266"/>
          <p:cNvSpPr/>
          <p:nvPr/>
        </p:nvSpPr>
        <p:spPr>
          <a:xfrm flipH="1">
            <a:off x="2600600" y="2685605"/>
            <a:ext cx="1883400" cy="18834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828" name="Google Shape;828;g2b55672ff36_0_266"/>
          <p:cNvGrpSpPr/>
          <p:nvPr/>
        </p:nvGrpSpPr>
        <p:grpSpPr>
          <a:xfrm flipH="1">
            <a:off x="554495" y="3694965"/>
            <a:ext cx="5117322" cy="2357677"/>
            <a:chOff x="1595650" y="3082325"/>
            <a:chExt cx="5041200" cy="2357677"/>
          </a:xfrm>
        </p:grpSpPr>
        <p:sp>
          <p:nvSpPr>
            <p:cNvPr id="829" name="Google Shape;829;g2b55672ff36_0_266"/>
            <p:cNvSpPr/>
            <p:nvPr/>
          </p:nvSpPr>
          <p:spPr>
            <a:xfrm>
              <a:off x="1595650" y="3082325"/>
              <a:ext cx="5041200" cy="1761600"/>
            </a:xfrm>
            <a:prstGeom prst="rect">
              <a:avLst/>
            </a:prstGeom>
            <a:solidFill>
              <a:srgbClr val="434343"/>
            </a:solidFill>
            <a:ln>
              <a:noFill/>
            </a:ln>
          </p:spPr>
          <p:txBody>
            <a:bodyPr spcFirstLastPara="1" wrap="square" lIns="426700" tIns="360000" rIns="304800" bIns="360000" anchor="ctr" anchorCtr="0">
              <a:noAutofit/>
            </a:bodyPr>
            <a:lstStyle/>
            <a:p>
              <a:pPr marL="0" lvl="0" indent="0" algn="l" rtl="0">
                <a:spcBef>
                  <a:spcPts val="0"/>
                </a:spcBef>
                <a:spcAft>
                  <a:spcPts val="0"/>
                </a:spcAft>
                <a:buNone/>
              </a:pPr>
              <a:r>
                <a:rPr lang="en-BE" sz="2000" b="1">
                  <a:solidFill>
                    <a:schemeClr val="lt1"/>
                  </a:solidFill>
                </a:rPr>
                <a:t>WE VALUE SECURITY SO WE CAN’T SUPPORT PRIVACY!</a:t>
              </a:r>
              <a:endParaRPr sz="2000" b="1">
                <a:solidFill>
                  <a:schemeClr val="lt1"/>
                </a:solidFill>
              </a:endParaRPr>
            </a:p>
          </p:txBody>
        </p:sp>
        <p:sp>
          <p:nvSpPr>
            <p:cNvPr id="830" name="Google Shape;830;g2b55672ff36_0_266"/>
            <p:cNvSpPr/>
            <p:nvPr/>
          </p:nvSpPr>
          <p:spPr>
            <a:xfrm rot="5400000">
              <a:off x="1877000" y="4832202"/>
              <a:ext cx="607800" cy="607800"/>
            </a:xfrm>
            <a:prstGeom prst="rtTriangle">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831" name="Google Shape;831;g2b55672ff36_0_266"/>
          <p:cNvSpPr/>
          <p:nvPr/>
        </p:nvSpPr>
        <p:spPr>
          <a:xfrm flipH="1">
            <a:off x="791763" y="5162645"/>
            <a:ext cx="3177000" cy="571500"/>
          </a:xfrm>
          <a:prstGeom prst="rect">
            <a:avLst/>
          </a:prstGeom>
          <a:solidFill>
            <a:schemeClr val="lt1"/>
          </a:solidFill>
          <a:ln w="9525" cap="flat" cmpd="sng">
            <a:solidFill>
              <a:schemeClr val="accent3"/>
            </a:solidFill>
            <a:prstDash val="lgDash"/>
            <a:round/>
            <a:headEnd type="none" w="sm" len="sm"/>
            <a:tailEnd type="none" w="sm" len="sm"/>
          </a:ln>
        </p:spPr>
        <p:txBody>
          <a:bodyPr spcFirstLastPara="1" wrap="square" lIns="426700" tIns="0" rIns="304800" bIns="0" anchor="ctr" anchorCtr="0">
            <a:noAutofit/>
          </a:bodyPr>
          <a:lstStyle/>
          <a:p>
            <a:pPr marL="0" lvl="0" indent="0" algn="l" rtl="0">
              <a:spcBef>
                <a:spcPts val="0"/>
              </a:spcBef>
              <a:spcAft>
                <a:spcPts val="0"/>
              </a:spcAft>
              <a:buNone/>
            </a:pPr>
            <a:r>
              <a:rPr lang="en-BE" sz="2000">
                <a:solidFill>
                  <a:schemeClr val="accent3"/>
                </a:solidFill>
              </a:rPr>
              <a:t>MISCONCEPTION</a:t>
            </a:r>
            <a:endParaRPr sz="2000">
              <a:solidFill>
                <a:schemeClr val="accent3"/>
              </a:solidFill>
            </a:endParaRPr>
          </a:p>
        </p:txBody>
      </p:sp>
      <p:sp>
        <p:nvSpPr>
          <p:cNvPr id="832" name="Google Shape;832;g2b55672ff36_0_266"/>
          <p:cNvSpPr/>
          <p:nvPr/>
        </p:nvSpPr>
        <p:spPr>
          <a:xfrm>
            <a:off x="6575550" y="1949550"/>
            <a:ext cx="5256900" cy="2958900"/>
          </a:xfrm>
          <a:prstGeom prst="rect">
            <a:avLst/>
          </a:prstGeom>
          <a:solidFill>
            <a:srgbClr val="434343"/>
          </a:solidFill>
          <a:ln>
            <a:noFill/>
          </a:ln>
        </p:spPr>
        <p:txBody>
          <a:bodyPr spcFirstLastPara="1" wrap="square" lIns="426700" tIns="426700" rIns="304800" bIns="304800" anchor="ctr" anchorCtr="0">
            <a:noAutofit/>
          </a:bodyPr>
          <a:lstStyle/>
          <a:p>
            <a:pPr marL="0" lvl="0" indent="0" algn="l" rtl="0">
              <a:spcBef>
                <a:spcPts val="0"/>
              </a:spcBef>
              <a:spcAft>
                <a:spcPts val="0"/>
              </a:spcAft>
              <a:buNone/>
            </a:pPr>
            <a:r>
              <a:rPr lang="en-BE" sz="4400">
                <a:solidFill>
                  <a:schemeClr val="lt1"/>
                </a:solidFill>
                <a:latin typeface="Georgia"/>
                <a:ea typeface="Georgia"/>
                <a:cs typeface="Georgia"/>
                <a:sym typeface="Georgia"/>
              </a:rPr>
              <a:t>SECURITY </a:t>
            </a:r>
            <a:br>
              <a:rPr lang="en-BE" sz="4400">
                <a:solidFill>
                  <a:schemeClr val="lt1"/>
                </a:solidFill>
                <a:latin typeface="Georgia"/>
                <a:ea typeface="Georgia"/>
                <a:cs typeface="Georgia"/>
                <a:sym typeface="Georgia"/>
              </a:rPr>
            </a:br>
            <a:r>
              <a:rPr lang="en-BE" sz="4400">
                <a:solidFill>
                  <a:schemeClr val="lt1"/>
                </a:solidFill>
                <a:latin typeface="Georgia"/>
                <a:ea typeface="Georgia"/>
                <a:cs typeface="Georgia"/>
                <a:sym typeface="Georgia"/>
              </a:rPr>
              <a:t>vs. PRIVACY</a:t>
            </a:r>
            <a:endParaRPr sz="4400">
              <a:solidFill>
                <a:schemeClr val="lt1"/>
              </a:solidFill>
              <a:latin typeface="Georgia"/>
              <a:ea typeface="Georgia"/>
              <a:cs typeface="Georgia"/>
              <a:sym typeface="Georgia"/>
            </a:endParaRPr>
          </a:p>
        </p:txBody>
      </p:sp>
      <p:sp>
        <p:nvSpPr>
          <p:cNvPr id="833" name="Google Shape;833;g2b55672ff36_0_266"/>
          <p:cNvSpPr/>
          <p:nvPr/>
        </p:nvSpPr>
        <p:spPr>
          <a:xfrm rot="10800000">
            <a:off x="9675375" y="1949650"/>
            <a:ext cx="2157000" cy="2157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34" name="Google Shape;834;g2b55672ff36_0_266"/>
          <p:cNvSpPr/>
          <p:nvPr/>
        </p:nvSpPr>
        <p:spPr>
          <a:xfrm>
            <a:off x="10863377" y="3968826"/>
            <a:ext cx="740100" cy="693850"/>
          </a:xfrm>
          <a:custGeom>
            <a:avLst/>
            <a:gdLst/>
            <a:ahLst/>
            <a:cxnLst/>
            <a:rect l="l" t="t" r="r" b="b"/>
            <a:pathLst>
              <a:path w="346" h="346" extrusionOk="0">
                <a:moveTo>
                  <a:pt x="153" y="184"/>
                </a:moveTo>
                <a:cubicBezTo>
                  <a:pt x="153" y="213"/>
                  <a:pt x="153" y="213"/>
                  <a:pt x="153" y="213"/>
                </a:cubicBezTo>
                <a:cubicBezTo>
                  <a:pt x="153" y="224"/>
                  <a:pt x="162" y="233"/>
                  <a:pt x="173" y="233"/>
                </a:cubicBezTo>
                <a:cubicBezTo>
                  <a:pt x="184" y="233"/>
                  <a:pt x="193" y="224"/>
                  <a:pt x="193" y="213"/>
                </a:cubicBezTo>
                <a:cubicBezTo>
                  <a:pt x="193" y="184"/>
                  <a:pt x="193" y="184"/>
                  <a:pt x="193" y="184"/>
                </a:cubicBezTo>
                <a:cubicBezTo>
                  <a:pt x="204" y="177"/>
                  <a:pt x="211" y="165"/>
                  <a:pt x="211" y="151"/>
                </a:cubicBezTo>
                <a:cubicBezTo>
                  <a:pt x="211" y="130"/>
                  <a:pt x="194" y="113"/>
                  <a:pt x="173" y="113"/>
                </a:cubicBezTo>
                <a:cubicBezTo>
                  <a:pt x="151" y="113"/>
                  <a:pt x="134" y="130"/>
                  <a:pt x="134" y="151"/>
                </a:cubicBezTo>
                <a:cubicBezTo>
                  <a:pt x="134" y="165"/>
                  <a:pt x="141" y="177"/>
                  <a:pt x="153" y="184"/>
                </a:cubicBezTo>
                <a:close/>
                <a:moveTo>
                  <a:pt x="173" y="128"/>
                </a:moveTo>
                <a:cubicBezTo>
                  <a:pt x="186" y="128"/>
                  <a:pt x="196" y="138"/>
                  <a:pt x="196" y="151"/>
                </a:cubicBezTo>
                <a:cubicBezTo>
                  <a:pt x="196" y="161"/>
                  <a:pt x="191" y="169"/>
                  <a:pt x="182" y="173"/>
                </a:cubicBezTo>
                <a:cubicBezTo>
                  <a:pt x="178" y="175"/>
                  <a:pt x="178" y="175"/>
                  <a:pt x="178" y="175"/>
                </a:cubicBezTo>
                <a:cubicBezTo>
                  <a:pt x="178" y="213"/>
                  <a:pt x="178" y="213"/>
                  <a:pt x="178" y="213"/>
                </a:cubicBezTo>
                <a:cubicBezTo>
                  <a:pt x="178" y="216"/>
                  <a:pt x="176" y="218"/>
                  <a:pt x="173" y="218"/>
                </a:cubicBezTo>
                <a:cubicBezTo>
                  <a:pt x="170" y="218"/>
                  <a:pt x="167" y="216"/>
                  <a:pt x="167" y="213"/>
                </a:cubicBezTo>
                <a:cubicBezTo>
                  <a:pt x="167" y="175"/>
                  <a:pt x="167" y="175"/>
                  <a:pt x="167" y="175"/>
                </a:cubicBezTo>
                <a:cubicBezTo>
                  <a:pt x="163" y="173"/>
                  <a:pt x="163" y="173"/>
                  <a:pt x="163" y="173"/>
                </a:cubicBezTo>
                <a:cubicBezTo>
                  <a:pt x="154" y="169"/>
                  <a:pt x="149" y="161"/>
                  <a:pt x="149" y="151"/>
                </a:cubicBezTo>
                <a:cubicBezTo>
                  <a:pt x="149" y="138"/>
                  <a:pt x="160" y="128"/>
                  <a:pt x="173" y="128"/>
                </a:cubicBezTo>
                <a:close/>
                <a:moveTo>
                  <a:pt x="0" y="0"/>
                </a:moveTo>
                <a:cubicBezTo>
                  <a:pt x="0" y="346"/>
                  <a:pt x="0" y="346"/>
                  <a:pt x="0" y="346"/>
                </a:cubicBezTo>
                <a:cubicBezTo>
                  <a:pt x="346" y="346"/>
                  <a:pt x="346" y="346"/>
                  <a:pt x="346" y="346"/>
                </a:cubicBezTo>
                <a:cubicBezTo>
                  <a:pt x="346" y="0"/>
                  <a:pt x="346" y="0"/>
                  <a:pt x="346" y="0"/>
                </a:cubicBezTo>
                <a:lnTo>
                  <a:pt x="0" y="0"/>
                </a:lnTo>
                <a:close/>
                <a:moveTo>
                  <a:pt x="331" y="331"/>
                </a:moveTo>
                <a:cubicBezTo>
                  <a:pt x="14" y="331"/>
                  <a:pt x="14" y="331"/>
                  <a:pt x="14" y="331"/>
                </a:cubicBezTo>
                <a:cubicBezTo>
                  <a:pt x="14" y="14"/>
                  <a:pt x="14" y="14"/>
                  <a:pt x="14" y="14"/>
                </a:cubicBezTo>
                <a:cubicBezTo>
                  <a:pt x="331" y="14"/>
                  <a:pt x="331" y="14"/>
                  <a:pt x="331" y="14"/>
                </a:cubicBezTo>
                <a:lnTo>
                  <a:pt x="331" y="331"/>
                </a:lnTo>
                <a:close/>
                <a:moveTo>
                  <a:pt x="173" y="279"/>
                </a:moveTo>
                <a:cubicBezTo>
                  <a:pt x="231" y="279"/>
                  <a:pt x="279" y="231"/>
                  <a:pt x="279" y="173"/>
                </a:cubicBezTo>
                <a:cubicBezTo>
                  <a:pt x="279" y="114"/>
                  <a:pt x="231" y="67"/>
                  <a:pt x="173" y="67"/>
                </a:cubicBezTo>
                <a:cubicBezTo>
                  <a:pt x="114" y="67"/>
                  <a:pt x="67" y="114"/>
                  <a:pt x="67" y="173"/>
                </a:cubicBezTo>
                <a:cubicBezTo>
                  <a:pt x="67" y="231"/>
                  <a:pt x="114" y="279"/>
                  <a:pt x="173" y="279"/>
                </a:cubicBezTo>
                <a:close/>
                <a:moveTo>
                  <a:pt x="173" y="82"/>
                </a:moveTo>
                <a:cubicBezTo>
                  <a:pt x="223" y="82"/>
                  <a:pt x="264" y="123"/>
                  <a:pt x="264" y="173"/>
                </a:cubicBezTo>
                <a:cubicBezTo>
                  <a:pt x="264" y="223"/>
                  <a:pt x="223" y="264"/>
                  <a:pt x="173" y="264"/>
                </a:cubicBezTo>
                <a:cubicBezTo>
                  <a:pt x="123" y="264"/>
                  <a:pt x="82" y="223"/>
                  <a:pt x="82" y="173"/>
                </a:cubicBezTo>
                <a:cubicBezTo>
                  <a:pt x="82" y="123"/>
                  <a:pt x="123" y="82"/>
                  <a:pt x="173" y="82"/>
                </a:cubicBezTo>
                <a:close/>
              </a:path>
            </a:pathLst>
          </a:custGeom>
          <a:solidFill>
            <a:schemeClr val="lt1"/>
          </a:solidFill>
          <a:ln>
            <a:noFill/>
          </a:ln>
        </p:spPr>
        <p:txBody>
          <a:bodyPr spcFirstLastPara="1" wrap="square" lIns="89525" tIns="44750" rIns="89525" bIns="44750" anchor="t" anchorCtr="0">
            <a:noAutofit/>
          </a:bodyPr>
          <a:lstStyle/>
          <a:p>
            <a:pPr marL="0" marR="0" lvl="0" indent="0" algn="l" rtl="0">
              <a:spcBef>
                <a:spcPts val="0"/>
              </a:spcBef>
              <a:spcAft>
                <a:spcPts val="0"/>
              </a:spcAft>
              <a:buNone/>
            </a:pPr>
            <a:endParaRPr sz="1000">
              <a:solidFill>
                <a:srgbClr val="D04A02"/>
              </a:solidFill>
              <a:latin typeface="Arial"/>
              <a:ea typeface="Arial"/>
              <a:cs typeface="Arial"/>
              <a:sym typeface="Arial"/>
            </a:endParaRPr>
          </a:p>
        </p:txBody>
      </p:sp>
    </p:spTree>
    <p:extLst>
      <p:ext uri="{BB962C8B-B14F-4D97-AF65-F5344CB8AC3E}">
        <p14:creationId xmlns:p14="http://schemas.microsoft.com/office/powerpoint/2010/main" val="130042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479"/>
        <p:cNvGrpSpPr/>
        <p:nvPr/>
      </p:nvGrpSpPr>
      <p:grpSpPr>
        <a:xfrm>
          <a:off x="0" y="0"/>
          <a:ext cx="0" cy="0"/>
          <a:chOff x="0" y="0"/>
          <a:chExt cx="0" cy="0"/>
        </a:xfrm>
      </p:grpSpPr>
      <p:pic>
        <p:nvPicPr>
          <p:cNvPr id="480" name="Google Shape;480;g2b50b3b98aa_2_345"/>
          <p:cNvPicPr preferRelativeResize="0"/>
          <p:nvPr/>
        </p:nvPicPr>
        <p:blipFill rotWithShape="1">
          <a:blip r:embed="rId3">
            <a:alphaModFix/>
          </a:blip>
          <a:srcRect l="28092" r="23370"/>
          <a:stretch/>
        </p:blipFill>
        <p:spPr>
          <a:xfrm>
            <a:off x="7480400" y="-9067"/>
            <a:ext cx="4711603" cy="6470001"/>
          </a:xfrm>
          <a:prstGeom prst="rect">
            <a:avLst/>
          </a:prstGeom>
          <a:noFill/>
          <a:ln>
            <a:noFill/>
          </a:ln>
        </p:spPr>
      </p:pic>
      <p:sp>
        <p:nvSpPr>
          <p:cNvPr id="481" name="Google Shape;481;g2b50b3b98aa_2_345"/>
          <p:cNvSpPr/>
          <p:nvPr/>
        </p:nvSpPr>
        <p:spPr>
          <a:xfrm flipH="1">
            <a:off x="7480433" y="1749433"/>
            <a:ext cx="4711500" cy="47115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2" name="Google Shape;482;g2b50b3b98aa_2_345"/>
          <p:cNvSpPr/>
          <p:nvPr/>
        </p:nvSpPr>
        <p:spPr>
          <a:xfrm>
            <a:off x="-95" y="0"/>
            <a:ext cx="7480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r>
              <a:rPr lang="en-BE" sz="4800" dirty="0">
                <a:solidFill>
                  <a:schemeClr val="lt1"/>
                </a:solidFill>
                <a:latin typeface="Georgia"/>
                <a:ea typeface="Georgia"/>
                <a:cs typeface="Georgia"/>
                <a:sym typeface="Georgia"/>
              </a:rPr>
              <a:t>Do you really need all of it?</a:t>
            </a: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3</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90" name="Google Shape;490;g2b50b3b98aa_2_345"/>
          <p:cNvSpPr txBox="1"/>
          <p:nvPr/>
        </p:nvSpPr>
        <p:spPr>
          <a:xfrm>
            <a:off x="2697088" y="4953313"/>
            <a:ext cx="4299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BE" sz="2400" dirty="0">
                <a:solidFill>
                  <a:schemeClr val="lt1"/>
                </a:solidFill>
              </a:rPr>
              <a:t>Only take what you really need or it can get messy</a:t>
            </a:r>
            <a:endParaRPr sz="2400"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Shape 942"/>
        <p:cNvGrpSpPr/>
        <p:nvPr/>
      </p:nvGrpSpPr>
      <p:grpSpPr>
        <a:xfrm>
          <a:off x="0" y="0"/>
          <a:ext cx="0" cy="0"/>
          <a:chOff x="0" y="0"/>
          <a:chExt cx="0" cy="0"/>
        </a:xfrm>
      </p:grpSpPr>
      <p:sp>
        <p:nvSpPr>
          <p:cNvPr id="943" name="Google Shape;943;g2b55672ff36_0_501"/>
          <p:cNvSpPr/>
          <p:nvPr/>
        </p:nvSpPr>
        <p:spPr>
          <a:xfrm>
            <a:off x="3784833" y="0"/>
            <a:ext cx="6858000" cy="6858000"/>
          </a:xfrm>
          <a:prstGeom prst="rtTriangle">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944" name="Google Shape;944;g2b55672ff36_0_501" descr="A small insect on a white surface&#10;&#10;Description automatically generated with low confidence"/>
          <p:cNvPicPr preferRelativeResize="0"/>
          <p:nvPr/>
        </p:nvPicPr>
        <p:blipFill rotWithShape="1">
          <a:blip r:embed="rId3">
            <a:alphaModFix/>
          </a:blip>
          <a:srcRect l="28114"/>
          <a:stretch/>
        </p:blipFill>
        <p:spPr>
          <a:xfrm rot="5400000">
            <a:off x="6719751" y="983700"/>
            <a:ext cx="5361199" cy="5593450"/>
          </a:xfrm>
          <a:prstGeom prst="rect">
            <a:avLst/>
          </a:prstGeom>
          <a:noFill/>
          <a:ln>
            <a:noFill/>
          </a:ln>
        </p:spPr>
      </p:pic>
      <p:sp>
        <p:nvSpPr>
          <p:cNvPr id="945" name="Google Shape;945;g2b55672ff36_0_501"/>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6" name="Google Shape;946;g2b55672ff36_0_501"/>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7" name="Google Shape;947;g2b55672ff36_0_501"/>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8" name="Google Shape;948;g2b55672ff36_0_501"/>
          <p:cNvSpPr/>
          <p:nvPr/>
        </p:nvSpPr>
        <p:spPr>
          <a:xfrm>
            <a:off x="554422" y="504025"/>
            <a:ext cx="6858000" cy="5743500"/>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a:solidFill>
                <a:srgbClr val="DB536A"/>
              </a:solidFill>
              <a:latin typeface="Georgia"/>
              <a:ea typeface="Georgia"/>
              <a:cs typeface="Georgia"/>
              <a:sym typeface="Georgia"/>
            </a:endParaRPr>
          </a:p>
        </p:txBody>
      </p:sp>
      <p:sp>
        <p:nvSpPr>
          <p:cNvPr id="949" name="Google Shape;949;g2b55672ff36_0_501"/>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50" name="Google Shape;950;g2b55672ff36_0_501"/>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52" name="Google Shape;952;g2b55672ff36_0_501"/>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30</a:t>
            </a:fld>
            <a:endParaRPr sz="800" i="0" u="none" strike="noStrike" cap="none">
              <a:solidFill>
                <a:schemeClr val="lt1"/>
              </a:solidFill>
            </a:endParaRPr>
          </a:p>
        </p:txBody>
      </p:sp>
      <p:sp>
        <p:nvSpPr>
          <p:cNvPr id="954" name="Google Shape;954;g2b55672ff36_0_501"/>
          <p:cNvSpPr txBox="1"/>
          <p:nvPr/>
        </p:nvSpPr>
        <p:spPr>
          <a:xfrm>
            <a:off x="1450822" y="882400"/>
            <a:ext cx="50652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BE" sz="4000" b="1">
                <a:solidFill>
                  <a:schemeClr val="lt2"/>
                </a:solidFill>
              </a:rPr>
              <a:t>NON-REPUDIATION</a:t>
            </a:r>
            <a:endParaRPr sz="4000" b="1">
              <a:solidFill>
                <a:schemeClr val="lt2"/>
              </a:solidFill>
            </a:endParaRPr>
          </a:p>
        </p:txBody>
      </p:sp>
      <p:sp>
        <p:nvSpPr>
          <p:cNvPr id="955" name="Google Shape;955;g2b55672ff36_0_501"/>
          <p:cNvSpPr txBox="1"/>
          <p:nvPr/>
        </p:nvSpPr>
        <p:spPr>
          <a:xfrm>
            <a:off x="986272" y="1968800"/>
            <a:ext cx="5994300" cy="861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BE" sz="2500" b="1">
                <a:solidFill>
                  <a:schemeClr val="accent3"/>
                </a:solidFill>
              </a:rPr>
              <a:t>PROOF</a:t>
            </a:r>
            <a:r>
              <a:rPr lang="en-BE" sz="2500">
                <a:solidFill>
                  <a:schemeClr val="lt1"/>
                </a:solidFill>
              </a:rPr>
              <a:t> OF A </a:t>
            </a:r>
            <a:r>
              <a:rPr lang="en-BE" sz="2500" b="1">
                <a:solidFill>
                  <a:schemeClr val="accent3"/>
                </a:solidFill>
              </a:rPr>
              <a:t>CLAIM </a:t>
            </a:r>
            <a:endParaRPr sz="2500" b="1">
              <a:solidFill>
                <a:schemeClr val="accent3"/>
              </a:solidFill>
            </a:endParaRPr>
          </a:p>
          <a:p>
            <a:pPr marL="0" lvl="0" indent="0" algn="ctr" rtl="0">
              <a:spcBef>
                <a:spcPts val="0"/>
              </a:spcBef>
              <a:spcAft>
                <a:spcPts val="0"/>
              </a:spcAft>
              <a:buClr>
                <a:schemeClr val="dk1"/>
              </a:buClr>
              <a:buSzPts val="1100"/>
              <a:buFont typeface="Arial"/>
              <a:buNone/>
            </a:pPr>
            <a:r>
              <a:rPr lang="en-BE" sz="2500">
                <a:solidFill>
                  <a:schemeClr val="lt1"/>
                </a:solidFill>
              </a:rPr>
              <a:t>ABOUT AN </a:t>
            </a:r>
            <a:r>
              <a:rPr lang="en-BE" sz="2500" b="1">
                <a:solidFill>
                  <a:schemeClr val="accent3"/>
                </a:solidFill>
              </a:rPr>
              <a:t>INDIVIDUAL</a:t>
            </a:r>
            <a:endParaRPr sz="2500" b="1">
              <a:solidFill>
                <a:schemeClr val="accent3"/>
              </a:solidFill>
            </a:endParaRPr>
          </a:p>
        </p:txBody>
      </p:sp>
      <p:sp>
        <p:nvSpPr>
          <p:cNvPr id="956" name="Google Shape;956;g2b55672ff36_0_501"/>
          <p:cNvSpPr/>
          <p:nvPr/>
        </p:nvSpPr>
        <p:spPr>
          <a:xfrm>
            <a:off x="1838225" y="2197100"/>
            <a:ext cx="1065900" cy="2161675"/>
          </a:xfrm>
          <a:custGeom>
            <a:avLst/>
            <a:gdLst/>
            <a:ahLst/>
            <a:cxnLst/>
            <a:rect l="l" t="t" r="r" b="b"/>
            <a:pathLst>
              <a:path w="42636" h="86467" extrusionOk="0">
                <a:moveTo>
                  <a:pt x="21619" y="0"/>
                </a:moveTo>
                <a:lnTo>
                  <a:pt x="0" y="200"/>
                </a:lnTo>
                <a:lnTo>
                  <a:pt x="0" y="86467"/>
                </a:lnTo>
                <a:lnTo>
                  <a:pt x="42636" y="86467"/>
                </a:lnTo>
              </a:path>
            </a:pathLst>
          </a:custGeom>
          <a:noFill/>
          <a:ln w="9525" cap="flat" cmpd="sng">
            <a:solidFill>
              <a:schemeClr val="accent3"/>
            </a:solidFill>
            <a:prstDash val="solid"/>
            <a:round/>
            <a:headEnd type="none" w="med" len="med"/>
            <a:tailEnd type="diamond" w="med" len="med"/>
          </a:ln>
        </p:spPr>
        <p:txBody>
          <a:bodyPr/>
          <a:lstStyle/>
          <a:p>
            <a:endParaRPr lang="en-GB"/>
          </a:p>
        </p:txBody>
      </p:sp>
      <p:sp>
        <p:nvSpPr>
          <p:cNvPr id="957" name="Google Shape;957;g2b55672ff36_0_501"/>
          <p:cNvSpPr txBox="1"/>
          <p:nvPr/>
        </p:nvSpPr>
        <p:spPr>
          <a:xfrm>
            <a:off x="2867400" y="3987723"/>
            <a:ext cx="4049100" cy="677100"/>
          </a:xfrm>
          <a:prstGeom prst="rect">
            <a:avLst/>
          </a:prstGeom>
          <a:noFill/>
          <a:ln>
            <a:noFill/>
          </a:ln>
        </p:spPr>
        <p:txBody>
          <a:bodyPr spcFirstLastPara="1" wrap="square" lIns="91425" tIns="91425" rIns="91425" bIns="91425" anchor="t" anchorCtr="0">
            <a:spAutoFit/>
          </a:bodyPr>
          <a:lstStyle/>
          <a:p>
            <a:pPr marL="144000" lvl="0" indent="-173600" algn="l" rtl="0">
              <a:spcBef>
                <a:spcPts val="0"/>
              </a:spcBef>
              <a:spcAft>
                <a:spcPts val="0"/>
              </a:spcAft>
              <a:buClr>
                <a:srgbClr val="B7B7B7"/>
              </a:buClr>
              <a:buSzPts val="1600"/>
              <a:buChar char="•"/>
            </a:pPr>
            <a:r>
              <a:rPr lang="en-BE" sz="1600" dirty="0">
                <a:solidFill>
                  <a:srgbClr val="B7B7B7"/>
                </a:solidFill>
              </a:rPr>
              <a:t>Evidence of the claim / action</a:t>
            </a:r>
            <a:endParaRPr sz="1600" dirty="0">
              <a:solidFill>
                <a:srgbClr val="B7B7B7"/>
              </a:solidFill>
            </a:endParaRPr>
          </a:p>
          <a:p>
            <a:pPr marL="144000" lvl="0" indent="-173600" algn="l" rtl="0">
              <a:spcBef>
                <a:spcPts val="0"/>
              </a:spcBef>
              <a:spcAft>
                <a:spcPts val="0"/>
              </a:spcAft>
              <a:buClr>
                <a:srgbClr val="B7B7B7"/>
              </a:buClr>
              <a:buSzPts val="1600"/>
              <a:buChar char="•"/>
            </a:pPr>
            <a:r>
              <a:rPr lang="en-BE" sz="1600" dirty="0">
                <a:solidFill>
                  <a:srgbClr val="B7B7B7"/>
                </a:solidFill>
              </a:rPr>
              <a:t>Attribution to the individual</a:t>
            </a:r>
            <a:endParaRPr sz="1600" dirty="0">
              <a:solidFill>
                <a:srgbClr val="B7B7B7"/>
              </a:solidFill>
            </a:endParaRPr>
          </a:p>
        </p:txBody>
      </p:sp>
      <p:sp>
        <p:nvSpPr>
          <p:cNvPr id="958" name="Google Shape;958;g2b55672ff36_0_501"/>
          <p:cNvSpPr/>
          <p:nvPr/>
        </p:nvSpPr>
        <p:spPr>
          <a:xfrm>
            <a:off x="7999150" y="504000"/>
            <a:ext cx="3466500" cy="1773000"/>
          </a:xfrm>
          <a:prstGeom prst="rect">
            <a:avLst/>
          </a:prstGeom>
          <a:solidFill>
            <a:schemeClr val="lt2"/>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r>
              <a:rPr lang="en-BE" sz="2400" dirty="0">
                <a:solidFill>
                  <a:schemeClr val="dk1"/>
                </a:solidFill>
              </a:rPr>
              <a:t>I KNOW WHAT YOU DID LAST SUMMER</a:t>
            </a:r>
            <a:endParaRPr sz="2400" dirty="0">
              <a:solidFill>
                <a:schemeClr val="dk1"/>
              </a:solidFill>
            </a:endParaRPr>
          </a:p>
        </p:txBody>
      </p:sp>
      <p:sp>
        <p:nvSpPr>
          <p:cNvPr id="959" name="Google Shape;959;g2b55672ff36_0_501"/>
          <p:cNvSpPr/>
          <p:nvPr/>
        </p:nvSpPr>
        <p:spPr>
          <a:xfrm rot="10800000">
            <a:off x="10718972" y="366129"/>
            <a:ext cx="589277" cy="459375"/>
          </a:xfrm>
          <a:custGeom>
            <a:avLst/>
            <a:gdLst/>
            <a:ahLst/>
            <a:cxnLst/>
            <a:rect l="l" t="t" r="r" b="b"/>
            <a:pathLst>
              <a:path w="1811" h="1424" extrusionOk="0">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960" name="Google Shape;960;g2b55672ff36_0_501"/>
          <p:cNvGrpSpPr/>
          <p:nvPr/>
        </p:nvGrpSpPr>
        <p:grpSpPr>
          <a:xfrm>
            <a:off x="10070272" y="2777500"/>
            <a:ext cx="1395300" cy="1328400"/>
            <a:chOff x="10070272" y="2777500"/>
            <a:chExt cx="1395300" cy="1328400"/>
          </a:xfrm>
        </p:grpSpPr>
        <p:sp>
          <p:nvSpPr>
            <p:cNvPr id="961" name="Google Shape;961;g2b55672ff36_0_501"/>
            <p:cNvSpPr txBox="1"/>
            <p:nvPr/>
          </p:nvSpPr>
          <p:spPr>
            <a:xfrm>
              <a:off x="10070272" y="2777500"/>
              <a:ext cx="1395300" cy="677100"/>
            </a:xfrm>
            <a:prstGeom prst="rect">
              <a:avLst/>
            </a:prstGeom>
            <a:solidFill>
              <a:srgbClr val="F3F3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BE" sz="1600">
                  <a:solidFill>
                    <a:schemeClr val="accent3"/>
                  </a:solidFill>
                </a:rPr>
                <a:t>Evidence </a:t>
              </a:r>
              <a:br>
                <a:rPr lang="en-BE" sz="1600">
                  <a:solidFill>
                    <a:schemeClr val="accent3"/>
                  </a:solidFill>
                </a:rPr>
              </a:br>
              <a:r>
                <a:rPr lang="en-BE" sz="1600">
                  <a:solidFill>
                    <a:schemeClr val="accent3"/>
                  </a:solidFill>
                </a:rPr>
                <a:t>of action</a:t>
              </a:r>
              <a:endParaRPr sz="1600">
                <a:solidFill>
                  <a:schemeClr val="accent3"/>
                </a:solidFill>
              </a:endParaRPr>
            </a:p>
          </p:txBody>
        </p:sp>
        <p:sp>
          <p:nvSpPr>
            <p:cNvPr id="962" name="Google Shape;962;g2b55672ff36_0_501"/>
            <p:cNvSpPr/>
            <p:nvPr/>
          </p:nvSpPr>
          <p:spPr>
            <a:xfrm>
              <a:off x="10093950" y="3340100"/>
              <a:ext cx="1040150" cy="765800"/>
            </a:xfrm>
            <a:custGeom>
              <a:avLst/>
              <a:gdLst/>
              <a:ahLst/>
              <a:cxnLst/>
              <a:rect l="l" t="t" r="r" b="b"/>
              <a:pathLst>
                <a:path w="41606" h="30632" extrusionOk="0">
                  <a:moveTo>
                    <a:pt x="0" y="30632"/>
                  </a:moveTo>
                  <a:lnTo>
                    <a:pt x="0" y="13259"/>
                  </a:lnTo>
                  <a:lnTo>
                    <a:pt x="41606" y="13259"/>
                  </a:lnTo>
                  <a:lnTo>
                    <a:pt x="41606" y="0"/>
                  </a:lnTo>
                </a:path>
              </a:pathLst>
            </a:custGeom>
            <a:noFill/>
            <a:ln w="9525" cap="flat" cmpd="sng">
              <a:solidFill>
                <a:schemeClr val="accent3"/>
              </a:solidFill>
              <a:prstDash val="solid"/>
              <a:round/>
              <a:headEnd type="none" w="med" len="med"/>
              <a:tailEnd type="diamond" w="med" len="med"/>
            </a:ln>
          </p:spPr>
          <p:txBody>
            <a:bodyPr/>
            <a:lstStyle/>
            <a:p>
              <a:endParaRPr lang="en-GB"/>
            </a:p>
          </p:txBody>
        </p:sp>
      </p:grpSp>
      <p:grpSp>
        <p:nvGrpSpPr>
          <p:cNvPr id="963" name="Google Shape;963;g2b55672ff36_0_501"/>
          <p:cNvGrpSpPr/>
          <p:nvPr/>
        </p:nvGrpSpPr>
        <p:grpSpPr>
          <a:xfrm>
            <a:off x="7842250" y="4334500"/>
            <a:ext cx="2217375" cy="1360625"/>
            <a:chOff x="7842250" y="4334500"/>
            <a:chExt cx="2217375" cy="1360625"/>
          </a:xfrm>
        </p:grpSpPr>
        <p:sp>
          <p:nvSpPr>
            <p:cNvPr id="964" name="Google Shape;964;g2b55672ff36_0_501"/>
            <p:cNvSpPr txBox="1"/>
            <p:nvPr/>
          </p:nvSpPr>
          <p:spPr>
            <a:xfrm>
              <a:off x="8172925" y="5018025"/>
              <a:ext cx="1886700" cy="677100"/>
            </a:xfrm>
            <a:prstGeom prst="rect">
              <a:avLst/>
            </a:prstGeom>
            <a:solidFill>
              <a:srgbClr val="F3F3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BE" sz="1600">
                  <a:solidFill>
                    <a:schemeClr val="accent3"/>
                  </a:solidFill>
                </a:rPr>
                <a:t>Attributed to the individual</a:t>
              </a:r>
              <a:endParaRPr sz="1600">
                <a:solidFill>
                  <a:schemeClr val="accent3"/>
                </a:solidFill>
              </a:endParaRPr>
            </a:p>
          </p:txBody>
        </p:sp>
        <p:sp>
          <p:nvSpPr>
            <p:cNvPr id="965" name="Google Shape;965;g2b55672ff36_0_501"/>
            <p:cNvSpPr/>
            <p:nvPr/>
          </p:nvSpPr>
          <p:spPr>
            <a:xfrm>
              <a:off x="7842250" y="4334500"/>
              <a:ext cx="914400" cy="971550"/>
            </a:xfrm>
            <a:custGeom>
              <a:avLst/>
              <a:gdLst/>
              <a:ahLst/>
              <a:cxnLst/>
              <a:rect l="l" t="t" r="r" b="b"/>
              <a:pathLst>
                <a:path w="36576" h="38862" extrusionOk="0">
                  <a:moveTo>
                    <a:pt x="36576" y="0"/>
                  </a:moveTo>
                  <a:lnTo>
                    <a:pt x="0" y="0"/>
                  </a:lnTo>
                  <a:lnTo>
                    <a:pt x="0" y="38862"/>
                  </a:lnTo>
                  <a:lnTo>
                    <a:pt x="14630" y="38862"/>
                  </a:lnTo>
                </a:path>
              </a:pathLst>
            </a:custGeom>
            <a:noFill/>
            <a:ln w="9525" cap="flat" cmpd="sng">
              <a:solidFill>
                <a:schemeClr val="accent3"/>
              </a:solidFill>
              <a:prstDash val="solid"/>
              <a:round/>
              <a:headEnd type="none" w="med" len="med"/>
              <a:tailEnd type="diamond" w="med" len="med"/>
            </a:ln>
          </p:spPr>
          <p:txBody>
            <a:bodyPr/>
            <a:lstStyle/>
            <a:p>
              <a:endParaRPr lang="en-GB"/>
            </a:p>
          </p:txBody>
        </p:sp>
      </p:grpSp>
      <p:sp>
        <p:nvSpPr>
          <p:cNvPr id="966" name="Google Shape;966;g2b55672ff36_0_501"/>
          <p:cNvSpPr/>
          <p:nvPr/>
        </p:nvSpPr>
        <p:spPr>
          <a:xfrm>
            <a:off x="10642834" y="1515751"/>
            <a:ext cx="607874" cy="571500"/>
          </a:xfrm>
          <a:custGeom>
            <a:avLst/>
            <a:gdLst/>
            <a:ahLst/>
            <a:cxnLst/>
            <a:rect l="l" t="t" r="r" b="b"/>
            <a:pathLst>
              <a:path w="576" h="576" extrusionOk="0">
                <a:moveTo>
                  <a:pt x="553" y="552"/>
                </a:moveTo>
                <a:cubicBezTo>
                  <a:pt x="477" y="552"/>
                  <a:pt x="477" y="552"/>
                  <a:pt x="477" y="552"/>
                </a:cubicBezTo>
                <a:cubicBezTo>
                  <a:pt x="464" y="458"/>
                  <a:pt x="464" y="458"/>
                  <a:pt x="464" y="458"/>
                </a:cubicBezTo>
                <a:cubicBezTo>
                  <a:pt x="456" y="433"/>
                  <a:pt x="437" y="412"/>
                  <a:pt x="412" y="404"/>
                </a:cubicBezTo>
                <a:cubicBezTo>
                  <a:pt x="338" y="379"/>
                  <a:pt x="338" y="379"/>
                  <a:pt x="338" y="379"/>
                </a:cubicBezTo>
                <a:cubicBezTo>
                  <a:pt x="329" y="376"/>
                  <a:pt x="319" y="378"/>
                  <a:pt x="312" y="385"/>
                </a:cubicBezTo>
                <a:cubicBezTo>
                  <a:pt x="307" y="391"/>
                  <a:pt x="307" y="391"/>
                  <a:pt x="307" y="391"/>
                </a:cubicBezTo>
                <a:cubicBezTo>
                  <a:pt x="302" y="396"/>
                  <a:pt x="295" y="399"/>
                  <a:pt x="288" y="399"/>
                </a:cubicBezTo>
                <a:cubicBezTo>
                  <a:pt x="282" y="399"/>
                  <a:pt x="276" y="396"/>
                  <a:pt x="270" y="391"/>
                </a:cubicBezTo>
                <a:cubicBezTo>
                  <a:pt x="265" y="385"/>
                  <a:pt x="265" y="385"/>
                  <a:pt x="265" y="385"/>
                </a:cubicBezTo>
                <a:cubicBezTo>
                  <a:pt x="258" y="378"/>
                  <a:pt x="248" y="376"/>
                  <a:pt x="238" y="379"/>
                </a:cubicBezTo>
                <a:cubicBezTo>
                  <a:pt x="209" y="389"/>
                  <a:pt x="209" y="389"/>
                  <a:pt x="209" y="389"/>
                </a:cubicBezTo>
                <a:cubicBezTo>
                  <a:pt x="204" y="342"/>
                  <a:pt x="204" y="342"/>
                  <a:pt x="204" y="342"/>
                </a:cubicBezTo>
                <a:cubicBezTo>
                  <a:pt x="203" y="341"/>
                  <a:pt x="203" y="341"/>
                  <a:pt x="203" y="341"/>
                </a:cubicBezTo>
                <a:cubicBezTo>
                  <a:pt x="198" y="324"/>
                  <a:pt x="185" y="310"/>
                  <a:pt x="168" y="304"/>
                </a:cubicBezTo>
                <a:cubicBezTo>
                  <a:pt x="123" y="289"/>
                  <a:pt x="123" y="289"/>
                  <a:pt x="123" y="289"/>
                </a:cubicBezTo>
                <a:cubicBezTo>
                  <a:pt x="116" y="287"/>
                  <a:pt x="108" y="289"/>
                  <a:pt x="103" y="294"/>
                </a:cubicBezTo>
                <a:cubicBezTo>
                  <a:pt x="99" y="297"/>
                  <a:pt x="99" y="297"/>
                  <a:pt x="99" y="297"/>
                </a:cubicBezTo>
                <a:cubicBezTo>
                  <a:pt x="97" y="300"/>
                  <a:pt x="94" y="301"/>
                  <a:pt x="91" y="301"/>
                </a:cubicBezTo>
                <a:cubicBezTo>
                  <a:pt x="88" y="301"/>
                  <a:pt x="85" y="300"/>
                  <a:pt x="83" y="297"/>
                </a:cubicBezTo>
                <a:cubicBezTo>
                  <a:pt x="79" y="294"/>
                  <a:pt x="79" y="294"/>
                  <a:pt x="79" y="294"/>
                </a:cubicBezTo>
                <a:cubicBezTo>
                  <a:pt x="74" y="289"/>
                  <a:pt x="66" y="287"/>
                  <a:pt x="59" y="289"/>
                </a:cubicBezTo>
                <a:cubicBezTo>
                  <a:pt x="24" y="301"/>
                  <a:pt x="24" y="301"/>
                  <a:pt x="24" y="301"/>
                </a:cubicBezTo>
                <a:cubicBezTo>
                  <a:pt x="24" y="23"/>
                  <a:pt x="24" y="23"/>
                  <a:pt x="24" y="23"/>
                </a:cubicBezTo>
                <a:cubicBezTo>
                  <a:pt x="244" y="23"/>
                  <a:pt x="244" y="23"/>
                  <a:pt x="244" y="23"/>
                </a:cubicBezTo>
                <a:cubicBezTo>
                  <a:pt x="244" y="0"/>
                  <a:pt x="244" y="0"/>
                  <a:pt x="244" y="0"/>
                </a:cubicBezTo>
                <a:cubicBezTo>
                  <a:pt x="0" y="0"/>
                  <a:pt x="0" y="0"/>
                  <a:pt x="0" y="0"/>
                </a:cubicBezTo>
                <a:cubicBezTo>
                  <a:pt x="0" y="576"/>
                  <a:pt x="0" y="576"/>
                  <a:pt x="0" y="576"/>
                </a:cubicBezTo>
                <a:cubicBezTo>
                  <a:pt x="121" y="576"/>
                  <a:pt x="121" y="576"/>
                  <a:pt x="121" y="576"/>
                </a:cubicBezTo>
                <a:cubicBezTo>
                  <a:pt x="135" y="465"/>
                  <a:pt x="135" y="465"/>
                  <a:pt x="135" y="465"/>
                </a:cubicBezTo>
                <a:cubicBezTo>
                  <a:pt x="140" y="447"/>
                  <a:pt x="155" y="432"/>
                  <a:pt x="173" y="426"/>
                </a:cubicBezTo>
                <a:cubicBezTo>
                  <a:pt x="246" y="401"/>
                  <a:pt x="246" y="401"/>
                  <a:pt x="246" y="401"/>
                </a:cubicBezTo>
                <a:cubicBezTo>
                  <a:pt x="247" y="401"/>
                  <a:pt x="247" y="401"/>
                  <a:pt x="247" y="401"/>
                </a:cubicBezTo>
                <a:cubicBezTo>
                  <a:pt x="247" y="401"/>
                  <a:pt x="247" y="401"/>
                  <a:pt x="247" y="401"/>
                </a:cubicBezTo>
                <a:cubicBezTo>
                  <a:pt x="253" y="408"/>
                  <a:pt x="253" y="408"/>
                  <a:pt x="253" y="408"/>
                </a:cubicBezTo>
                <a:cubicBezTo>
                  <a:pt x="263" y="417"/>
                  <a:pt x="276" y="423"/>
                  <a:pt x="288" y="423"/>
                </a:cubicBezTo>
                <a:cubicBezTo>
                  <a:pt x="301" y="423"/>
                  <a:pt x="314" y="417"/>
                  <a:pt x="324" y="408"/>
                </a:cubicBezTo>
                <a:cubicBezTo>
                  <a:pt x="329" y="402"/>
                  <a:pt x="329" y="402"/>
                  <a:pt x="329" y="402"/>
                </a:cubicBezTo>
                <a:cubicBezTo>
                  <a:pt x="329" y="401"/>
                  <a:pt x="329" y="401"/>
                  <a:pt x="330" y="401"/>
                </a:cubicBezTo>
                <a:cubicBezTo>
                  <a:pt x="330" y="401"/>
                  <a:pt x="330" y="401"/>
                  <a:pt x="330" y="401"/>
                </a:cubicBezTo>
                <a:cubicBezTo>
                  <a:pt x="404" y="426"/>
                  <a:pt x="404" y="426"/>
                  <a:pt x="404" y="426"/>
                </a:cubicBezTo>
                <a:cubicBezTo>
                  <a:pt x="422" y="432"/>
                  <a:pt x="436" y="447"/>
                  <a:pt x="441" y="463"/>
                </a:cubicBezTo>
                <a:cubicBezTo>
                  <a:pt x="456" y="576"/>
                  <a:pt x="456" y="576"/>
                  <a:pt x="456" y="576"/>
                </a:cubicBezTo>
                <a:cubicBezTo>
                  <a:pt x="576" y="576"/>
                  <a:pt x="576" y="576"/>
                  <a:pt x="576" y="576"/>
                </a:cubicBezTo>
                <a:cubicBezTo>
                  <a:pt x="576" y="266"/>
                  <a:pt x="576" y="266"/>
                  <a:pt x="576" y="266"/>
                </a:cubicBezTo>
                <a:cubicBezTo>
                  <a:pt x="553" y="266"/>
                  <a:pt x="553" y="266"/>
                  <a:pt x="553" y="266"/>
                </a:cubicBezTo>
                <a:lnTo>
                  <a:pt x="553" y="552"/>
                </a:lnTo>
                <a:close/>
                <a:moveTo>
                  <a:pt x="100" y="552"/>
                </a:moveTo>
                <a:cubicBezTo>
                  <a:pt x="24" y="552"/>
                  <a:pt x="24" y="552"/>
                  <a:pt x="24" y="552"/>
                </a:cubicBezTo>
                <a:cubicBezTo>
                  <a:pt x="24" y="326"/>
                  <a:pt x="24" y="326"/>
                  <a:pt x="24" y="326"/>
                </a:cubicBezTo>
                <a:cubicBezTo>
                  <a:pt x="64" y="313"/>
                  <a:pt x="64" y="313"/>
                  <a:pt x="64" y="313"/>
                </a:cubicBezTo>
                <a:cubicBezTo>
                  <a:pt x="66" y="314"/>
                  <a:pt x="66" y="314"/>
                  <a:pt x="66" y="314"/>
                </a:cubicBezTo>
                <a:cubicBezTo>
                  <a:pt x="72" y="321"/>
                  <a:pt x="82" y="324"/>
                  <a:pt x="91" y="324"/>
                </a:cubicBezTo>
                <a:cubicBezTo>
                  <a:pt x="101" y="324"/>
                  <a:pt x="109" y="321"/>
                  <a:pt x="116" y="314"/>
                </a:cubicBezTo>
                <a:cubicBezTo>
                  <a:pt x="118" y="313"/>
                  <a:pt x="118" y="313"/>
                  <a:pt x="118" y="313"/>
                </a:cubicBezTo>
                <a:cubicBezTo>
                  <a:pt x="160" y="326"/>
                  <a:pt x="160" y="326"/>
                  <a:pt x="160" y="326"/>
                </a:cubicBezTo>
                <a:cubicBezTo>
                  <a:pt x="169" y="330"/>
                  <a:pt x="177" y="338"/>
                  <a:pt x="180" y="347"/>
                </a:cubicBezTo>
                <a:cubicBezTo>
                  <a:pt x="186" y="396"/>
                  <a:pt x="186" y="396"/>
                  <a:pt x="186" y="396"/>
                </a:cubicBezTo>
                <a:cubicBezTo>
                  <a:pt x="165" y="404"/>
                  <a:pt x="165" y="404"/>
                  <a:pt x="165" y="404"/>
                </a:cubicBezTo>
                <a:cubicBezTo>
                  <a:pt x="139" y="413"/>
                  <a:pt x="120" y="433"/>
                  <a:pt x="112" y="460"/>
                </a:cubicBezTo>
                <a:lnTo>
                  <a:pt x="100" y="552"/>
                </a:lnTo>
                <a:close/>
                <a:moveTo>
                  <a:pt x="289" y="186"/>
                </a:moveTo>
                <a:cubicBezTo>
                  <a:pt x="252" y="186"/>
                  <a:pt x="222" y="219"/>
                  <a:pt x="222" y="260"/>
                </a:cubicBezTo>
                <a:cubicBezTo>
                  <a:pt x="222" y="301"/>
                  <a:pt x="229" y="329"/>
                  <a:pt x="244" y="345"/>
                </a:cubicBezTo>
                <a:cubicBezTo>
                  <a:pt x="257" y="360"/>
                  <a:pt x="268" y="371"/>
                  <a:pt x="289" y="371"/>
                </a:cubicBezTo>
                <a:cubicBezTo>
                  <a:pt x="311" y="371"/>
                  <a:pt x="323" y="358"/>
                  <a:pt x="334" y="345"/>
                </a:cubicBezTo>
                <a:cubicBezTo>
                  <a:pt x="349" y="329"/>
                  <a:pt x="357" y="300"/>
                  <a:pt x="357" y="260"/>
                </a:cubicBezTo>
                <a:cubicBezTo>
                  <a:pt x="357" y="219"/>
                  <a:pt x="326" y="186"/>
                  <a:pt x="289" y="186"/>
                </a:cubicBezTo>
                <a:close/>
                <a:moveTo>
                  <a:pt x="289" y="347"/>
                </a:moveTo>
                <a:cubicBezTo>
                  <a:pt x="280" y="347"/>
                  <a:pt x="274" y="343"/>
                  <a:pt x="262" y="330"/>
                </a:cubicBezTo>
                <a:cubicBezTo>
                  <a:pt x="251" y="318"/>
                  <a:pt x="246" y="294"/>
                  <a:pt x="246" y="260"/>
                </a:cubicBezTo>
                <a:cubicBezTo>
                  <a:pt x="246" y="232"/>
                  <a:pt x="265" y="210"/>
                  <a:pt x="289" y="210"/>
                </a:cubicBezTo>
                <a:cubicBezTo>
                  <a:pt x="313" y="210"/>
                  <a:pt x="333" y="232"/>
                  <a:pt x="333" y="260"/>
                </a:cubicBezTo>
                <a:cubicBezTo>
                  <a:pt x="333" y="292"/>
                  <a:pt x="327" y="317"/>
                  <a:pt x="317" y="330"/>
                </a:cubicBezTo>
                <a:cubicBezTo>
                  <a:pt x="304" y="343"/>
                  <a:pt x="299" y="347"/>
                  <a:pt x="289" y="347"/>
                </a:cubicBezTo>
                <a:close/>
                <a:moveTo>
                  <a:pt x="46" y="206"/>
                </a:moveTo>
                <a:cubicBezTo>
                  <a:pt x="46" y="232"/>
                  <a:pt x="51" y="251"/>
                  <a:pt x="61" y="261"/>
                </a:cubicBezTo>
                <a:cubicBezTo>
                  <a:pt x="69" y="271"/>
                  <a:pt x="77" y="279"/>
                  <a:pt x="92" y="279"/>
                </a:cubicBezTo>
                <a:cubicBezTo>
                  <a:pt x="107" y="279"/>
                  <a:pt x="116" y="270"/>
                  <a:pt x="123" y="261"/>
                </a:cubicBezTo>
                <a:cubicBezTo>
                  <a:pt x="133" y="251"/>
                  <a:pt x="138" y="232"/>
                  <a:pt x="138" y="206"/>
                </a:cubicBezTo>
                <a:cubicBezTo>
                  <a:pt x="138" y="178"/>
                  <a:pt x="118" y="156"/>
                  <a:pt x="92" y="156"/>
                </a:cubicBezTo>
                <a:cubicBezTo>
                  <a:pt x="66" y="156"/>
                  <a:pt x="46" y="178"/>
                  <a:pt x="46" y="206"/>
                </a:cubicBezTo>
                <a:close/>
                <a:moveTo>
                  <a:pt x="92" y="255"/>
                </a:moveTo>
                <a:cubicBezTo>
                  <a:pt x="88" y="255"/>
                  <a:pt x="86" y="254"/>
                  <a:pt x="79" y="246"/>
                </a:cubicBezTo>
                <a:cubicBezTo>
                  <a:pt x="73" y="239"/>
                  <a:pt x="70" y="226"/>
                  <a:pt x="70" y="206"/>
                </a:cubicBezTo>
                <a:cubicBezTo>
                  <a:pt x="70" y="191"/>
                  <a:pt x="79" y="180"/>
                  <a:pt x="92" y="180"/>
                </a:cubicBezTo>
                <a:cubicBezTo>
                  <a:pt x="104" y="180"/>
                  <a:pt x="114" y="192"/>
                  <a:pt x="114" y="206"/>
                </a:cubicBezTo>
                <a:cubicBezTo>
                  <a:pt x="114" y="224"/>
                  <a:pt x="111" y="239"/>
                  <a:pt x="106" y="246"/>
                </a:cubicBezTo>
                <a:cubicBezTo>
                  <a:pt x="98" y="254"/>
                  <a:pt x="95" y="255"/>
                  <a:pt x="92" y="255"/>
                </a:cubicBezTo>
                <a:close/>
                <a:moveTo>
                  <a:pt x="576" y="0"/>
                </a:moveTo>
                <a:cubicBezTo>
                  <a:pt x="576" y="237"/>
                  <a:pt x="576" y="237"/>
                  <a:pt x="576" y="237"/>
                </a:cubicBezTo>
                <a:cubicBezTo>
                  <a:pt x="522" y="237"/>
                  <a:pt x="522" y="237"/>
                  <a:pt x="522" y="237"/>
                </a:cubicBezTo>
                <a:cubicBezTo>
                  <a:pt x="423" y="334"/>
                  <a:pt x="423" y="334"/>
                  <a:pt x="423" y="334"/>
                </a:cubicBezTo>
                <a:cubicBezTo>
                  <a:pt x="423" y="237"/>
                  <a:pt x="423" y="237"/>
                  <a:pt x="423" y="237"/>
                </a:cubicBezTo>
                <a:cubicBezTo>
                  <a:pt x="381" y="237"/>
                  <a:pt x="381" y="237"/>
                  <a:pt x="381" y="237"/>
                </a:cubicBezTo>
                <a:cubicBezTo>
                  <a:pt x="381" y="214"/>
                  <a:pt x="381" y="214"/>
                  <a:pt x="381" y="214"/>
                </a:cubicBezTo>
                <a:cubicBezTo>
                  <a:pt x="446" y="214"/>
                  <a:pt x="446" y="214"/>
                  <a:pt x="446" y="214"/>
                </a:cubicBezTo>
                <a:cubicBezTo>
                  <a:pt x="446" y="282"/>
                  <a:pt x="446" y="282"/>
                  <a:pt x="446" y="282"/>
                </a:cubicBezTo>
                <a:cubicBezTo>
                  <a:pt x="513" y="214"/>
                  <a:pt x="513" y="214"/>
                  <a:pt x="513" y="214"/>
                </a:cubicBezTo>
                <a:cubicBezTo>
                  <a:pt x="554" y="214"/>
                  <a:pt x="554" y="214"/>
                  <a:pt x="554" y="214"/>
                </a:cubicBezTo>
                <a:cubicBezTo>
                  <a:pt x="554" y="22"/>
                  <a:pt x="554" y="22"/>
                  <a:pt x="554" y="22"/>
                </a:cubicBezTo>
                <a:cubicBezTo>
                  <a:pt x="300" y="22"/>
                  <a:pt x="300" y="22"/>
                  <a:pt x="300" y="22"/>
                </a:cubicBezTo>
                <a:cubicBezTo>
                  <a:pt x="300" y="161"/>
                  <a:pt x="300" y="161"/>
                  <a:pt x="300" y="161"/>
                </a:cubicBezTo>
                <a:cubicBezTo>
                  <a:pt x="279" y="161"/>
                  <a:pt x="279" y="161"/>
                  <a:pt x="279" y="161"/>
                </a:cubicBezTo>
                <a:cubicBezTo>
                  <a:pt x="279" y="0"/>
                  <a:pt x="279" y="0"/>
                  <a:pt x="279" y="0"/>
                </a:cubicBezTo>
                <a:lnTo>
                  <a:pt x="576" y="0"/>
                </a:lnTo>
                <a:close/>
                <a:moveTo>
                  <a:pt x="498" y="104"/>
                </a:moveTo>
                <a:cubicBezTo>
                  <a:pt x="356" y="104"/>
                  <a:pt x="356" y="104"/>
                  <a:pt x="356" y="104"/>
                </a:cubicBezTo>
                <a:cubicBezTo>
                  <a:pt x="356" y="82"/>
                  <a:pt x="356" y="82"/>
                  <a:pt x="356" y="82"/>
                </a:cubicBezTo>
                <a:cubicBezTo>
                  <a:pt x="498" y="82"/>
                  <a:pt x="498" y="82"/>
                  <a:pt x="498" y="82"/>
                </a:cubicBezTo>
                <a:lnTo>
                  <a:pt x="498" y="104"/>
                </a:lnTo>
                <a:close/>
                <a:moveTo>
                  <a:pt x="356" y="132"/>
                </a:moveTo>
                <a:cubicBezTo>
                  <a:pt x="498" y="132"/>
                  <a:pt x="498" y="132"/>
                  <a:pt x="498" y="132"/>
                </a:cubicBezTo>
                <a:cubicBezTo>
                  <a:pt x="498" y="153"/>
                  <a:pt x="498" y="153"/>
                  <a:pt x="498" y="153"/>
                </a:cubicBezTo>
                <a:cubicBezTo>
                  <a:pt x="356" y="153"/>
                  <a:pt x="356" y="153"/>
                  <a:pt x="356" y="153"/>
                </a:cubicBezTo>
                <a:lnTo>
                  <a:pt x="356" y="132"/>
                </a:lnTo>
                <a:close/>
              </a:path>
            </a:pathLst>
          </a:custGeom>
          <a:solidFill>
            <a:srgbClr val="000000"/>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2300">
              <a:solidFill>
                <a:srgbClr val="D04A0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0"/>
      <p:bldP spid="958" grpId="0" animBg="1"/>
      <p:bldP spid="959" grpId="0" animBg="1"/>
      <p:bldP spid="96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2" name="Google Shape;482;g2b50b3b98aa_2_345"/>
          <p:cNvSpPr/>
          <p:nvPr/>
        </p:nvSpPr>
        <p:spPr>
          <a:xfrm>
            <a:off x="-95" y="0"/>
            <a:ext cx="2209500" cy="4251600"/>
          </a:xfrm>
          <a:prstGeom prst="rect">
            <a:avLst/>
          </a:prstGeom>
          <a:solidFill>
            <a:srgbClr val="DB536A"/>
          </a:solidFill>
          <a:ln>
            <a:noFill/>
          </a:ln>
        </p:spPr>
        <p:txBody>
          <a:bodyPr spcFirstLastPara="1" wrap="square" lIns="1242000" tIns="126000" rIns="1242000" bIns="126000" anchor="ctr" anchorCtr="0">
            <a:noAutofit/>
          </a:bodyPr>
          <a:lstStyle/>
          <a:p>
            <a:pPr marL="0" lvl="0" indent="0" algn="l" rtl="0">
              <a:spcBef>
                <a:spcPts val="0"/>
              </a:spcBef>
              <a:spcAft>
                <a:spcPts val="0"/>
              </a:spcAft>
              <a:buClr>
                <a:schemeClr val="dk1"/>
              </a:buClr>
              <a:buFont typeface="Arial"/>
              <a:buNone/>
            </a:pPr>
            <a:endParaRPr sz="4800" dirty="0">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31</a:t>
            </a:fld>
            <a:endParaRPr sz="800" i="0" u="none" strike="noStrike" cap="none">
              <a:solidFill>
                <a:schemeClr val="lt1"/>
              </a:solidFil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3" name="Picture 2">
            <a:extLst>
              <a:ext uri="{FF2B5EF4-FFF2-40B4-BE49-F238E27FC236}">
                <a16:creationId xmlns:a16="http://schemas.microsoft.com/office/drawing/2014/main" id="{241BD132-A890-B54B-6AAC-62F04ACE9382}"/>
              </a:ext>
            </a:extLst>
          </p:cNvPr>
          <p:cNvPicPr>
            <a:picLocks noChangeAspect="1"/>
          </p:cNvPicPr>
          <p:nvPr/>
        </p:nvPicPr>
        <p:blipFill rotWithShape="1">
          <a:blip r:embed="rId3"/>
          <a:srcRect l="33117" r="17504"/>
          <a:stretch/>
        </p:blipFill>
        <p:spPr>
          <a:xfrm>
            <a:off x="-4596" y="0"/>
            <a:ext cx="5075649" cy="6858000"/>
          </a:xfrm>
          <a:prstGeom prst="rect">
            <a:avLst/>
          </a:prstGeom>
        </p:spPr>
      </p:pic>
      <p:sp>
        <p:nvSpPr>
          <p:cNvPr id="8" name="Google Shape;926;g2b55672ff36_0_476">
            <a:extLst>
              <a:ext uri="{FF2B5EF4-FFF2-40B4-BE49-F238E27FC236}">
                <a16:creationId xmlns:a16="http://schemas.microsoft.com/office/drawing/2014/main" id="{6FC8CF66-F9C4-0D58-3F1B-91AA2BD098A8}"/>
              </a:ext>
            </a:extLst>
          </p:cNvPr>
          <p:cNvSpPr/>
          <p:nvPr/>
        </p:nvSpPr>
        <p:spPr>
          <a:xfrm>
            <a:off x="6241312" y="207909"/>
            <a:ext cx="5950621" cy="1416557"/>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9" name="Google Shape;932;g2b55672ff36_0_476">
            <a:extLst>
              <a:ext uri="{FF2B5EF4-FFF2-40B4-BE49-F238E27FC236}">
                <a16:creationId xmlns:a16="http://schemas.microsoft.com/office/drawing/2014/main" id="{40B70923-B4F3-18B4-6047-5EBEFD437460}"/>
              </a:ext>
            </a:extLst>
          </p:cNvPr>
          <p:cNvSpPr txBox="1"/>
          <p:nvPr/>
        </p:nvSpPr>
        <p:spPr>
          <a:xfrm>
            <a:off x="6467167" y="426292"/>
            <a:ext cx="5171551" cy="954067"/>
          </a:xfrm>
          <a:prstGeom prst="rect">
            <a:avLst/>
          </a:prstGeom>
          <a:noFill/>
          <a:ln>
            <a:noFill/>
          </a:ln>
        </p:spPr>
        <p:txBody>
          <a:bodyPr spcFirstLastPara="1" wrap="square" lIns="91425" tIns="45700" rIns="91425" bIns="45700" anchor="t" anchorCtr="0">
            <a:spAutoFit/>
          </a:bodyPr>
          <a:lstStyle/>
          <a:p>
            <a:pPr marL="0" lvl="0" indent="0" rtl="0">
              <a:spcBef>
                <a:spcPts val="0"/>
              </a:spcBef>
              <a:spcAft>
                <a:spcPts val="0"/>
              </a:spcAft>
              <a:buClr>
                <a:schemeClr val="dk1"/>
              </a:buClr>
              <a:buSzPts val="1100"/>
              <a:buFont typeface="Arial"/>
              <a:buNone/>
            </a:pPr>
            <a:r>
              <a:rPr lang="en-GB" sz="2800" b="1" dirty="0">
                <a:solidFill>
                  <a:schemeClr val="lt2"/>
                </a:solidFill>
              </a:rPr>
              <a:t>PLAUSIBLE DENIABILITY </a:t>
            </a:r>
          </a:p>
          <a:p>
            <a:pPr marL="0" lvl="0" indent="0" rtl="0">
              <a:spcBef>
                <a:spcPts val="0"/>
              </a:spcBef>
              <a:spcAft>
                <a:spcPts val="0"/>
              </a:spcAft>
              <a:buClr>
                <a:schemeClr val="dk1"/>
              </a:buClr>
              <a:buSzPts val="1100"/>
              <a:buFont typeface="Arial"/>
              <a:buNone/>
            </a:pPr>
            <a:r>
              <a:rPr lang="en-GB" sz="2800" b="1" dirty="0">
                <a:solidFill>
                  <a:schemeClr val="lt2"/>
                </a:solidFill>
              </a:rPr>
              <a:t>vs. NON-REPUDIATION</a:t>
            </a:r>
            <a:endParaRPr sz="2800" b="1" dirty="0">
              <a:solidFill>
                <a:schemeClr val="lt2"/>
              </a:solidFill>
            </a:endParaRPr>
          </a:p>
        </p:txBody>
      </p:sp>
      <p:sp>
        <p:nvSpPr>
          <p:cNvPr id="4" name="Google Shape;932;g2b55672ff36_0_476">
            <a:extLst>
              <a:ext uri="{FF2B5EF4-FFF2-40B4-BE49-F238E27FC236}">
                <a16:creationId xmlns:a16="http://schemas.microsoft.com/office/drawing/2014/main" id="{3D9D3065-2A35-DF19-EA90-EC6C6B431613}"/>
              </a:ext>
            </a:extLst>
          </p:cNvPr>
          <p:cNvSpPr txBox="1"/>
          <p:nvPr/>
        </p:nvSpPr>
        <p:spPr>
          <a:xfrm>
            <a:off x="6368835" y="2399800"/>
            <a:ext cx="4908765" cy="1569620"/>
          </a:xfrm>
          <a:prstGeom prst="rect">
            <a:avLst/>
          </a:prstGeom>
          <a:noFill/>
          <a:ln>
            <a:noFill/>
          </a:ln>
        </p:spPr>
        <p:txBody>
          <a:bodyPr spcFirstLastPara="1" wrap="square" lIns="91425" tIns="45700" rIns="91425" bIns="45700" anchor="t" anchorCtr="0">
            <a:spAutoFit/>
          </a:bodyPr>
          <a:lstStyle/>
          <a:p>
            <a:pPr marL="0" lvl="0" indent="0" rtl="0">
              <a:spcBef>
                <a:spcPts val="0"/>
              </a:spcBef>
              <a:spcAft>
                <a:spcPts val="0"/>
              </a:spcAft>
              <a:buClr>
                <a:schemeClr val="dk1"/>
              </a:buClr>
              <a:buSzPts val="1100"/>
              <a:buFont typeface="Arial"/>
              <a:buNone/>
            </a:pPr>
            <a:r>
              <a:rPr lang="en-GB" sz="2400" b="1" dirty="0">
                <a:solidFill>
                  <a:schemeClr val="accent2"/>
                </a:solidFill>
                <a:latin typeface="Arial" panose="020B0604020202020204" pitchFamily="34" charset="0"/>
                <a:cs typeface="Arial" panose="020B0604020202020204" pitchFamily="34" charset="0"/>
              </a:rPr>
              <a:t>Conflicting requirements?</a:t>
            </a:r>
          </a:p>
          <a:p>
            <a:pPr marL="0" lvl="0" indent="0" rtl="0">
              <a:spcBef>
                <a:spcPts val="0"/>
              </a:spcBef>
              <a:spcAft>
                <a:spcPts val="0"/>
              </a:spcAft>
              <a:buClr>
                <a:schemeClr val="dk1"/>
              </a:buClr>
              <a:buSzPts val="1100"/>
              <a:buFont typeface="Arial"/>
              <a:buNone/>
            </a:pPr>
            <a:endParaRPr lang="en-GB" sz="2400" dirty="0">
              <a:solidFill>
                <a:schemeClr val="accent5"/>
              </a:solidFill>
              <a:latin typeface="Arial" panose="020B0604020202020204" pitchFamily="34" charset="0"/>
              <a:cs typeface="Arial" panose="020B0604020202020204" pitchFamily="34" charset="0"/>
            </a:endParaRPr>
          </a:p>
          <a:p>
            <a:pPr marL="0" lvl="0" indent="0" rtl="0">
              <a:spcBef>
                <a:spcPts val="0"/>
              </a:spcBef>
              <a:spcAft>
                <a:spcPts val="0"/>
              </a:spcAft>
              <a:buClr>
                <a:schemeClr val="dk1"/>
              </a:buClr>
              <a:buSzPts val="1100"/>
              <a:buFont typeface="Arial"/>
              <a:buNone/>
            </a:pPr>
            <a:r>
              <a:rPr lang="en-GB" sz="2400" dirty="0">
                <a:solidFill>
                  <a:schemeClr val="accent5"/>
                </a:solidFill>
                <a:latin typeface="Arial" panose="020B0604020202020204" pitchFamily="34" charset="0"/>
                <a:cs typeface="Arial" panose="020B0604020202020204" pitchFamily="34" charset="0"/>
              </a:rPr>
              <a:t>Even on the same action, </a:t>
            </a:r>
            <a:br>
              <a:rPr lang="en-GB" sz="2400" dirty="0">
                <a:solidFill>
                  <a:schemeClr val="accent5"/>
                </a:solidFill>
                <a:latin typeface="Arial" panose="020B0604020202020204" pitchFamily="34" charset="0"/>
                <a:cs typeface="Arial" panose="020B0604020202020204" pitchFamily="34" charset="0"/>
              </a:rPr>
            </a:br>
            <a:r>
              <a:rPr lang="en-GB" sz="2400" dirty="0">
                <a:solidFill>
                  <a:schemeClr val="accent5"/>
                </a:solidFill>
                <a:latin typeface="Arial" panose="020B0604020202020204" pitchFamily="34" charset="0"/>
                <a:cs typeface="Arial" panose="020B0604020202020204" pitchFamily="34" charset="0"/>
              </a:rPr>
              <a:t>both are reconcilable</a:t>
            </a:r>
            <a:endParaRPr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64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b55672ff36_0_476"/>
          <p:cNvSpPr/>
          <p:nvPr/>
        </p:nvSpPr>
        <p:spPr>
          <a:xfrm>
            <a:off x="3784833" y="0"/>
            <a:ext cx="6858000" cy="6858000"/>
          </a:xfrm>
          <a:prstGeom prst="rtTriangle">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3" name="Google Shape;923;g2b55672ff36_0_476"/>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4" name="Google Shape;924;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5" name="Google Shape;925;g2b55672ff36_0_476"/>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6" name="Google Shape;926;g2b55672ff36_0_476"/>
          <p:cNvSpPr/>
          <p:nvPr/>
        </p:nvSpPr>
        <p:spPr>
          <a:xfrm>
            <a:off x="9137" y="504025"/>
            <a:ext cx="6858000" cy="1335942"/>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4800" dirty="0">
              <a:solidFill>
                <a:srgbClr val="DB536A"/>
              </a:solidFill>
              <a:latin typeface="Georgia"/>
              <a:ea typeface="Georgia"/>
              <a:cs typeface="Georgia"/>
              <a:sym typeface="Georgia"/>
            </a:endParaRPr>
          </a:p>
        </p:txBody>
      </p:sp>
      <p:sp>
        <p:nvSpPr>
          <p:cNvPr id="927" name="Google Shape;927;g2b55672ff36_0_476"/>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8" name="Google Shape;928;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0" name="Google Shape;930;g2b55672ff36_0_47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32</a:t>
            </a:fld>
            <a:endParaRPr sz="800" i="0" u="none" strike="noStrike" cap="none">
              <a:solidFill>
                <a:schemeClr val="lt1"/>
              </a:solidFill>
            </a:endParaRPr>
          </a:p>
        </p:txBody>
      </p:sp>
      <p:sp>
        <p:nvSpPr>
          <p:cNvPr id="932" name="Google Shape;932;g2b55672ff36_0_476"/>
          <p:cNvSpPr txBox="1"/>
          <p:nvPr/>
        </p:nvSpPr>
        <p:spPr>
          <a:xfrm>
            <a:off x="562032" y="882406"/>
            <a:ext cx="5652750" cy="70784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4000" b="1" dirty="0">
                <a:solidFill>
                  <a:schemeClr val="lt2"/>
                </a:solidFill>
              </a:rPr>
              <a:t>DIFFERENT MINDSET</a:t>
            </a:r>
            <a:endParaRPr sz="4000" b="1" dirty="0">
              <a:solidFill>
                <a:schemeClr val="lt2"/>
              </a:solidFill>
            </a:endParaRPr>
          </a:p>
        </p:txBody>
      </p:sp>
      <p:sp>
        <p:nvSpPr>
          <p:cNvPr id="2" name="Google Shape;1634;g2b55672ff36_2_85">
            <a:extLst>
              <a:ext uri="{FF2B5EF4-FFF2-40B4-BE49-F238E27FC236}">
                <a16:creationId xmlns:a16="http://schemas.microsoft.com/office/drawing/2014/main" id="{F5A15248-4C83-972E-9F3C-C29210E17301}"/>
              </a:ext>
            </a:extLst>
          </p:cNvPr>
          <p:cNvSpPr/>
          <p:nvPr/>
        </p:nvSpPr>
        <p:spPr>
          <a:xfrm>
            <a:off x="6388231" y="3857424"/>
            <a:ext cx="4648393" cy="1650300"/>
          </a:xfrm>
          <a:prstGeom prst="rect">
            <a:avLst/>
          </a:prstGeom>
          <a:solidFill>
            <a:schemeClr val="accent4"/>
          </a:solidFill>
          <a:ln w="38100" cap="flat" cmpd="sng">
            <a:solidFill>
              <a:schemeClr val="accent2"/>
            </a:solidFill>
            <a:prstDash val="solid"/>
            <a:round/>
            <a:headEnd type="none" w="sm" len="sm"/>
            <a:tailEnd type="none" w="sm" len="sm"/>
          </a:ln>
        </p:spPr>
        <p:txBody>
          <a:bodyPr spcFirstLastPara="1" wrap="square" lIns="144000" tIns="144000" rIns="144000" bIns="144000" anchor="ctr" anchorCtr="0">
            <a:noAutofit/>
          </a:bodyPr>
          <a:lstStyle/>
          <a:p>
            <a:pPr marL="146304" marR="0" indent="-164592" algn="l" rtl="0" fontAlgn="t">
              <a:spcBef>
                <a:spcPts val="0"/>
              </a:spcBef>
              <a:spcAft>
                <a:spcPts val="0"/>
              </a:spcAft>
              <a:buClr>
                <a:schemeClr val="tx2"/>
              </a:buClr>
              <a:buSzPts val="1400"/>
              <a:buFont typeface="Arial" panose="020B0604020202020204" pitchFamily="34" charset="0"/>
              <a:buChar char="•"/>
            </a:pPr>
            <a:r>
              <a:rPr lang="en-BE" sz="2000" i="0" u="none" strike="noStrike" dirty="0">
                <a:solidFill>
                  <a:schemeClr val="bg1"/>
                </a:solidFill>
                <a:effectLst/>
                <a:latin typeface="Arial" panose="020B0604020202020204" pitchFamily="34" charset="0"/>
                <a:ea typeface="Arial" panose="020B0604020202020204" pitchFamily="34" charset="0"/>
                <a:cs typeface="Arial" panose="020B0604020202020204" pitchFamily="34" charset="0"/>
              </a:rPr>
              <a:t>Protecting personal data</a:t>
            </a:r>
            <a:endParaRPr lang="en-GB" sz="2000" dirty="0">
              <a:solidFill>
                <a:schemeClr val="bg1"/>
              </a:solidFill>
              <a:latin typeface="Arial" panose="020B0604020202020204" pitchFamily="34" charset="0"/>
              <a:ea typeface="Arial" panose="020B0604020202020204" pitchFamily="34" charset="0"/>
            </a:endParaRPr>
          </a:p>
          <a:p>
            <a:pPr marL="146304" marR="0" indent="-164592" algn="l" rtl="0" fontAlgn="t">
              <a:spcBef>
                <a:spcPts val="0"/>
              </a:spcBef>
              <a:spcAft>
                <a:spcPts val="0"/>
              </a:spcAft>
              <a:buClr>
                <a:schemeClr val="tx2"/>
              </a:buClr>
              <a:buSzPts val="1400"/>
              <a:buFont typeface="Arial" panose="020B0604020202020204" pitchFamily="34" charset="0"/>
              <a:buChar char="•"/>
            </a:pPr>
            <a:r>
              <a:rPr lang="en-BE" sz="2000" b="0" i="0" u="none" strike="noStrike" dirty="0">
                <a:solidFill>
                  <a:schemeClr val="bg1"/>
                </a:solidFill>
                <a:effectLst/>
                <a:latin typeface="Arial" panose="020B0604020202020204" pitchFamily="34" charset="0"/>
                <a:ea typeface="Arial" panose="020B0604020202020204" pitchFamily="34" charset="0"/>
                <a:cs typeface="Arial" panose="020B0604020202020204" pitchFamily="34" charset="0"/>
              </a:rPr>
              <a:t>Data subject assets</a:t>
            </a:r>
            <a:endParaRPr lang="en-GB" sz="2000" dirty="0">
              <a:solidFill>
                <a:schemeClr val="bg1"/>
              </a:solidFill>
              <a:latin typeface="Arial" panose="020B0604020202020204" pitchFamily="34" charset="0"/>
              <a:ea typeface="Arial" panose="020B0604020202020204" pitchFamily="34" charset="0"/>
            </a:endParaRPr>
          </a:p>
          <a:p>
            <a:pPr marL="146304" marR="0" indent="-164592" algn="l" rtl="0" fontAlgn="t">
              <a:spcBef>
                <a:spcPts val="0"/>
              </a:spcBef>
              <a:spcAft>
                <a:spcPts val="0"/>
              </a:spcAft>
              <a:buClr>
                <a:schemeClr val="tx2"/>
              </a:buClr>
              <a:buSzPts val="1400"/>
              <a:buFont typeface="Arial" panose="020B0604020202020204" pitchFamily="34" charset="0"/>
              <a:buChar char="•"/>
            </a:pPr>
            <a:r>
              <a:rPr lang="en-BE" sz="2000" b="0" i="0" u="none" strike="noStrike" dirty="0">
                <a:solidFill>
                  <a:schemeClr val="bg1"/>
                </a:solidFill>
                <a:effectLst/>
                <a:latin typeface="Arial" panose="020B0604020202020204" pitchFamily="34" charset="0"/>
                <a:ea typeface="Arial" panose="020B0604020202020204" pitchFamily="34" charset="0"/>
                <a:cs typeface="Arial" panose="020B0604020202020204" pitchFamily="34" charset="0"/>
              </a:rPr>
              <a:t>Attacker + (internal) ‘misbehavior’</a:t>
            </a:r>
            <a:endParaRPr lang="en-GB" sz="2000" b="0" i="0" u="none" strike="noStrike" dirty="0">
              <a:solidFill>
                <a:schemeClr val="bg1"/>
              </a:solidFill>
              <a:effectLst/>
              <a:latin typeface="Arial" panose="020B0604020202020204" pitchFamily="34" charset="0"/>
            </a:endParaRPr>
          </a:p>
        </p:txBody>
      </p:sp>
      <p:sp>
        <p:nvSpPr>
          <p:cNvPr id="3" name="Google Shape;1635;g2b55672ff36_2_85">
            <a:extLst>
              <a:ext uri="{FF2B5EF4-FFF2-40B4-BE49-F238E27FC236}">
                <a16:creationId xmlns:a16="http://schemas.microsoft.com/office/drawing/2014/main" id="{525F8539-04B5-E346-D129-89BCBA60A28D}"/>
              </a:ext>
            </a:extLst>
          </p:cNvPr>
          <p:cNvSpPr/>
          <p:nvPr/>
        </p:nvSpPr>
        <p:spPr>
          <a:xfrm>
            <a:off x="857521" y="3861863"/>
            <a:ext cx="4809432" cy="1650300"/>
          </a:xfrm>
          <a:prstGeom prst="rect">
            <a:avLst/>
          </a:prstGeom>
          <a:solidFill>
            <a:schemeClr val="accent5"/>
          </a:solidFill>
          <a:ln>
            <a:noFill/>
          </a:ln>
        </p:spPr>
        <p:txBody>
          <a:bodyPr spcFirstLastPara="1" wrap="square" lIns="144000" tIns="144000" rIns="144000" bIns="144000" anchor="ctr" anchorCtr="0">
            <a:noAutofit/>
          </a:bodyPr>
          <a:lstStyle/>
          <a:p>
            <a:pPr marL="146304" marR="0" indent="-164592" algn="l" rtl="0" fontAlgn="t">
              <a:spcBef>
                <a:spcPts val="0"/>
              </a:spcBef>
              <a:spcAft>
                <a:spcPts val="0"/>
              </a:spcAft>
              <a:buClr>
                <a:schemeClr val="tx2"/>
              </a:buClr>
              <a:buSzPts val="1400"/>
              <a:buFont typeface="Arial" panose="020B0604020202020204" pitchFamily="34" charset="0"/>
              <a:buChar char="•"/>
            </a:pPr>
            <a:r>
              <a:rPr lang="en-BE" sz="2000" i="0" u="none" strike="noStrike">
                <a:solidFill>
                  <a:schemeClr val="bg1"/>
                </a:solidFill>
                <a:effectLst/>
                <a:latin typeface="Arial" panose="020B0604020202020204" pitchFamily="34" charset="0"/>
                <a:ea typeface="Arial" panose="020B0604020202020204" pitchFamily="34" charset="0"/>
                <a:cs typeface="Arial" panose="020B0604020202020204" pitchFamily="34" charset="0"/>
              </a:rPr>
              <a:t>Protecting data</a:t>
            </a:r>
            <a:endParaRPr lang="en-GB" sz="2000" dirty="0">
              <a:solidFill>
                <a:schemeClr val="bg1"/>
              </a:solidFill>
              <a:latin typeface="Arial" panose="020B0604020202020204" pitchFamily="34" charset="0"/>
              <a:ea typeface="Arial" panose="020B0604020202020204" pitchFamily="34" charset="0"/>
            </a:endParaRPr>
          </a:p>
          <a:p>
            <a:pPr marL="146304" marR="0" indent="-164592" algn="l" rtl="0" fontAlgn="t">
              <a:spcBef>
                <a:spcPts val="0"/>
              </a:spcBef>
              <a:spcAft>
                <a:spcPts val="0"/>
              </a:spcAft>
              <a:buClr>
                <a:schemeClr val="tx2"/>
              </a:buClr>
              <a:buSzPts val="1400"/>
              <a:buFont typeface="Arial" panose="020B0604020202020204" pitchFamily="34" charset="0"/>
              <a:buChar char="•"/>
            </a:pPr>
            <a:r>
              <a:rPr lang="en-BE" sz="2000" i="0" u="none" strike="noStrike" dirty="0">
                <a:solidFill>
                  <a:schemeClr val="bg1"/>
                </a:solidFill>
                <a:effectLst/>
                <a:latin typeface="Arial" panose="020B0604020202020204" pitchFamily="34" charset="0"/>
                <a:ea typeface="Arial" panose="020B0604020202020204" pitchFamily="34" charset="0"/>
                <a:cs typeface="Arial" panose="020B0604020202020204" pitchFamily="34" charset="0"/>
              </a:rPr>
              <a:t>Company assets</a:t>
            </a:r>
            <a:endParaRPr lang="en-GB" sz="2000" dirty="0">
              <a:solidFill>
                <a:schemeClr val="bg1"/>
              </a:solidFill>
              <a:latin typeface="Arial" panose="020B0604020202020204" pitchFamily="34" charset="0"/>
              <a:ea typeface="Arial" panose="020B0604020202020204" pitchFamily="34" charset="0"/>
            </a:endParaRPr>
          </a:p>
          <a:p>
            <a:pPr marL="146304" marR="0" indent="-164592" algn="l" rtl="0" fontAlgn="t">
              <a:spcBef>
                <a:spcPts val="0"/>
              </a:spcBef>
              <a:spcAft>
                <a:spcPts val="0"/>
              </a:spcAft>
              <a:buClr>
                <a:schemeClr val="tx2"/>
              </a:buClr>
              <a:buSzPts val="1400"/>
              <a:buFont typeface="Arial" panose="020B0604020202020204" pitchFamily="34" charset="0"/>
              <a:buChar char="•"/>
            </a:pPr>
            <a:r>
              <a:rPr lang="en-BE" sz="2000" i="0" u="none" strike="noStrike" dirty="0">
                <a:solidFill>
                  <a:schemeClr val="bg1"/>
                </a:solidFill>
                <a:effectLst/>
                <a:latin typeface="Arial" panose="020B0604020202020204" pitchFamily="34" charset="0"/>
                <a:ea typeface="Arial" panose="020B0604020202020204" pitchFamily="34" charset="0"/>
                <a:cs typeface="Arial" panose="020B0604020202020204" pitchFamily="34" charset="0"/>
              </a:rPr>
              <a:t>(External) attacker</a:t>
            </a:r>
            <a:endParaRPr lang="en-GB" sz="2000" i="0" u="none" strike="noStrike" dirty="0">
              <a:solidFill>
                <a:schemeClr val="bg1"/>
              </a:solidFill>
              <a:effectLst/>
              <a:latin typeface="Arial" panose="020B0604020202020204" pitchFamily="34" charset="0"/>
            </a:endParaRPr>
          </a:p>
        </p:txBody>
      </p:sp>
      <p:sp>
        <p:nvSpPr>
          <p:cNvPr id="8" name="Google Shape;936;g2b55672ff36_0_476">
            <a:extLst>
              <a:ext uri="{FF2B5EF4-FFF2-40B4-BE49-F238E27FC236}">
                <a16:creationId xmlns:a16="http://schemas.microsoft.com/office/drawing/2014/main" id="{F92960A5-7537-FE1D-1AA9-E5ED658D0090}"/>
              </a:ext>
            </a:extLst>
          </p:cNvPr>
          <p:cNvSpPr/>
          <p:nvPr/>
        </p:nvSpPr>
        <p:spPr>
          <a:xfrm>
            <a:off x="8592334" y="3268165"/>
            <a:ext cx="2798707" cy="786250"/>
          </a:xfrm>
          <a:prstGeom prst="rect">
            <a:avLst/>
          </a:prstGeom>
          <a:solidFill>
            <a:schemeClr val="accen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PRIVACY</a:t>
            </a:r>
            <a:endParaRPr sz="2400" dirty="0">
              <a:solidFill>
                <a:schemeClr val="dk1"/>
              </a:solidFill>
            </a:endParaRPr>
          </a:p>
        </p:txBody>
      </p:sp>
      <p:sp>
        <p:nvSpPr>
          <p:cNvPr id="936" name="Google Shape;936;g2b55672ff36_0_476"/>
          <p:cNvSpPr/>
          <p:nvPr/>
        </p:nvSpPr>
        <p:spPr>
          <a:xfrm>
            <a:off x="482126" y="3268165"/>
            <a:ext cx="2798707"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SECURITY</a:t>
            </a:r>
            <a:endParaRPr sz="2400" dirty="0">
              <a:solidFill>
                <a:schemeClr val="dk1"/>
              </a:solidFill>
            </a:endParaRPr>
          </a:p>
        </p:txBody>
      </p:sp>
    </p:spTree>
    <p:extLst>
      <p:ext uri="{BB962C8B-B14F-4D97-AF65-F5344CB8AC3E}">
        <p14:creationId xmlns:p14="http://schemas.microsoft.com/office/powerpoint/2010/main" val="29380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Shape 1624"/>
        <p:cNvGrpSpPr/>
        <p:nvPr/>
      </p:nvGrpSpPr>
      <p:grpSpPr>
        <a:xfrm>
          <a:off x="0" y="0"/>
          <a:ext cx="0" cy="0"/>
          <a:chOff x="0" y="0"/>
          <a:chExt cx="0" cy="0"/>
        </a:xfrm>
      </p:grpSpPr>
      <p:sp>
        <p:nvSpPr>
          <p:cNvPr id="1625" name="Google Shape;1625;g2b55672ff36_2_85"/>
          <p:cNvSpPr/>
          <p:nvPr/>
        </p:nvSpPr>
        <p:spPr>
          <a:xfrm flipH="1">
            <a:off x="5334000" y="0"/>
            <a:ext cx="6858000" cy="6858000"/>
          </a:xfrm>
          <a:prstGeom prst="rtTriangle">
            <a:avLst/>
          </a:prstGeom>
          <a:solidFill>
            <a:srgbClr val="F3F3F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g2b55672ff36_2_85"/>
          <p:cNvSpPr txBox="1"/>
          <p:nvPr/>
        </p:nvSpPr>
        <p:spPr>
          <a:xfrm>
            <a:off x="351222" y="519975"/>
            <a:ext cx="6527100" cy="775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900" b="0" i="0" u="none" strike="noStrike" kern="0" cap="none" spc="0" normalizeH="0" baseline="0" noProof="0" dirty="0">
                <a:ln>
                  <a:noFill/>
                </a:ln>
                <a:solidFill>
                  <a:srgbClr val="000000"/>
                </a:solidFill>
                <a:effectLst/>
                <a:uLnTx/>
                <a:uFillTx/>
                <a:latin typeface="Georgia"/>
                <a:ea typeface="Georgia"/>
                <a:cs typeface="Georgia"/>
                <a:sym typeface="Georgia"/>
              </a:rPr>
              <a:t>VARIED VIEWPOINTS</a:t>
            </a:r>
            <a:endParaRPr kumimoji="0" sz="2900" b="0" i="0" u="none" strike="noStrike" kern="0" cap="none" spc="0" normalizeH="0" baseline="0" noProof="0" dirty="0">
              <a:ln>
                <a:noFill/>
              </a:ln>
              <a:solidFill>
                <a:srgbClr val="000000"/>
              </a:solidFill>
              <a:effectLst/>
              <a:uLnTx/>
              <a:uFillTx/>
              <a:latin typeface="Georgia"/>
              <a:ea typeface="Georgia"/>
              <a:cs typeface="Georgia"/>
              <a:sym typeface="Georgia"/>
            </a:endParaRPr>
          </a:p>
          <a:p>
            <a:r>
              <a:rPr lang="en-GB" sz="2000" dirty="0">
                <a:solidFill>
                  <a:schemeClr val="accent3"/>
                </a:solidFill>
              </a:rPr>
              <a:t>Diverse team for cross-functional collaboration</a:t>
            </a:r>
            <a:endParaRPr lang="en-GB" sz="3600" dirty="0">
              <a:solidFill>
                <a:schemeClr val="accent3"/>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DB536A"/>
              </a:solidFill>
              <a:effectLst/>
              <a:uLnTx/>
              <a:uFillTx/>
              <a:latin typeface="Arial"/>
              <a:cs typeface="Arial"/>
              <a:sym typeface="Arial"/>
            </a:endParaRPr>
          </a:p>
        </p:txBody>
      </p:sp>
      <p:sp>
        <p:nvSpPr>
          <p:cNvPr id="1629" name="Google Shape;1629;g2b55672ff36_2_85"/>
          <p:cNvSpPr/>
          <p:nvPr/>
        </p:nvSpPr>
        <p:spPr>
          <a:xfrm>
            <a:off x="351233" y="2631033"/>
            <a:ext cx="3830100" cy="3830100"/>
          </a:xfrm>
          <a:prstGeom prst="rtTriangle">
            <a:avLst/>
          </a:prstGeom>
          <a:solidFill>
            <a:srgbClr val="DB536A"/>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g2b55672ff36_2_85"/>
          <p:cNvSpPr/>
          <p:nvPr/>
        </p:nvSpPr>
        <p:spPr>
          <a:xfrm>
            <a:off x="4181012" y="2631033"/>
            <a:ext cx="3830100" cy="3830100"/>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g2b55672ff36_2_85"/>
          <p:cNvSpPr/>
          <p:nvPr/>
        </p:nvSpPr>
        <p:spPr>
          <a:xfrm>
            <a:off x="8010791" y="2631033"/>
            <a:ext cx="3830100" cy="3830100"/>
          </a:xfrm>
          <a:prstGeom prst="rtTriangle">
            <a:avLst/>
          </a:prstGeom>
          <a:solidFill>
            <a:srgbClr val="EB8C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g2b55672ff36_2_85"/>
          <p:cNvSpPr/>
          <p:nvPr/>
        </p:nvSpPr>
        <p:spPr>
          <a:xfrm>
            <a:off x="5825765" y="6461132"/>
            <a:ext cx="6366235" cy="396867"/>
          </a:xfrm>
          <a:prstGeom prst="rect">
            <a:avLst/>
          </a:prstGeom>
          <a:solidFill>
            <a:schemeClr val="lt1"/>
          </a:solidFill>
          <a:ln>
            <a:noFill/>
          </a:ln>
        </p:spPr>
        <p:txBody>
          <a:bodyPr spcFirstLastPara="1" wrap="square" lIns="144000" tIns="144000" rIns="144000" bIns="144000" anchor="ctr" anchorCtr="0">
            <a:noAutofit/>
          </a:bodyPr>
          <a:lstStyle/>
          <a:p>
            <a:pPr algn="r"/>
            <a:r>
              <a:rPr lang="nl-NL" sz="1200" dirty="0">
                <a:solidFill>
                  <a:schemeClr val="tx1">
                    <a:lumMod val="40000"/>
                    <a:lumOff val="60000"/>
                  </a:schemeClr>
                </a:solidFill>
              </a:rPr>
              <a:t>From</a:t>
            </a:r>
            <a:r>
              <a:rPr lang="nl-NL" sz="1200" i="1" dirty="0">
                <a:solidFill>
                  <a:schemeClr val="tx1">
                    <a:lumMod val="40000"/>
                    <a:lumOff val="60000"/>
                  </a:schemeClr>
                </a:solidFill>
              </a:rPr>
              <a:t> Security Heroes vs. the Power of Privacy, by Avi D &amp; Kim Wuyts, at Troopers 2023</a:t>
            </a:r>
            <a:endParaRPr lang="en-BE" sz="1200" dirty="0">
              <a:solidFill>
                <a:schemeClr val="tx1">
                  <a:lumMod val="40000"/>
                  <a:lumOff val="60000"/>
                </a:schemeClr>
              </a:solidFill>
            </a:endParaRPr>
          </a:p>
        </p:txBody>
      </p:sp>
      <p:sp>
        <p:nvSpPr>
          <p:cNvPr id="1634" name="Google Shape;1634;g2b55672ff36_2_85"/>
          <p:cNvSpPr/>
          <p:nvPr/>
        </p:nvSpPr>
        <p:spPr>
          <a:xfrm>
            <a:off x="6527389" y="3857424"/>
            <a:ext cx="4217004" cy="1650300"/>
          </a:xfrm>
          <a:prstGeom prst="rect">
            <a:avLst/>
          </a:prstGeom>
          <a:solidFill>
            <a:schemeClr val="accent4"/>
          </a:solidFill>
          <a:ln w="38100" cap="flat" cmpd="sng">
            <a:solidFill>
              <a:schemeClr val="accent3"/>
            </a:solidFill>
            <a:prstDash val="solid"/>
            <a:round/>
            <a:headEnd type="none" w="sm" len="sm"/>
            <a:tailEnd type="none" w="sm" len="sm"/>
          </a:ln>
        </p:spPr>
        <p:txBody>
          <a:bodyPr spcFirstLastPara="1" wrap="square" lIns="144000" tIns="144000" rIns="144000" bIns="144000" anchor="ctr" anchorCtr="0">
            <a:noAutofit/>
          </a:bodyPr>
          <a:lstStyle/>
          <a:p>
            <a:pPr marL="285743" marR="0" lvl="0" indent="-205289" algn="l" defTabSz="914400" rtl="0" eaLnBrk="1" fontAlgn="auto" latinLnBrk="0" hangingPunct="1">
              <a:lnSpc>
                <a:spcPct val="100000"/>
              </a:lnSpc>
              <a:spcBef>
                <a:spcPts val="600"/>
              </a:spcBef>
              <a:spcAft>
                <a:spcPts val="0"/>
              </a:spcAft>
              <a:buClr>
                <a:srgbClr val="FFFFFF"/>
              </a:buClr>
              <a:buSzPts val="1400"/>
              <a:buFont typeface="Arial"/>
              <a:buChar char="•"/>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Logical business flow</a:t>
            </a:r>
          </a:p>
          <a:p>
            <a:pPr marL="285743" marR="0" lvl="0" indent="-205289" algn="l" defTabSz="914400" rtl="0" eaLnBrk="1" fontAlgn="auto" latinLnBrk="0" hangingPunct="1">
              <a:lnSpc>
                <a:spcPct val="100000"/>
              </a:lnSpc>
              <a:spcBef>
                <a:spcPts val="600"/>
              </a:spcBef>
              <a:spcAft>
                <a:spcPts val="0"/>
              </a:spcAft>
              <a:buClr>
                <a:srgbClr val="FFFFFF"/>
              </a:buClr>
              <a:buSzPts val="1400"/>
              <a:buFont typeface="Arial"/>
              <a:buChar char="•"/>
              <a:tabLst/>
              <a:defRPr/>
            </a:pPr>
            <a:r>
              <a:rPr lang="en-GB" sz="1800" dirty="0">
                <a:solidFill>
                  <a:srgbClr val="FFFFFF"/>
                </a:solidFill>
              </a:rPr>
              <a:t>Data-centric &amp; user-focused</a:t>
            </a:r>
          </a:p>
          <a:p>
            <a:pPr marL="285743" marR="0" lvl="0" indent="-205289" algn="l" defTabSz="914400" rtl="0" eaLnBrk="1" fontAlgn="auto" latinLnBrk="0" hangingPunct="1">
              <a:lnSpc>
                <a:spcPct val="100000"/>
              </a:lnSpc>
              <a:spcBef>
                <a:spcPts val="600"/>
              </a:spcBef>
              <a:spcAft>
                <a:spcPts val="0"/>
              </a:spcAft>
              <a:buClr>
                <a:srgbClr val="FFFFFF"/>
              </a:buClr>
              <a:buSzPts val="1400"/>
              <a:buFont typeface="Arial"/>
              <a:buChar char="•"/>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Minimization to reduce breach impact</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635" name="Google Shape;1635;g2b55672ff36_2_85"/>
          <p:cNvSpPr/>
          <p:nvPr/>
        </p:nvSpPr>
        <p:spPr>
          <a:xfrm>
            <a:off x="1011624" y="3861863"/>
            <a:ext cx="4363098" cy="1650300"/>
          </a:xfrm>
          <a:prstGeom prst="rect">
            <a:avLst/>
          </a:prstGeom>
          <a:solidFill>
            <a:schemeClr val="accent5"/>
          </a:solidFill>
          <a:ln>
            <a:noFill/>
          </a:ln>
        </p:spPr>
        <p:txBody>
          <a:bodyPr spcFirstLastPara="1" wrap="square" lIns="144000" tIns="144000" rIns="144000" bIns="144000" anchor="ctr" anchorCtr="0">
            <a:noAutofit/>
          </a:bodyPr>
          <a:lstStyle/>
          <a:p>
            <a:pPr marL="285743" marR="0" lvl="0" indent="-205289" algn="l" defTabSz="914400" rtl="0" eaLnBrk="1" fontAlgn="auto" latinLnBrk="0" hangingPunct="1">
              <a:lnSpc>
                <a:spcPct val="100000"/>
              </a:lnSpc>
              <a:spcBef>
                <a:spcPts val="600"/>
              </a:spcBef>
              <a:spcAft>
                <a:spcPts val="0"/>
              </a:spcAft>
              <a:buClr>
                <a:srgbClr val="FFFFFF"/>
              </a:buClr>
              <a:buSzPts val="1400"/>
              <a:buFont typeface="Arial"/>
              <a:buChar char="•"/>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Technical details &amp; attacks</a:t>
            </a:r>
          </a:p>
          <a:p>
            <a:pPr marL="285743" marR="0" lvl="0" indent="-205289" algn="l" defTabSz="914400" rtl="0" eaLnBrk="1" fontAlgn="auto" latinLnBrk="0" hangingPunct="1">
              <a:lnSpc>
                <a:spcPct val="100000"/>
              </a:lnSpc>
              <a:spcBef>
                <a:spcPts val="600"/>
              </a:spcBef>
              <a:spcAft>
                <a:spcPts val="0"/>
              </a:spcAft>
              <a:buClr>
                <a:srgbClr val="FFFFFF"/>
              </a:buClr>
              <a:buSzPts val="1400"/>
              <a:buFont typeface="Arial"/>
              <a:buChar char="•"/>
              <a:tabLst/>
              <a:defRPr/>
            </a:pPr>
            <a:r>
              <a:rPr lang="en-GB" sz="1800" dirty="0">
                <a:solidFill>
                  <a:srgbClr val="FFFFFF"/>
                </a:solidFill>
              </a:rPr>
              <a:t>Asset-focused</a:t>
            </a:r>
          </a:p>
          <a:p>
            <a:pPr marL="285743" marR="0" lvl="0" indent="-205289" algn="l" defTabSz="914400" rtl="0" eaLnBrk="1" fontAlgn="auto" latinLnBrk="0" hangingPunct="1">
              <a:lnSpc>
                <a:spcPct val="100000"/>
              </a:lnSpc>
              <a:spcBef>
                <a:spcPts val="600"/>
              </a:spcBef>
              <a:spcAft>
                <a:spcPts val="0"/>
              </a:spcAft>
              <a:buClr>
                <a:srgbClr val="FFFFFF"/>
              </a:buClr>
              <a:buSzPts val="1400"/>
              <a:buFont typeface="Arial"/>
              <a:buChar char="•"/>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Confidentiality is essential for privacy</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638" name="Google Shape;1638;g2b55672ff36_2_85"/>
          <p:cNvSpPr/>
          <p:nvPr/>
        </p:nvSpPr>
        <p:spPr>
          <a:xfrm>
            <a:off x="6527389" y="2364184"/>
            <a:ext cx="4236351" cy="1166700"/>
          </a:xfrm>
          <a:prstGeom prst="rect">
            <a:avLst/>
          </a:prstGeom>
          <a:solidFill>
            <a:schemeClr val="accent4"/>
          </a:solidFill>
          <a:ln w="38100">
            <a:solidFill>
              <a:schemeClr val="accent3"/>
            </a:solidFill>
          </a:ln>
        </p:spPr>
        <p:txBody>
          <a:bodyPr spcFirstLastPara="1" wrap="square" lIns="144000" tIns="144000" rIns="144000" bIns="144000" anchor="ctr"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GB" sz="2200" b="1" i="0" u="none" strike="noStrike" kern="0" cap="none" spc="0" normalizeH="0" baseline="0" noProof="0" dirty="0">
                <a:ln>
                  <a:noFill/>
                </a:ln>
                <a:solidFill>
                  <a:schemeClr val="accent2"/>
                </a:solidFill>
                <a:effectLst/>
                <a:uLnTx/>
                <a:uFillTx/>
                <a:latin typeface="Arial"/>
                <a:cs typeface="Arial"/>
                <a:sym typeface="Arial"/>
              </a:rPr>
              <a:t>Privacy</a:t>
            </a:r>
            <a:r>
              <a:rPr kumimoji="0" lang="en-GB" sz="2200" b="1" i="0" u="none" strike="noStrike" kern="0" cap="none" spc="0" normalizeH="0" baseline="0" noProof="0" dirty="0">
                <a:ln>
                  <a:noFill/>
                </a:ln>
                <a:solidFill>
                  <a:srgbClr val="FFFFFF"/>
                </a:solidFill>
                <a:effectLst/>
                <a:uLnTx/>
                <a:uFillTx/>
                <a:latin typeface="Arial"/>
                <a:cs typeface="Arial"/>
                <a:sym typeface="Arial"/>
              </a:rPr>
              <a:t> strengthens security</a:t>
            </a:r>
            <a:endParaRPr kumimoji="0" sz="2200" b="0" i="0" u="none" strike="noStrike" kern="0" cap="none" spc="0" normalizeH="0" baseline="0" noProof="0" dirty="0">
              <a:ln>
                <a:noFill/>
              </a:ln>
              <a:solidFill>
                <a:srgbClr val="000000"/>
              </a:solidFill>
              <a:effectLst/>
              <a:uLnTx/>
              <a:uFillTx/>
              <a:latin typeface="Arial"/>
              <a:cs typeface="Arial"/>
              <a:sym typeface="Arial"/>
            </a:endParaRPr>
          </a:p>
        </p:txBody>
      </p:sp>
      <p:sp>
        <p:nvSpPr>
          <p:cNvPr id="1640" name="Google Shape;1640;g2b55672ff36_2_85"/>
          <p:cNvSpPr/>
          <p:nvPr/>
        </p:nvSpPr>
        <p:spPr>
          <a:xfrm>
            <a:off x="1011624" y="2368625"/>
            <a:ext cx="4363098" cy="1166700"/>
          </a:xfrm>
          <a:prstGeom prst="rect">
            <a:avLst/>
          </a:prstGeom>
          <a:solidFill>
            <a:schemeClr val="accent5"/>
          </a:solidFill>
          <a:ln>
            <a:noFill/>
          </a:ln>
        </p:spPr>
        <p:txBody>
          <a:bodyPr spcFirstLastPara="1" wrap="square" lIns="144000" tIns="144000" rIns="144000" bIns="144000" anchor="ctr" anchorCtr="0">
            <a:noAutofit/>
          </a:bodyPr>
          <a:lstStyle/>
          <a:p>
            <a:pPr marL="88900" marR="0" lvl="0" algn="l" defTabSz="914400" rtl="0" eaLnBrk="1" fontAlgn="auto" latinLnBrk="0" hangingPunct="1">
              <a:lnSpc>
                <a:spcPct val="100000"/>
              </a:lnSpc>
              <a:spcBef>
                <a:spcPts val="600"/>
              </a:spcBef>
              <a:spcAft>
                <a:spcPts val="0"/>
              </a:spcAft>
              <a:buClr>
                <a:srgbClr val="FFFFFF"/>
              </a:buClr>
              <a:buSzPts val="1400"/>
              <a:tabLst/>
              <a:defRPr/>
            </a:pPr>
            <a:r>
              <a:rPr kumimoji="0" lang="en-GB" sz="2200" b="1" i="0" u="none" strike="noStrike" kern="0" cap="none" spc="0" normalizeH="0" baseline="0" noProof="0" dirty="0">
                <a:ln>
                  <a:noFill/>
                </a:ln>
                <a:solidFill>
                  <a:schemeClr val="accent2"/>
                </a:solidFill>
                <a:effectLst/>
                <a:uLnTx/>
                <a:uFillTx/>
                <a:latin typeface="Arial"/>
                <a:cs typeface="Arial"/>
                <a:sym typeface="Arial"/>
              </a:rPr>
              <a:t>Security</a:t>
            </a:r>
            <a:r>
              <a:rPr kumimoji="0" lang="en-GB" sz="2200" b="1" i="0" u="none" strike="noStrike" kern="0" cap="none" spc="0" normalizeH="0" baseline="0" noProof="0" dirty="0">
                <a:ln>
                  <a:noFill/>
                </a:ln>
                <a:solidFill>
                  <a:schemeClr val="bg1"/>
                </a:solidFill>
                <a:effectLst/>
                <a:uLnTx/>
                <a:uFillTx/>
                <a:latin typeface="Arial"/>
                <a:cs typeface="Arial"/>
                <a:sym typeface="Arial"/>
              </a:rPr>
              <a:t> strengthens privacy</a:t>
            </a:r>
            <a:endParaRPr kumimoji="0" sz="2200" b="1" i="0" u="none" strike="noStrike" kern="0" cap="none" spc="0" normalizeH="0" baseline="0" noProof="0" dirty="0">
              <a:ln>
                <a:noFill/>
              </a:ln>
              <a:solidFill>
                <a:schemeClr val="bg1"/>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8A96870F-0230-49F7-6DA3-4E911D333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433" y="660510"/>
            <a:ext cx="540102" cy="540102"/>
          </a:xfrm>
          <a:prstGeom prst="rect">
            <a:avLst/>
          </a:prstGeom>
        </p:spPr>
      </p:pic>
    </p:spTree>
    <p:extLst>
      <p:ext uri="{BB962C8B-B14F-4D97-AF65-F5344CB8AC3E}">
        <p14:creationId xmlns:p14="http://schemas.microsoft.com/office/powerpoint/2010/main" val="35130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8F289A-669A-8AD8-A8AD-2D35D237F7E6}"/>
              </a:ext>
            </a:extLst>
          </p:cNvPr>
          <p:cNvSpPr>
            <a:spLocks noGrp="1"/>
          </p:cNvSpPr>
          <p:nvPr>
            <p:ph type="title"/>
          </p:nvPr>
        </p:nvSpPr>
        <p:spPr>
          <a:xfrm>
            <a:off x="627521" y="1311964"/>
            <a:ext cx="9631176" cy="1202881"/>
          </a:xfrm>
        </p:spPr>
        <p:txBody>
          <a:bodyPr/>
          <a:lstStyle/>
          <a:p>
            <a:r>
              <a:rPr lang="en-GB" dirty="0"/>
              <a:t>But… we already do security</a:t>
            </a:r>
          </a:p>
        </p:txBody>
      </p:sp>
      <p:sp>
        <p:nvSpPr>
          <p:cNvPr id="5" name="Content Placeholder 4">
            <a:extLst>
              <a:ext uri="{FF2B5EF4-FFF2-40B4-BE49-F238E27FC236}">
                <a16:creationId xmlns:a16="http://schemas.microsoft.com/office/drawing/2014/main" id="{E7EBA5B4-6A0F-0CF2-2CCE-5B9C771B1A3D}"/>
              </a:ext>
            </a:extLst>
          </p:cNvPr>
          <p:cNvSpPr>
            <a:spLocks noGrp="1"/>
          </p:cNvSpPr>
          <p:nvPr>
            <p:ph idx="4294967295"/>
          </p:nvPr>
        </p:nvSpPr>
        <p:spPr>
          <a:xfrm>
            <a:off x="627521" y="3234506"/>
            <a:ext cx="11055540" cy="2271251"/>
          </a:xfrm>
        </p:spPr>
        <p:txBody>
          <a:bodyPr>
            <a:normAutofit/>
          </a:bodyPr>
          <a:lstStyle/>
          <a:p>
            <a:pPr marL="0" indent="0">
              <a:buNone/>
            </a:pPr>
            <a:r>
              <a:rPr lang="en-GB" sz="3200" dirty="0"/>
              <a:t>Privacy and security by design share the same foundation.</a:t>
            </a:r>
          </a:p>
          <a:p>
            <a:pPr marL="0" indent="0">
              <a:buNone/>
            </a:pPr>
            <a:r>
              <a:rPr lang="en-BE" sz="3200" b="1" dirty="0">
                <a:solidFill>
                  <a:schemeClr val="accent3"/>
                </a:solidFill>
              </a:rPr>
              <a:t>Align and integrate privacy in secure development lifecyle</a:t>
            </a:r>
            <a:r>
              <a:rPr lang="en-GB" sz="3200" b="1" dirty="0">
                <a:solidFill>
                  <a:schemeClr val="accent3"/>
                </a:solidFill>
              </a:rPr>
              <a:t>!</a:t>
            </a:r>
            <a:endParaRPr lang="en-BE" sz="3200" b="1" dirty="0">
              <a:solidFill>
                <a:schemeClr val="accent3"/>
              </a:solidFill>
            </a:endParaRPr>
          </a:p>
          <a:p>
            <a:pPr marL="0" indent="0">
              <a:buNone/>
            </a:pPr>
            <a:endParaRPr lang="en-GB" dirty="0"/>
          </a:p>
        </p:txBody>
      </p:sp>
      <p:sp>
        <p:nvSpPr>
          <p:cNvPr id="6" name="Freeform: Shape 5">
            <a:extLst>
              <a:ext uri="{FF2B5EF4-FFF2-40B4-BE49-F238E27FC236}">
                <a16:creationId xmlns:a16="http://schemas.microsoft.com/office/drawing/2014/main" id="{5206E2A3-F869-93FF-A308-1F1F13FCFC43}"/>
              </a:ext>
            </a:extLst>
          </p:cNvPr>
          <p:cNvSpPr/>
          <p:nvPr/>
        </p:nvSpPr>
        <p:spPr>
          <a:xfrm>
            <a:off x="768503" y="1437689"/>
            <a:ext cx="753317" cy="521110"/>
          </a:xfrm>
          <a:custGeom>
            <a:avLst/>
            <a:gdLst>
              <a:gd name="connsiteX0" fmla="*/ 301034 w 753317"/>
              <a:gd name="connsiteY0" fmla="*/ 0 h 521110"/>
              <a:gd name="connsiteX1" fmla="*/ 133885 w 753317"/>
              <a:gd name="connsiteY1" fmla="*/ 157316 h 521110"/>
              <a:gd name="connsiteX2" fmla="*/ 104388 w 753317"/>
              <a:gd name="connsiteY2" fmla="*/ 216310 h 521110"/>
              <a:gd name="connsiteX3" fmla="*/ 55227 w 753317"/>
              <a:gd name="connsiteY3" fmla="*/ 324465 h 521110"/>
              <a:gd name="connsiteX4" fmla="*/ 6066 w 753317"/>
              <a:gd name="connsiteY4" fmla="*/ 393291 h 521110"/>
              <a:gd name="connsiteX5" fmla="*/ 232208 w 753317"/>
              <a:gd name="connsiteY5" fmla="*/ 235974 h 521110"/>
              <a:gd name="connsiteX6" fmla="*/ 360027 w 753317"/>
              <a:gd name="connsiteY6" fmla="*/ 167149 h 521110"/>
              <a:gd name="connsiteX7" fmla="*/ 389524 w 753317"/>
              <a:gd name="connsiteY7" fmla="*/ 176981 h 521110"/>
              <a:gd name="connsiteX8" fmla="*/ 310866 w 753317"/>
              <a:gd name="connsiteY8" fmla="*/ 383458 h 521110"/>
              <a:gd name="connsiteX9" fmla="*/ 301034 w 753317"/>
              <a:gd name="connsiteY9" fmla="*/ 412955 h 521110"/>
              <a:gd name="connsiteX10" fmla="*/ 399356 w 753317"/>
              <a:gd name="connsiteY10" fmla="*/ 344129 h 521110"/>
              <a:gd name="connsiteX11" fmla="*/ 458350 w 753317"/>
              <a:gd name="connsiteY11" fmla="*/ 314633 h 521110"/>
              <a:gd name="connsiteX12" fmla="*/ 448517 w 753317"/>
              <a:gd name="connsiteY12" fmla="*/ 412955 h 521110"/>
              <a:gd name="connsiteX13" fmla="*/ 438685 w 753317"/>
              <a:gd name="connsiteY13" fmla="*/ 452284 h 521110"/>
              <a:gd name="connsiteX14" fmla="*/ 409188 w 753317"/>
              <a:gd name="connsiteY14" fmla="*/ 481781 h 521110"/>
              <a:gd name="connsiteX15" fmla="*/ 684492 w 753317"/>
              <a:gd name="connsiteY15" fmla="*/ 501445 h 521110"/>
              <a:gd name="connsiteX16" fmla="*/ 753317 w 753317"/>
              <a:gd name="connsiteY16" fmla="*/ 521110 h 5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317" h="521110">
                <a:moveTo>
                  <a:pt x="301034" y="0"/>
                </a:moveTo>
                <a:cubicBezTo>
                  <a:pt x="243296" y="50040"/>
                  <a:pt x="171714" y="89226"/>
                  <a:pt x="133885" y="157316"/>
                </a:cubicBezTo>
                <a:cubicBezTo>
                  <a:pt x="123208" y="176535"/>
                  <a:pt x="113749" y="196417"/>
                  <a:pt x="104388" y="216310"/>
                </a:cubicBezTo>
                <a:cubicBezTo>
                  <a:pt x="87526" y="252142"/>
                  <a:pt x="74459" y="289847"/>
                  <a:pt x="55227" y="324465"/>
                </a:cubicBezTo>
                <a:cubicBezTo>
                  <a:pt x="41535" y="349111"/>
                  <a:pt x="-19151" y="405900"/>
                  <a:pt x="6066" y="393291"/>
                </a:cubicBezTo>
                <a:cubicBezTo>
                  <a:pt x="88198" y="352225"/>
                  <a:pt x="154826" y="285412"/>
                  <a:pt x="232208" y="235974"/>
                </a:cubicBezTo>
                <a:cubicBezTo>
                  <a:pt x="272986" y="209921"/>
                  <a:pt x="317421" y="190091"/>
                  <a:pt x="360027" y="167149"/>
                </a:cubicBezTo>
                <a:cubicBezTo>
                  <a:pt x="369859" y="170426"/>
                  <a:pt x="390170" y="166637"/>
                  <a:pt x="389524" y="176981"/>
                </a:cubicBezTo>
                <a:cubicBezTo>
                  <a:pt x="382476" y="289745"/>
                  <a:pt x="360594" y="308866"/>
                  <a:pt x="310866" y="383458"/>
                </a:cubicBezTo>
                <a:cubicBezTo>
                  <a:pt x="307589" y="393290"/>
                  <a:pt x="290811" y="414659"/>
                  <a:pt x="301034" y="412955"/>
                </a:cubicBezTo>
                <a:cubicBezTo>
                  <a:pt x="377481" y="400214"/>
                  <a:pt x="353517" y="374688"/>
                  <a:pt x="399356" y="344129"/>
                </a:cubicBezTo>
                <a:cubicBezTo>
                  <a:pt x="417649" y="331934"/>
                  <a:pt x="438685" y="324465"/>
                  <a:pt x="458350" y="314633"/>
                </a:cubicBezTo>
                <a:cubicBezTo>
                  <a:pt x="455072" y="347407"/>
                  <a:pt x="453175" y="380349"/>
                  <a:pt x="448517" y="412955"/>
                </a:cubicBezTo>
                <a:cubicBezTo>
                  <a:pt x="446606" y="426332"/>
                  <a:pt x="445389" y="440551"/>
                  <a:pt x="438685" y="452284"/>
                </a:cubicBezTo>
                <a:cubicBezTo>
                  <a:pt x="431786" y="464357"/>
                  <a:pt x="419020" y="471949"/>
                  <a:pt x="409188" y="481781"/>
                </a:cubicBezTo>
                <a:cubicBezTo>
                  <a:pt x="575936" y="505601"/>
                  <a:pt x="366529" y="477892"/>
                  <a:pt x="684492" y="501445"/>
                </a:cubicBezTo>
                <a:cubicBezTo>
                  <a:pt x="741699" y="505683"/>
                  <a:pt x="730866" y="498659"/>
                  <a:pt x="753317" y="521110"/>
                </a:cubicBezTo>
              </a:path>
            </a:pathLst>
          </a:cu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Content Placeholder 4">
            <a:extLst>
              <a:ext uri="{FF2B5EF4-FFF2-40B4-BE49-F238E27FC236}">
                <a16:creationId xmlns:a16="http://schemas.microsoft.com/office/drawing/2014/main" id="{EF0EB4F6-DEE3-12DB-DBA6-00B0B67046CB}"/>
              </a:ext>
            </a:extLst>
          </p:cNvPr>
          <p:cNvSpPr txBox="1">
            <a:spLocks/>
          </p:cNvSpPr>
          <p:nvPr/>
        </p:nvSpPr>
        <p:spPr>
          <a:xfrm>
            <a:off x="627521" y="976058"/>
            <a:ext cx="1010762" cy="613486"/>
          </a:xfrm>
          <a:prstGeom prst="rect">
            <a:avLst/>
          </a:prstGeom>
        </p:spPr>
        <p:txBody>
          <a:bodyPr vert="horz" lIns="0" tIns="0" rIns="0" bIns="0" rtlCol="0">
            <a:normAutofit/>
          </a:bodyPr>
          <a:lstStyle>
            <a:lvl1pPr marL="304784" indent="-304784" algn="l" defTabSz="609570" rtl="0" eaLnBrk="1" latinLnBrk="0" hangingPunct="1">
              <a:lnSpc>
                <a:spcPct val="90000"/>
              </a:lnSpc>
              <a:spcBef>
                <a:spcPts val="1600"/>
              </a:spcBef>
              <a:spcAft>
                <a:spcPts val="0"/>
              </a:spcAft>
              <a:buClr>
                <a:schemeClr val="accent2"/>
              </a:buClr>
              <a:buSzPct val="70000"/>
              <a:buFontTx/>
              <a:buBlip>
                <a:blip r:embed="rId3"/>
              </a:buBlip>
              <a:defRPr sz="3100" b="0" kern="0">
                <a:solidFill>
                  <a:schemeClr val="tx1"/>
                </a:solidFill>
                <a:latin typeface="+mn-lt"/>
                <a:ea typeface="+mn-ea"/>
                <a:cs typeface="Calibri Light"/>
              </a:defRPr>
            </a:lvl1pPr>
            <a:lvl2pPr marL="621792" indent="-274320" algn="l" defTabSz="609570" rtl="0" eaLnBrk="1" latinLnBrk="0" hangingPunct="1">
              <a:lnSpc>
                <a:spcPct val="90000"/>
              </a:lnSpc>
              <a:spcBef>
                <a:spcPts val="800"/>
              </a:spcBef>
              <a:spcAft>
                <a:spcPts val="0"/>
              </a:spcAft>
              <a:buClr>
                <a:schemeClr val="tx2"/>
              </a:buClr>
              <a:buSzPct val="100000"/>
              <a:buFont typeface="System Font Regular"/>
              <a:buChar char="–"/>
              <a:defRPr sz="2700" kern="0">
                <a:solidFill>
                  <a:schemeClr val="tx1"/>
                </a:solidFill>
                <a:latin typeface="+mn-lt"/>
                <a:ea typeface="+mn-ea"/>
                <a:cs typeface="Calibri Light"/>
              </a:defRPr>
            </a:lvl2pPr>
            <a:lvl3pPr marL="896112" indent="-246888" algn="l" defTabSz="609570" rtl="0" eaLnBrk="1" latinLnBrk="0" hangingPunct="1">
              <a:lnSpc>
                <a:spcPct val="90000"/>
              </a:lnSpc>
              <a:spcBef>
                <a:spcPts val="667"/>
              </a:spcBef>
              <a:spcAft>
                <a:spcPts val="0"/>
              </a:spcAft>
              <a:buClr>
                <a:schemeClr val="tx2"/>
              </a:buClr>
              <a:buSzPct val="110000"/>
              <a:buFont typeface="Arial" panose="020B0604020202020204" pitchFamily="34" charset="0"/>
              <a:buChar char="•"/>
              <a:defRPr sz="2400" kern="0" baseline="0">
                <a:solidFill>
                  <a:srgbClr val="000000"/>
                </a:solidFill>
                <a:latin typeface="+mn-lt"/>
                <a:ea typeface="+mn-ea"/>
                <a:cs typeface="Calibri Light"/>
              </a:defRPr>
            </a:lvl3pPr>
            <a:lvl4pPr marL="1188720" indent="-228600" algn="l" defTabSz="609570" rtl="0" eaLnBrk="1" latinLnBrk="0" hangingPunct="1">
              <a:lnSpc>
                <a:spcPct val="90000"/>
              </a:lnSpc>
              <a:spcBef>
                <a:spcPts val="533"/>
              </a:spcBef>
              <a:spcAft>
                <a:spcPts val="0"/>
              </a:spcAft>
              <a:buClr>
                <a:schemeClr val="tx2"/>
              </a:buClr>
              <a:buSzPct val="100000"/>
              <a:buFont typeface="System Font Regular"/>
              <a:buChar char="–"/>
              <a:defRPr sz="2200" kern="0">
                <a:solidFill>
                  <a:srgbClr val="000000"/>
                </a:solidFill>
                <a:latin typeface="+mn-lt"/>
                <a:ea typeface="+mn-ea"/>
                <a:cs typeface="Calibri Light"/>
              </a:defRPr>
            </a:lvl4pPr>
            <a:lvl5pPr marL="1508760" indent="-243829" algn="l" defTabSz="609570" rtl="0" eaLnBrk="1" latinLnBrk="0" hangingPunct="1">
              <a:lnSpc>
                <a:spcPct val="90000"/>
              </a:lnSpc>
              <a:spcBef>
                <a:spcPts val="400"/>
              </a:spcBef>
              <a:spcAft>
                <a:spcPts val="0"/>
              </a:spcAft>
              <a:buClr>
                <a:schemeClr val="tx2"/>
              </a:buClr>
              <a:buSzPct val="100000"/>
              <a:buFont typeface="Arial" panose="020B0604020202020204" pitchFamily="34" charset="0"/>
              <a:buChar char="•"/>
              <a:defRPr sz="2000" kern="0">
                <a:solidFill>
                  <a:srgbClr val="000000"/>
                </a:solidFill>
                <a:latin typeface="+mn-lt"/>
                <a:ea typeface="+mn-ea"/>
                <a:cs typeface="Calibri Light"/>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90000"/>
              </a:lnSpc>
              <a:spcBef>
                <a:spcPts val="1600"/>
              </a:spcBef>
              <a:spcAft>
                <a:spcPts val="0"/>
              </a:spcAft>
              <a:buClr>
                <a:srgbClr val="EB8C00"/>
              </a:buClr>
              <a:buSzPct val="70000"/>
              <a:buFontTx/>
              <a:buNone/>
              <a:tabLst/>
              <a:defRPr/>
            </a:pPr>
            <a:r>
              <a:rPr kumimoji="0" lang="en-GB" sz="3600" b="1" i="0" u="none" strike="noStrike" kern="0" cap="none" spc="0" normalizeH="0" baseline="0" noProof="0" dirty="0">
                <a:ln>
                  <a:noFill/>
                </a:ln>
                <a:solidFill>
                  <a:srgbClr val="DB536A"/>
                </a:solidFill>
                <a:effectLst/>
                <a:uLnTx/>
                <a:uFillTx/>
                <a:latin typeface="Arial"/>
                <a:ea typeface="+mn-ea"/>
                <a:cs typeface="Calibri Light"/>
                <a:sym typeface="Arial"/>
              </a:rPr>
              <a:t>Yay!</a:t>
            </a:r>
            <a:endParaRPr kumimoji="0" lang="en-BE" sz="3600" b="1" i="0" u="none" strike="noStrike" kern="0" cap="none" spc="0" normalizeH="0" baseline="0" noProof="0" dirty="0">
              <a:ln>
                <a:noFill/>
              </a:ln>
              <a:solidFill>
                <a:srgbClr val="DB536A"/>
              </a:solidFill>
              <a:effectLst/>
              <a:uLnTx/>
              <a:uFillTx/>
              <a:latin typeface="Arial"/>
              <a:ea typeface="+mn-ea"/>
              <a:cs typeface="Calibri Light"/>
              <a:sym typeface="Arial"/>
            </a:endParaRPr>
          </a:p>
          <a:p>
            <a:pPr marL="0" marR="0" lvl="0" indent="0" algn="l" defTabSz="609570" rtl="0" eaLnBrk="1" fontAlgn="auto" latinLnBrk="0" hangingPunct="1">
              <a:lnSpc>
                <a:spcPct val="90000"/>
              </a:lnSpc>
              <a:spcBef>
                <a:spcPts val="1600"/>
              </a:spcBef>
              <a:spcAft>
                <a:spcPts val="0"/>
              </a:spcAft>
              <a:buClr>
                <a:srgbClr val="EB8C00"/>
              </a:buClr>
              <a:buSzPct val="70000"/>
              <a:buFontTx/>
              <a:buNone/>
              <a:tabLst/>
              <a:defRPr/>
            </a:pPr>
            <a:endParaRPr kumimoji="0" lang="en-GB" sz="3200" b="1" i="0" u="none" strike="noStrike" kern="0" cap="none" spc="0" normalizeH="0" baseline="0" noProof="0" dirty="0">
              <a:ln>
                <a:noFill/>
              </a:ln>
              <a:solidFill>
                <a:srgbClr val="000000"/>
              </a:solidFill>
              <a:effectLst/>
              <a:uLnTx/>
              <a:uFillTx/>
              <a:latin typeface="Arial"/>
              <a:ea typeface="+mn-ea"/>
              <a:cs typeface="Calibri Light"/>
              <a:sym typeface="Arial"/>
            </a:endParaRPr>
          </a:p>
        </p:txBody>
      </p:sp>
    </p:spTree>
    <p:extLst>
      <p:ext uri="{BB962C8B-B14F-4D97-AF65-F5344CB8AC3E}">
        <p14:creationId xmlns:p14="http://schemas.microsoft.com/office/powerpoint/2010/main" val="42166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6"/>
        <p:cNvGrpSpPr/>
        <p:nvPr/>
      </p:nvGrpSpPr>
      <p:grpSpPr>
        <a:xfrm>
          <a:off x="0" y="0"/>
          <a:ext cx="0" cy="0"/>
          <a:chOff x="0" y="0"/>
          <a:chExt cx="0" cy="0"/>
        </a:xfrm>
      </p:grpSpPr>
      <p:sp>
        <p:nvSpPr>
          <p:cNvPr id="608" name="Google Shape;608;g2b50b3b98aa_2_505"/>
          <p:cNvSpPr/>
          <p:nvPr/>
        </p:nvSpPr>
        <p:spPr>
          <a:xfrm flipH="1">
            <a:off x="33" y="1758508"/>
            <a:ext cx="4711500" cy="4711500"/>
          </a:xfrm>
          <a:prstGeom prst="rtTriangle">
            <a:avLst/>
          </a:prstGeom>
          <a:solidFill>
            <a:srgbClr val="D9D9D9"/>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g2b50b3b98aa_2_505"/>
          <p:cNvSpPr/>
          <p:nvPr/>
        </p:nvSpPr>
        <p:spPr>
          <a:xfrm>
            <a:off x="4711825" y="0"/>
            <a:ext cx="7480500" cy="2711700"/>
          </a:xfrm>
          <a:prstGeom prst="rect">
            <a:avLst/>
          </a:prstGeom>
          <a:solidFill>
            <a:srgbClr val="FFFFFF"/>
          </a:solidFill>
          <a:ln>
            <a:noFill/>
          </a:ln>
        </p:spPr>
        <p:txBody>
          <a:bodyPr spcFirstLastPara="1" wrap="square" lIns="522000" tIns="846000" rIns="1242000" bIns="126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4800" b="0" i="0" u="none" strike="noStrike" kern="0" cap="none" spc="0" normalizeH="0" baseline="0" noProof="0">
                <a:ln>
                  <a:noFill/>
                </a:ln>
                <a:solidFill>
                  <a:srgbClr val="000000"/>
                </a:solidFill>
                <a:effectLst/>
                <a:uLnTx/>
                <a:uFillTx/>
                <a:latin typeface="Georgia"/>
                <a:ea typeface="Georgia"/>
                <a:cs typeface="Georgia"/>
                <a:sym typeface="Georgia"/>
              </a:rPr>
              <a:t>Threat modeling</a:t>
            </a:r>
            <a:endParaRPr kumimoji="0" sz="4800" b="0" i="0" u="none" strike="noStrike" kern="0" cap="none" spc="0" normalizeH="0" baseline="0" noProof="0">
              <a:ln>
                <a:noFill/>
              </a:ln>
              <a:solidFill>
                <a:srgbClr val="000000"/>
              </a:solidFill>
              <a:effectLst/>
              <a:uLnTx/>
              <a:uFillTx/>
              <a:latin typeface="Georgia"/>
              <a:ea typeface="Georgia"/>
              <a:cs typeface="Georgia"/>
              <a:sym typeface="Georgia"/>
            </a:endParaRPr>
          </a:p>
        </p:txBody>
      </p:sp>
      <p:sp>
        <p:nvSpPr>
          <p:cNvPr id="610" name="Google Shape;610;g2b50b3b98aa_2_505"/>
          <p:cNvSpPr/>
          <p:nvPr/>
        </p:nvSpPr>
        <p:spPr>
          <a:xfrm rot="10800000">
            <a:off x="9977917" y="0"/>
            <a:ext cx="2214000" cy="2208900"/>
          </a:xfrm>
          <a:prstGeom prst="rtTriangle">
            <a:avLst/>
          </a:prstGeom>
          <a:solidFill>
            <a:srgbClr val="46464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g2b50b3b98aa_2_505"/>
          <p:cNvSpPr/>
          <p:nvPr/>
        </p:nvSpPr>
        <p:spPr>
          <a:xfrm>
            <a:off x="-67" y="6461033"/>
            <a:ext cx="12192000" cy="397200"/>
          </a:xfrm>
          <a:prstGeom prst="rect">
            <a:avLst/>
          </a:prstGeom>
          <a:solidFill>
            <a:srgbClr val="7D7D7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g2b50b3b98aa_2_50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BE" sz="8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35</a:t>
            </a:fld>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614" name="Google Shape;614;g2b50b3b98aa_2_505"/>
          <p:cNvSpPr/>
          <p:nvPr/>
        </p:nvSpPr>
        <p:spPr>
          <a:xfrm rot="10800000">
            <a:off x="2983600" y="4734542"/>
            <a:ext cx="1728000" cy="1728000"/>
          </a:xfrm>
          <a:prstGeom prst="rtTriangle">
            <a:avLst/>
          </a:prstGeom>
          <a:solidFill>
            <a:srgbClr val="B7B7B7"/>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g2b50b3b98aa_2_505"/>
          <p:cNvSpPr/>
          <p:nvPr/>
        </p:nvSpPr>
        <p:spPr>
          <a:xfrm flipH="1">
            <a:off x="3797200" y="3820142"/>
            <a:ext cx="914400" cy="914400"/>
          </a:xfrm>
          <a:prstGeom prst="rtTriangle">
            <a:avLst/>
          </a:prstGeom>
          <a:solidFill>
            <a:srgbClr val="999999"/>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g2b50b3b98aa_2_505"/>
          <p:cNvSpPr/>
          <p:nvPr/>
        </p:nvSpPr>
        <p:spPr>
          <a:xfrm>
            <a:off x="4711858" y="425605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g2b50b3b98aa_2_505"/>
          <p:cNvSpPr/>
          <p:nvPr/>
        </p:nvSpPr>
        <p:spPr>
          <a:xfrm>
            <a:off x="5253600" y="2387475"/>
            <a:ext cx="680400" cy="680400"/>
          </a:xfrm>
          <a:prstGeom prst="rect">
            <a:avLst/>
          </a:prstGeom>
          <a:solidFill>
            <a:srgbClr val="DEDED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000000"/>
                </a:solidFill>
                <a:effectLst/>
                <a:uLnTx/>
                <a:uFillTx/>
                <a:latin typeface="Arial"/>
                <a:cs typeface="Arial"/>
                <a:sym typeface="Arial"/>
              </a:rPr>
              <a:t>1</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g2b50b3b98aa_2_505"/>
          <p:cNvSpPr/>
          <p:nvPr/>
        </p:nvSpPr>
        <p:spPr>
          <a:xfrm>
            <a:off x="5253600" y="3359238"/>
            <a:ext cx="680400" cy="680400"/>
          </a:xfrm>
          <a:prstGeom prst="rect">
            <a:avLst/>
          </a:prstGeom>
          <a:solidFill>
            <a:srgbClr val="DB53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FFFFFF"/>
                </a:solidFill>
                <a:effectLst/>
                <a:uLnTx/>
                <a:uFillTx/>
                <a:latin typeface="Arial"/>
                <a:cs typeface="Arial"/>
                <a:sym typeface="Arial"/>
              </a:rPr>
              <a:t>2</a:t>
            </a: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619" name="Google Shape;619;g2b50b3b98aa_2_505"/>
          <p:cNvSpPr/>
          <p:nvPr/>
        </p:nvSpPr>
        <p:spPr>
          <a:xfrm>
            <a:off x="5253600" y="4360550"/>
            <a:ext cx="680400" cy="680400"/>
          </a:xfrm>
          <a:prstGeom prst="rect">
            <a:avLst/>
          </a:prstGeom>
          <a:solidFill>
            <a:srgbClr val="FFB6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000000"/>
                </a:solidFill>
                <a:effectLst/>
                <a:uLnTx/>
                <a:uFillTx/>
                <a:latin typeface="Arial"/>
                <a:cs typeface="Arial"/>
                <a:sym typeface="Arial"/>
              </a:rPr>
              <a:t>3</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g2b50b3b98aa_2_505"/>
          <p:cNvSpPr/>
          <p:nvPr/>
        </p:nvSpPr>
        <p:spPr>
          <a:xfrm>
            <a:off x="5253600" y="5363350"/>
            <a:ext cx="680400" cy="680400"/>
          </a:xfrm>
          <a:prstGeom prst="rect">
            <a:avLst/>
          </a:prstGeom>
          <a:solidFill>
            <a:srgbClr val="EB8C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000000"/>
                </a:solidFill>
                <a:effectLst/>
                <a:uLnTx/>
                <a:uFillTx/>
                <a:latin typeface="Arial"/>
                <a:cs typeface="Arial"/>
                <a:sym typeface="Arial"/>
              </a:rPr>
              <a:t>4</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g2b50b3b98aa_2_505"/>
          <p:cNvSpPr/>
          <p:nvPr/>
        </p:nvSpPr>
        <p:spPr>
          <a:xfrm>
            <a:off x="6187050" y="2390450"/>
            <a:ext cx="4919100" cy="680400"/>
          </a:xfrm>
          <a:prstGeom prst="rect">
            <a:avLst/>
          </a:prstGeom>
          <a:solidFill>
            <a:srgbClr val="F3F3F3"/>
          </a:solidFill>
          <a:ln w="28575" cap="flat" cmpd="sng">
            <a:solidFill>
              <a:srgbClr val="DEDEDE"/>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800" b="1" i="0" u="none" strike="noStrike" kern="0" cap="none" spc="0" normalizeH="0" baseline="0" noProof="0" dirty="0">
                <a:ln>
                  <a:noFill/>
                </a:ln>
                <a:solidFill>
                  <a:srgbClr val="000000"/>
                </a:solidFill>
                <a:effectLst/>
                <a:uLnTx/>
                <a:uFillTx/>
                <a:latin typeface="Arial"/>
                <a:cs typeface="Arial"/>
                <a:sym typeface="Arial"/>
              </a:rPr>
              <a:t>What </a:t>
            </a:r>
            <a:r>
              <a:rPr kumimoji="0" lang="en-GB" sz="1800" b="1" i="0" u="none" strike="noStrike" kern="0" cap="none" spc="0" normalizeH="0" baseline="0" noProof="0" dirty="0">
                <a:ln>
                  <a:noFill/>
                </a:ln>
                <a:solidFill>
                  <a:srgbClr val="000000"/>
                </a:solidFill>
                <a:effectLst/>
                <a:uLnTx/>
                <a:uFillTx/>
                <a:latin typeface="Arial"/>
                <a:cs typeface="Arial"/>
                <a:sym typeface="Arial"/>
              </a:rPr>
              <a:t>are we working on</a:t>
            </a:r>
            <a:r>
              <a:rPr kumimoji="0" lang="en-BE" sz="1800" b="1" i="0" u="none" strike="noStrike" kern="0" cap="none" spc="0" normalizeH="0" baseline="0" noProof="0" dirty="0">
                <a:ln>
                  <a:noFill/>
                </a:ln>
                <a:solidFill>
                  <a:srgbClr val="000000"/>
                </a:solidFill>
                <a:effectLst/>
                <a:uLnTx/>
                <a:uFillTx/>
                <a:latin typeface="Arial"/>
                <a:cs typeface="Arial"/>
                <a:sym typeface="Arial"/>
              </a:rPr>
              <a:t>?</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22" name="Google Shape;622;g2b50b3b98aa_2_505"/>
          <p:cNvSpPr/>
          <p:nvPr/>
        </p:nvSpPr>
        <p:spPr>
          <a:xfrm>
            <a:off x="6187050" y="3359238"/>
            <a:ext cx="4919100" cy="680400"/>
          </a:xfrm>
          <a:prstGeom prst="rect">
            <a:avLst/>
          </a:prstGeom>
          <a:solidFill>
            <a:srgbClr val="F3F3F3"/>
          </a:solidFill>
          <a:ln w="28575" cap="flat" cmpd="sng">
            <a:solidFill>
              <a:srgbClr val="DB536A"/>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800" b="1" i="0" u="none" strike="noStrike" kern="0" cap="none" spc="0" normalizeH="0" baseline="0" noProof="0">
                <a:ln>
                  <a:noFill/>
                </a:ln>
                <a:solidFill>
                  <a:srgbClr val="000000"/>
                </a:solidFill>
                <a:effectLst/>
                <a:uLnTx/>
                <a:uFillTx/>
                <a:latin typeface="Arial"/>
                <a:cs typeface="Arial"/>
                <a:sym typeface="Arial"/>
              </a:rPr>
              <a:t>What can go wrong?</a:t>
            </a:r>
            <a:endParaRPr kumimoji="0" sz="1800" b="1"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g2b50b3b98aa_2_505"/>
          <p:cNvSpPr/>
          <p:nvPr/>
        </p:nvSpPr>
        <p:spPr>
          <a:xfrm>
            <a:off x="6187050" y="4362038"/>
            <a:ext cx="4919100" cy="680400"/>
          </a:xfrm>
          <a:prstGeom prst="rect">
            <a:avLst/>
          </a:prstGeom>
          <a:solidFill>
            <a:srgbClr val="F3F3F3"/>
          </a:solidFill>
          <a:ln w="28575" cap="flat" cmpd="sng">
            <a:solidFill>
              <a:srgbClr val="FFB600"/>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800" b="1" i="0" u="none" strike="noStrike" kern="0" cap="none" spc="0" normalizeH="0" baseline="0" noProof="0" dirty="0">
                <a:ln>
                  <a:noFill/>
                </a:ln>
                <a:solidFill>
                  <a:srgbClr val="000000"/>
                </a:solidFill>
                <a:effectLst/>
                <a:uLnTx/>
                <a:uFillTx/>
                <a:latin typeface="Arial"/>
                <a:cs typeface="Arial"/>
                <a:sym typeface="Arial"/>
              </a:rPr>
              <a:t>What </a:t>
            </a:r>
            <a:r>
              <a:rPr kumimoji="0" lang="en-GB" sz="1800" b="1" i="0" u="none" strike="noStrike" kern="0" cap="none" spc="0" normalizeH="0" baseline="0" noProof="0" dirty="0">
                <a:ln>
                  <a:noFill/>
                </a:ln>
                <a:solidFill>
                  <a:srgbClr val="000000"/>
                </a:solidFill>
                <a:effectLst/>
                <a:uLnTx/>
                <a:uFillTx/>
                <a:latin typeface="Arial"/>
                <a:cs typeface="Arial"/>
                <a:sym typeface="Arial"/>
              </a:rPr>
              <a:t>are we going to do about it</a:t>
            </a:r>
            <a:r>
              <a:rPr kumimoji="0" lang="en-BE" sz="1800" b="1" i="0" u="none" strike="noStrike" kern="0" cap="none" spc="0" normalizeH="0" baseline="0" noProof="0" dirty="0">
                <a:ln>
                  <a:noFill/>
                </a:ln>
                <a:solidFill>
                  <a:srgbClr val="000000"/>
                </a:solidFill>
                <a:effectLst/>
                <a:uLnTx/>
                <a:uFillTx/>
                <a:latin typeface="Arial"/>
                <a:cs typeface="Arial"/>
                <a:sym typeface="Arial"/>
              </a:rPr>
              <a:t>?</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24" name="Google Shape;624;g2b50b3b98aa_2_505"/>
          <p:cNvSpPr/>
          <p:nvPr/>
        </p:nvSpPr>
        <p:spPr>
          <a:xfrm>
            <a:off x="6187050" y="5363338"/>
            <a:ext cx="4919100" cy="680400"/>
          </a:xfrm>
          <a:prstGeom prst="rect">
            <a:avLst/>
          </a:prstGeom>
          <a:solidFill>
            <a:srgbClr val="F3F3F3"/>
          </a:solidFill>
          <a:ln w="28575" cap="flat" cmpd="sng">
            <a:solidFill>
              <a:srgbClr val="EB8C00"/>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cs typeface="Arial"/>
                <a:sym typeface="Arial"/>
              </a:rPr>
              <a:t>Did we do a good enough job</a:t>
            </a:r>
            <a:r>
              <a:rPr kumimoji="0" lang="en-BE" sz="1800" b="1" i="0" u="none" strike="noStrike" kern="0" cap="none" spc="0" normalizeH="0" baseline="0" noProof="0" dirty="0">
                <a:ln>
                  <a:noFill/>
                </a:ln>
                <a:solidFill>
                  <a:srgbClr val="000000"/>
                </a:solidFill>
                <a:effectLst/>
                <a:uLnTx/>
                <a:uFillTx/>
                <a:latin typeface="Arial"/>
                <a:cs typeface="Arial"/>
                <a:sym typeface="Arial"/>
              </a:rPr>
              <a:t>?</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2C0A8F6A-CE18-5039-49B7-97EB66911734}"/>
              </a:ext>
            </a:extLst>
          </p:cNvPr>
          <p:cNvSpPr txBox="1"/>
          <p:nvPr/>
        </p:nvSpPr>
        <p:spPr>
          <a:xfrm>
            <a:off x="9208401" y="6043738"/>
            <a:ext cx="2000869"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 Adam </a:t>
            </a:r>
            <a:r>
              <a:rPr kumimoji="0" lang="en-GB" sz="1200" b="0" i="0" u="none" strike="noStrike" kern="0" cap="none" spc="0" normalizeH="0" baseline="0" noProof="0" dirty="0" err="1">
                <a:ln>
                  <a:noFill/>
                </a:ln>
                <a:solidFill>
                  <a:srgbClr val="000000"/>
                </a:solidFill>
                <a:effectLst/>
                <a:uLnTx/>
                <a:uFillTx/>
                <a:latin typeface="Arial"/>
                <a:cs typeface="Arial"/>
                <a:sym typeface="Arial"/>
              </a:rPr>
              <a:t>Shostack</a:t>
            </a:r>
            <a:r>
              <a:rPr kumimoji="0" lang="en-GB" sz="1200" b="0" i="0" u="none" strike="noStrike" kern="0" cap="none" spc="0" normalizeH="0" baseline="0" noProof="0" dirty="0">
                <a:ln>
                  <a:noFill/>
                </a:ln>
                <a:solidFill>
                  <a:srgbClr val="000000"/>
                </a:solidFill>
                <a:effectLst/>
                <a:uLnTx/>
                <a:uFillTx/>
                <a:latin typeface="Arial"/>
                <a:cs typeface="Arial"/>
                <a:sym typeface="Arial"/>
              </a:rPr>
              <a:t> /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Threat Modeling Manifesto</a:t>
            </a:r>
          </a:p>
        </p:txBody>
      </p:sp>
      <p:sp>
        <p:nvSpPr>
          <p:cNvPr id="4" name="Rectangle 3">
            <a:extLst>
              <a:ext uri="{FF2B5EF4-FFF2-40B4-BE49-F238E27FC236}">
                <a16:creationId xmlns:a16="http://schemas.microsoft.com/office/drawing/2014/main" id="{6C35E7E7-A33C-9A0F-89AB-ECA8343F9D0D}"/>
              </a:ext>
            </a:extLst>
          </p:cNvPr>
          <p:cNvSpPr/>
          <p:nvPr/>
        </p:nvSpPr>
        <p:spPr>
          <a:xfrm>
            <a:off x="-33088" y="2004495"/>
            <a:ext cx="4919100" cy="22089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1F82A52F-E816-66A8-8816-3B2132BF2C72}"/>
              </a:ext>
            </a:extLst>
          </p:cNvPr>
          <p:cNvSpPr txBox="1"/>
          <p:nvPr/>
        </p:nvSpPr>
        <p:spPr>
          <a:xfrm>
            <a:off x="264873" y="2083670"/>
            <a:ext cx="4320427"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cs typeface="Arial"/>
                <a:sym typeface="Arial"/>
              </a:rPr>
              <a:t>Analyzing</a:t>
            </a:r>
            <a:r>
              <a:rPr kumimoji="0" lang="en-GB" sz="2400" b="1" i="0" u="none" strike="noStrike" kern="0" cap="none" spc="0" normalizeH="0" baseline="0" noProof="0" dirty="0">
                <a:ln>
                  <a:noFill/>
                </a:ln>
                <a:solidFill>
                  <a:srgbClr val="FFFFFF"/>
                </a:solidFill>
                <a:effectLst/>
                <a:uLnTx/>
                <a:uFillTx/>
                <a:latin typeface="Arial"/>
                <a:cs typeface="Arial"/>
                <a:sym typeface="Arial"/>
              </a:rPr>
              <a:t> representations of a system to highlight concerns about security and privacy characteristics.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Threat Modeling Manifesto</a:t>
            </a:r>
            <a:endParaRPr kumimoji="0" lang="en-GB" sz="12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46893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6"/>
        <p:cNvGrpSpPr/>
        <p:nvPr/>
      </p:nvGrpSpPr>
      <p:grpSpPr>
        <a:xfrm>
          <a:off x="0" y="0"/>
          <a:ext cx="0" cy="0"/>
          <a:chOff x="0" y="0"/>
          <a:chExt cx="0" cy="0"/>
        </a:xfrm>
      </p:grpSpPr>
      <p:sp>
        <p:nvSpPr>
          <p:cNvPr id="608" name="Google Shape;608;g2b50b3b98aa_2_505"/>
          <p:cNvSpPr/>
          <p:nvPr/>
        </p:nvSpPr>
        <p:spPr>
          <a:xfrm flipH="1">
            <a:off x="33" y="1758508"/>
            <a:ext cx="4711500" cy="4711500"/>
          </a:xfrm>
          <a:prstGeom prst="rtTriangle">
            <a:avLst/>
          </a:prstGeom>
          <a:solidFill>
            <a:srgbClr val="D9D9D9"/>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g2b50b3b98aa_2_505"/>
          <p:cNvSpPr/>
          <p:nvPr/>
        </p:nvSpPr>
        <p:spPr>
          <a:xfrm>
            <a:off x="4711825" y="0"/>
            <a:ext cx="7480500" cy="2711700"/>
          </a:xfrm>
          <a:prstGeom prst="rect">
            <a:avLst/>
          </a:prstGeom>
          <a:solidFill>
            <a:srgbClr val="FFFFFF"/>
          </a:solidFill>
          <a:ln>
            <a:noFill/>
          </a:ln>
        </p:spPr>
        <p:txBody>
          <a:bodyPr spcFirstLastPara="1" wrap="square" lIns="522000" tIns="846000" rIns="1242000" bIns="126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4800" b="0" i="0" u="none" strike="noStrike" kern="0" cap="none" spc="0" normalizeH="0" baseline="0" noProof="0">
                <a:ln>
                  <a:noFill/>
                </a:ln>
                <a:solidFill>
                  <a:srgbClr val="000000"/>
                </a:solidFill>
                <a:effectLst/>
                <a:uLnTx/>
                <a:uFillTx/>
                <a:latin typeface="Georgia"/>
                <a:ea typeface="Georgia"/>
                <a:cs typeface="Georgia"/>
                <a:sym typeface="Georgia"/>
              </a:rPr>
              <a:t>Threat modeling</a:t>
            </a:r>
            <a:endParaRPr kumimoji="0" sz="4800" b="0" i="0" u="none" strike="noStrike" kern="0" cap="none" spc="0" normalizeH="0" baseline="0" noProof="0">
              <a:ln>
                <a:noFill/>
              </a:ln>
              <a:solidFill>
                <a:srgbClr val="000000"/>
              </a:solidFill>
              <a:effectLst/>
              <a:uLnTx/>
              <a:uFillTx/>
              <a:latin typeface="Georgia"/>
              <a:ea typeface="Georgia"/>
              <a:cs typeface="Georgia"/>
              <a:sym typeface="Georgia"/>
            </a:endParaRPr>
          </a:p>
        </p:txBody>
      </p:sp>
      <p:sp>
        <p:nvSpPr>
          <p:cNvPr id="610" name="Google Shape;610;g2b50b3b98aa_2_505"/>
          <p:cNvSpPr/>
          <p:nvPr/>
        </p:nvSpPr>
        <p:spPr>
          <a:xfrm rot="10800000">
            <a:off x="9977917" y="0"/>
            <a:ext cx="2214000" cy="2208900"/>
          </a:xfrm>
          <a:prstGeom prst="rtTriangle">
            <a:avLst/>
          </a:prstGeom>
          <a:solidFill>
            <a:srgbClr val="46464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g2b50b3b98aa_2_50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BE" sz="8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36</a:t>
            </a:fld>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614" name="Google Shape;614;g2b50b3b98aa_2_505"/>
          <p:cNvSpPr/>
          <p:nvPr/>
        </p:nvSpPr>
        <p:spPr>
          <a:xfrm rot="10800000">
            <a:off x="2983600" y="4734542"/>
            <a:ext cx="1728000" cy="1728000"/>
          </a:xfrm>
          <a:prstGeom prst="rtTriangle">
            <a:avLst/>
          </a:prstGeom>
          <a:solidFill>
            <a:srgbClr val="B7B7B7"/>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g2b50b3b98aa_2_505"/>
          <p:cNvSpPr/>
          <p:nvPr/>
        </p:nvSpPr>
        <p:spPr>
          <a:xfrm flipH="1">
            <a:off x="3238383" y="3856558"/>
            <a:ext cx="914400" cy="914400"/>
          </a:xfrm>
          <a:prstGeom prst="rtTriangle">
            <a:avLst/>
          </a:prstGeom>
          <a:solidFill>
            <a:srgbClr val="999999"/>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g2b50b3b98aa_2_505"/>
          <p:cNvSpPr/>
          <p:nvPr/>
        </p:nvSpPr>
        <p:spPr>
          <a:xfrm>
            <a:off x="4711858" y="425605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g2b50b3b98aa_2_505"/>
          <p:cNvSpPr/>
          <p:nvPr/>
        </p:nvSpPr>
        <p:spPr>
          <a:xfrm>
            <a:off x="5253600" y="2387475"/>
            <a:ext cx="680400" cy="680400"/>
          </a:xfrm>
          <a:prstGeom prst="rect">
            <a:avLst/>
          </a:prstGeom>
          <a:solidFill>
            <a:srgbClr val="DEDED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000000"/>
                </a:solidFill>
                <a:effectLst/>
                <a:uLnTx/>
                <a:uFillTx/>
                <a:latin typeface="Arial"/>
                <a:cs typeface="Arial"/>
                <a:sym typeface="Arial"/>
              </a:rPr>
              <a:t>1</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g2b50b3b98aa_2_505"/>
          <p:cNvSpPr/>
          <p:nvPr/>
        </p:nvSpPr>
        <p:spPr>
          <a:xfrm>
            <a:off x="5253600" y="4360550"/>
            <a:ext cx="680400" cy="680400"/>
          </a:xfrm>
          <a:prstGeom prst="rect">
            <a:avLst/>
          </a:prstGeom>
          <a:solidFill>
            <a:srgbClr val="FFB6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000000"/>
                </a:solidFill>
                <a:effectLst/>
                <a:uLnTx/>
                <a:uFillTx/>
                <a:latin typeface="Arial"/>
                <a:cs typeface="Arial"/>
                <a:sym typeface="Arial"/>
              </a:rPr>
              <a:t>3</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g2b50b3b98aa_2_505"/>
          <p:cNvSpPr/>
          <p:nvPr/>
        </p:nvSpPr>
        <p:spPr>
          <a:xfrm>
            <a:off x="5253600" y="5363350"/>
            <a:ext cx="680400" cy="680400"/>
          </a:xfrm>
          <a:prstGeom prst="rect">
            <a:avLst/>
          </a:prstGeom>
          <a:solidFill>
            <a:srgbClr val="EB8C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000000"/>
                </a:solidFill>
                <a:effectLst/>
                <a:uLnTx/>
                <a:uFillTx/>
                <a:latin typeface="Arial"/>
                <a:cs typeface="Arial"/>
                <a:sym typeface="Arial"/>
              </a:rPr>
              <a:t>4</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64F4B72B-210E-3E47-53AC-685150B71F4B}"/>
              </a:ext>
            </a:extLst>
          </p:cNvPr>
          <p:cNvSpPr/>
          <p:nvPr/>
        </p:nvSpPr>
        <p:spPr>
          <a:xfrm>
            <a:off x="4268922" y="3211171"/>
            <a:ext cx="7923078" cy="9813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8" name="Google Shape;618;g2b50b3b98aa_2_505"/>
          <p:cNvSpPr/>
          <p:nvPr/>
        </p:nvSpPr>
        <p:spPr>
          <a:xfrm>
            <a:off x="5253600" y="3359238"/>
            <a:ext cx="680400" cy="680400"/>
          </a:xfrm>
          <a:prstGeom prst="rect">
            <a:avLst/>
          </a:prstGeom>
          <a:solidFill>
            <a:srgbClr val="DB53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3000" b="0" i="0" u="none" strike="noStrike" kern="0" cap="none" spc="0" normalizeH="0" baseline="0" noProof="0">
                <a:ln>
                  <a:noFill/>
                </a:ln>
                <a:solidFill>
                  <a:srgbClr val="FFFFFF"/>
                </a:solidFill>
                <a:effectLst/>
                <a:uLnTx/>
                <a:uFillTx/>
                <a:latin typeface="Arial"/>
                <a:cs typeface="Arial"/>
                <a:sym typeface="Arial"/>
              </a:rPr>
              <a:t>2</a:t>
            </a:r>
            <a:endParaRPr kumimoji="0" sz="3000" b="0" i="0" u="none" strike="noStrike" kern="0" cap="none" spc="0" normalizeH="0" baseline="0" noProof="0">
              <a:ln>
                <a:noFill/>
              </a:ln>
              <a:solidFill>
                <a:srgbClr val="FFFFFF"/>
              </a:solidFill>
              <a:effectLst/>
              <a:uLnTx/>
              <a:uFillTx/>
              <a:latin typeface="Arial"/>
              <a:cs typeface="Arial"/>
              <a:sym typeface="Arial"/>
            </a:endParaRPr>
          </a:p>
        </p:txBody>
      </p:sp>
      <p:sp>
        <p:nvSpPr>
          <p:cNvPr id="3" name="Google Shape;1371;g2b55672ff36_2_417">
            <a:extLst>
              <a:ext uri="{FF2B5EF4-FFF2-40B4-BE49-F238E27FC236}">
                <a16:creationId xmlns:a16="http://schemas.microsoft.com/office/drawing/2014/main" id="{036639E1-B42F-0CB3-DDAD-1AFC5B20E374}"/>
              </a:ext>
            </a:extLst>
          </p:cNvPr>
          <p:cNvSpPr/>
          <p:nvPr/>
        </p:nvSpPr>
        <p:spPr>
          <a:xfrm>
            <a:off x="527033" y="2231611"/>
            <a:ext cx="3844500" cy="4179622"/>
          </a:xfrm>
          <a:prstGeom prst="rect">
            <a:avLst/>
          </a:prstGeom>
          <a:solidFill>
            <a:schemeClr val="tx1"/>
          </a:solidFill>
          <a:ln>
            <a:noFill/>
          </a:ln>
        </p:spPr>
        <p:txBody>
          <a:bodyPr spcFirstLastPara="1" wrap="square" lIns="426700" tIns="426700" rIns="304800" bIns="3048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DB536A"/>
              </a:solidFill>
              <a:effectLst/>
              <a:uLnTx/>
              <a:uFillTx/>
              <a:latin typeface="Georgia"/>
              <a:ea typeface="Georgia"/>
              <a:cs typeface="Georgia"/>
              <a:sym typeface="Georgia"/>
            </a:endParaRPr>
          </a:p>
        </p:txBody>
      </p:sp>
      <p:sp>
        <p:nvSpPr>
          <p:cNvPr id="4" name="Google Shape;1376;g2b55672ff36_2_417">
            <a:extLst>
              <a:ext uri="{FF2B5EF4-FFF2-40B4-BE49-F238E27FC236}">
                <a16:creationId xmlns:a16="http://schemas.microsoft.com/office/drawing/2014/main" id="{89D0AB13-B3A4-3191-6C13-6779F64998B7}"/>
              </a:ext>
            </a:extLst>
          </p:cNvPr>
          <p:cNvSpPr/>
          <p:nvPr/>
        </p:nvSpPr>
        <p:spPr>
          <a:xfrm>
            <a:off x="2518820" y="3079035"/>
            <a:ext cx="1852800" cy="2344800"/>
          </a:xfrm>
          <a:prstGeom prst="rect">
            <a:avLst/>
          </a:prstGeom>
          <a:solidFill>
            <a:srgbClr val="666666"/>
          </a:solidFill>
          <a:ln>
            <a:noFill/>
          </a:ln>
        </p:spPr>
        <p:txBody>
          <a:bodyPr spcFirstLastPara="1" wrap="square" lIns="18000" tIns="45700" rIns="18000"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LINKING</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IDENTIFYING</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NON-REPUDIATION</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DETECTING</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DATA DISCLOSURE</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UNAWARENESS</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dirty="0">
                <a:ln>
                  <a:noFill/>
                </a:ln>
                <a:solidFill>
                  <a:srgbClr val="FFFFFF"/>
                </a:solidFill>
                <a:effectLst/>
                <a:uLnTx/>
                <a:uFillTx/>
                <a:latin typeface="Arial"/>
                <a:cs typeface="Arial"/>
                <a:sym typeface="Arial"/>
              </a:rPr>
              <a:t>NON-COMPLIANCE</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396;g2b55672ff36_2_417">
            <a:extLst>
              <a:ext uri="{FF2B5EF4-FFF2-40B4-BE49-F238E27FC236}">
                <a16:creationId xmlns:a16="http://schemas.microsoft.com/office/drawing/2014/main" id="{6BA915EB-E519-4721-DBFC-E7CA86F80AEF}"/>
              </a:ext>
            </a:extLst>
          </p:cNvPr>
          <p:cNvSpPr txBox="1"/>
          <p:nvPr/>
        </p:nvSpPr>
        <p:spPr>
          <a:xfrm>
            <a:off x="527133" y="2231611"/>
            <a:ext cx="3844500" cy="486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2000" b="1" i="0" u="none" strike="noStrike" kern="0" cap="none" spc="0" normalizeH="0" baseline="0" noProof="0" dirty="0">
                <a:ln>
                  <a:noFill/>
                </a:ln>
                <a:solidFill>
                  <a:srgbClr val="FFFFFF"/>
                </a:solidFill>
                <a:effectLst/>
                <a:uLnTx/>
                <a:uFillTx/>
                <a:latin typeface="Arial"/>
                <a:cs typeface="Arial"/>
                <a:sym typeface="Arial"/>
              </a:rPr>
              <a:t>Reusable knowledge</a:t>
            </a:r>
            <a:endParaRPr kumimoji="0" sz="20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Google Shape;1397;g2b55672ff36_2_417">
            <a:extLst>
              <a:ext uri="{FF2B5EF4-FFF2-40B4-BE49-F238E27FC236}">
                <a16:creationId xmlns:a16="http://schemas.microsoft.com/office/drawing/2014/main" id="{85D76345-8107-5CAA-93EE-013F3A9E65FE}"/>
              </a:ext>
            </a:extLst>
          </p:cNvPr>
          <p:cNvSpPr/>
          <p:nvPr/>
        </p:nvSpPr>
        <p:spPr>
          <a:xfrm>
            <a:off x="527158" y="3079035"/>
            <a:ext cx="1851900" cy="2344800"/>
          </a:xfrm>
          <a:prstGeom prst="rect">
            <a:avLst/>
          </a:prstGeom>
          <a:solidFill>
            <a:schemeClr val="accent5"/>
          </a:solidFill>
          <a:ln>
            <a:noFill/>
          </a:ln>
        </p:spPr>
        <p:txBody>
          <a:bodyPr spcFirstLastPara="1" wrap="square" lIns="18000" tIns="45700" rIns="18000"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a:ln>
                  <a:noFill/>
                </a:ln>
                <a:solidFill>
                  <a:srgbClr val="FFFFFF"/>
                </a:solidFill>
                <a:effectLst/>
                <a:uLnTx/>
                <a:uFillTx/>
                <a:latin typeface="Arial"/>
                <a:cs typeface="Arial"/>
                <a:sym typeface="Arial"/>
              </a:rPr>
              <a:t>SPOOFING</a:t>
            </a:r>
            <a:endParaRPr kumimoji="0" sz="1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a:ln>
                  <a:noFill/>
                </a:ln>
                <a:solidFill>
                  <a:srgbClr val="FFFFFF"/>
                </a:solidFill>
                <a:effectLst/>
                <a:uLnTx/>
                <a:uFillTx/>
                <a:latin typeface="Arial"/>
                <a:cs typeface="Arial"/>
                <a:sym typeface="Arial"/>
              </a:rPr>
              <a:t>TAMPERING</a:t>
            </a:r>
            <a:endParaRPr kumimoji="0" sz="1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a:ln>
                  <a:noFill/>
                </a:ln>
                <a:solidFill>
                  <a:srgbClr val="FFFFFF"/>
                </a:solidFill>
                <a:effectLst/>
                <a:uLnTx/>
                <a:uFillTx/>
                <a:latin typeface="Arial"/>
                <a:cs typeface="Arial"/>
                <a:sym typeface="Arial"/>
              </a:rPr>
              <a:t>REPUDIATION</a:t>
            </a:r>
            <a:endParaRPr kumimoji="0" sz="1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a:ln>
                  <a:noFill/>
                </a:ln>
                <a:solidFill>
                  <a:srgbClr val="FFFFFF"/>
                </a:solidFill>
                <a:effectLst/>
                <a:uLnTx/>
                <a:uFillTx/>
                <a:latin typeface="Arial"/>
                <a:cs typeface="Arial"/>
                <a:sym typeface="Arial"/>
              </a:rPr>
              <a:t>INFORMATION DISCLOSURE</a:t>
            </a:r>
            <a:endParaRPr kumimoji="0" sz="1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a:ln>
                  <a:noFill/>
                </a:ln>
                <a:solidFill>
                  <a:srgbClr val="FFFFFF"/>
                </a:solidFill>
                <a:effectLst/>
                <a:uLnTx/>
                <a:uFillTx/>
                <a:latin typeface="Arial"/>
                <a:cs typeface="Arial"/>
                <a:sym typeface="Arial"/>
              </a:rPr>
              <a:t>DENIAL OF SERVICE</a:t>
            </a:r>
            <a:endParaRPr kumimoji="0" sz="1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000" b="0" i="0" u="none" strike="noStrike" kern="0" cap="none" spc="0" normalizeH="0" baseline="0" noProof="0">
                <a:ln>
                  <a:noFill/>
                </a:ln>
                <a:solidFill>
                  <a:srgbClr val="FFFFFF"/>
                </a:solidFill>
                <a:effectLst/>
                <a:uLnTx/>
                <a:uFillTx/>
                <a:latin typeface="Arial"/>
                <a:cs typeface="Arial"/>
                <a:sym typeface="Arial"/>
              </a:rPr>
              <a:t>ELEVATION OF PRIVILEGE</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398;g2b55672ff36_2_417">
            <a:extLst>
              <a:ext uri="{FF2B5EF4-FFF2-40B4-BE49-F238E27FC236}">
                <a16:creationId xmlns:a16="http://schemas.microsoft.com/office/drawing/2014/main" id="{D3D93AA4-B761-9351-D607-B6971FA1C560}"/>
              </a:ext>
            </a:extLst>
          </p:cNvPr>
          <p:cNvSpPr/>
          <p:nvPr/>
        </p:nvSpPr>
        <p:spPr>
          <a:xfrm>
            <a:off x="688708" y="2793785"/>
            <a:ext cx="1528800" cy="37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200" b="1" i="0" u="none" strike="noStrike" kern="0" cap="none" spc="0" normalizeH="0" baseline="0" noProof="0">
                <a:ln>
                  <a:noFill/>
                </a:ln>
                <a:solidFill>
                  <a:srgbClr val="FFFFFF"/>
                </a:solidFill>
                <a:effectLst/>
                <a:uLnTx/>
                <a:uFillTx/>
                <a:latin typeface="Arial"/>
                <a:cs typeface="Arial"/>
                <a:sym typeface="Arial"/>
              </a:rPr>
              <a:t>STRIDE</a:t>
            </a: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8" name="Google Shape;1399;g2b55672ff36_2_417">
            <a:extLst>
              <a:ext uri="{FF2B5EF4-FFF2-40B4-BE49-F238E27FC236}">
                <a16:creationId xmlns:a16="http://schemas.microsoft.com/office/drawing/2014/main" id="{2A997080-1843-341D-3943-E6DECE55723B}"/>
              </a:ext>
            </a:extLst>
          </p:cNvPr>
          <p:cNvSpPr/>
          <p:nvPr/>
        </p:nvSpPr>
        <p:spPr>
          <a:xfrm>
            <a:off x="2680818" y="2793781"/>
            <a:ext cx="1528800" cy="372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200" b="1" i="0" u="none" strike="noStrike" kern="0" cap="none" spc="0" normalizeH="0" baseline="0" noProof="0" dirty="0">
                <a:ln>
                  <a:noFill/>
                </a:ln>
                <a:solidFill>
                  <a:srgbClr val="FFFFFF"/>
                </a:solidFill>
                <a:effectLst/>
                <a:uLnTx/>
                <a:uFillTx/>
                <a:latin typeface="Arial"/>
                <a:cs typeface="Arial"/>
                <a:sym typeface="Arial"/>
              </a:rPr>
              <a:t>LINDDUN</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9" name="Google Shape;1399;g2b55672ff36_2_417">
            <a:extLst>
              <a:ext uri="{FF2B5EF4-FFF2-40B4-BE49-F238E27FC236}">
                <a16:creationId xmlns:a16="http://schemas.microsoft.com/office/drawing/2014/main" id="{82DABC0F-D895-1899-6052-FA8B7785ACB3}"/>
              </a:ext>
            </a:extLst>
          </p:cNvPr>
          <p:cNvSpPr/>
          <p:nvPr/>
        </p:nvSpPr>
        <p:spPr>
          <a:xfrm>
            <a:off x="2680818" y="5519020"/>
            <a:ext cx="1528800" cy="372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MITRE PANOPTIC</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0" name="Google Shape;1399;g2b55672ff36_2_417">
            <a:extLst>
              <a:ext uri="{FF2B5EF4-FFF2-40B4-BE49-F238E27FC236}">
                <a16:creationId xmlns:a16="http://schemas.microsoft.com/office/drawing/2014/main" id="{C797087E-1042-FB07-EE4B-0492F6B20299}"/>
              </a:ext>
            </a:extLst>
          </p:cNvPr>
          <p:cNvSpPr/>
          <p:nvPr/>
        </p:nvSpPr>
        <p:spPr>
          <a:xfrm>
            <a:off x="2689367" y="5935820"/>
            <a:ext cx="1528800" cy="372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err="1">
                <a:ln>
                  <a:noFill/>
                </a:ln>
                <a:solidFill>
                  <a:srgbClr val="FFFFFF"/>
                </a:solidFill>
                <a:effectLst/>
                <a:uLnTx/>
                <a:uFillTx/>
                <a:latin typeface="Arial"/>
                <a:cs typeface="Arial"/>
                <a:sym typeface="Arial"/>
              </a:rPr>
              <a:t>xCOMPASS</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1" name="Google Shape;1398;g2b55672ff36_2_417">
            <a:extLst>
              <a:ext uri="{FF2B5EF4-FFF2-40B4-BE49-F238E27FC236}">
                <a16:creationId xmlns:a16="http://schemas.microsoft.com/office/drawing/2014/main" id="{753D6AD5-8370-C041-EA23-4A47E8E111DD}"/>
              </a:ext>
            </a:extLst>
          </p:cNvPr>
          <p:cNvSpPr/>
          <p:nvPr/>
        </p:nvSpPr>
        <p:spPr>
          <a:xfrm>
            <a:off x="721836" y="5496806"/>
            <a:ext cx="1528800" cy="37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MITRE ATT&amp;CK</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2" name="Google Shape;1398;g2b55672ff36_2_417">
            <a:extLst>
              <a:ext uri="{FF2B5EF4-FFF2-40B4-BE49-F238E27FC236}">
                <a16:creationId xmlns:a16="http://schemas.microsoft.com/office/drawing/2014/main" id="{F3E06B22-225E-17C3-FF52-D962DAEA2737}"/>
              </a:ext>
            </a:extLst>
          </p:cNvPr>
          <p:cNvSpPr/>
          <p:nvPr/>
        </p:nvSpPr>
        <p:spPr>
          <a:xfrm>
            <a:off x="721836" y="5935820"/>
            <a:ext cx="1528800" cy="37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3" name="Google Shape;611;g2b50b3b98aa_2_505">
            <a:extLst>
              <a:ext uri="{FF2B5EF4-FFF2-40B4-BE49-F238E27FC236}">
                <a16:creationId xmlns:a16="http://schemas.microsoft.com/office/drawing/2014/main" id="{B793ACC6-C38C-07CD-5FFE-97D44EA9EC57}"/>
              </a:ext>
            </a:extLst>
          </p:cNvPr>
          <p:cNvSpPr/>
          <p:nvPr/>
        </p:nvSpPr>
        <p:spPr>
          <a:xfrm>
            <a:off x="-67" y="6461033"/>
            <a:ext cx="12192000" cy="397200"/>
          </a:xfrm>
          <a:prstGeom prst="rect">
            <a:avLst/>
          </a:prstGeom>
          <a:solidFill>
            <a:srgbClr val="7D7D7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621;g2b50b3b98aa_2_505">
            <a:extLst>
              <a:ext uri="{FF2B5EF4-FFF2-40B4-BE49-F238E27FC236}">
                <a16:creationId xmlns:a16="http://schemas.microsoft.com/office/drawing/2014/main" id="{E577CBE6-DB53-66E4-C3A9-14E7A504B297}"/>
              </a:ext>
            </a:extLst>
          </p:cNvPr>
          <p:cNvSpPr/>
          <p:nvPr/>
        </p:nvSpPr>
        <p:spPr>
          <a:xfrm>
            <a:off x="6187050" y="2390450"/>
            <a:ext cx="4919100" cy="680400"/>
          </a:xfrm>
          <a:prstGeom prst="rect">
            <a:avLst/>
          </a:prstGeom>
          <a:solidFill>
            <a:srgbClr val="F3F3F3"/>
          </a:solidFill>
          <a:ln w="28575" cap="flat" cmpd="sng">
            <a:solidFill>
              <a:srgbClr val="DEDEDE"/>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800" b="1" i="0" u="none" strike="noStrike" kern="0" cap="none" spc="0" normalizeH="0" baseline="0" noProof="0" dirty="0">
                <a:ln>
                  <a:noFill/>
                </a:ln>
                <a:solidFill>
                  <a:srgbClr val="000000"/>
                </a:solidFill>
                <a:effectLst/>
                <a:uLnTx/>
                <a:uFillTx/>
                <a:latin typeface="Arial"/>
                <a:cs typeface="Arial"/>
                <a:sym typeface="Arial"/>
              </a:rPr>
              <a:t>What </a:t>
            </a:r>
            <a:r>
              <a:rPr kumimoji="0" lang="en-GB" sz="1800" b="1" i="0" u="none" strike="noStrike" kern="0" cap="none" spc="0" normalizeH="0" baseline="0" noProof="0" dirty="0">
                <a:ln>
                  <a:noFill/>
                </a:ln>
                <a:solidFill>
                  <a:srgbClr val="000000"/>
                </a:solidFill>
                <a:effectLst/>
                <a:uLnTx/>
                <a:uFillTx/>
                <a:latin typeface="Arial"/>
                <a:cs typeface="Arial"/>
                <a:sym typeface="Arial"/>
              </a:rPr>
              <a:t>are we working on</a:t>
            </a:r>
            <a:r>
              <a:rPr kumimoji="0" lang="en-BE" sz="1800" b="1" i="0" u="none" strike="noStrike" kern="0" cap="none" spc="0" normalizeH="0" baseline="0" noProof="0" dirty="0">
                <a:ln>
                  <a:noFill/>
                </a:ln>
                <a:solidFill>
                  <a:srgbClr val="000000"/>
                </a:solidFill>
                <a:effectLst/>
                <a:uLnTx/>
                <a:uFillTx/>
                <a:latin typeface="Arial"/>
                <a:cs typeface="Arial"/>
                <a:sym typeface="Arial"/>
              </a:rPr>
              <a:t>?</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622;g2b50b3b98aa_2_505">
            <a:extLst>
              <a:ext uri="{FF2B5EF4-FFF2-40B4-BE49-F238E27FC236}">
                <a16:creationId xmlns:a16="http://schemas.microsoft.com/office/drawing/2014/main" id="{80F7FE10-4224-81D7-7E3D-76114C2DD1F1}"/>
              </a:ext>
            </a:extLst>
          </p:cNvPr>
          <p:cNvSpPr/>
          <p:nvPr/>
        </p:nvSpPr>
        <p:spPr>
          <a:xfrm>
            <a:off x="6187050" y="3359238"/>
            <a:ext cx="4919100" cy="680400"/>
          </a:xfrm>
          <a:prstGeom prst="rect">
            <a:avLst/>
          </a:prstGeom>
          <a:solidFill>
            <a:srgbClr val="F3F3F3"/>
          </a:solidFill>
          <a:ln w="28575" cap="flat" cmpd="sng">
            <a:solidFill>
              <a:srgbClr val="DB536A"/>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800" b="1" i="0" u="none" strike="noStrike" kern="0" cap="none" spc="0" normalizeH="0" baseline="0" noProof="0">
                <a:ln>
                  <a:noFill/>
                </a:ln>
                <a:solidFill>
                  <a:srgbClr val="000000"/>
                </a:solidFill>
                <a:effectLst/>
                <a:uLnTx/>
                <a:uFillTx/>
                <a:latin typeface="Arial"/>
                <a:cs typeface="Arial"/>
                <a:sym typeface="Arial"/>
              </a:rPr>
              <a:t>What can go wrong?</a:t>
            </a:r>
            <a:endParaRPr kumimoji="0" sz="1800" b="1"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623;g2b50b3b98aa_2_505">
            <a:extLst>
              <a:ext uri="{FF2B5EF4-FFF2-40B4-BE49-F238E27FC236}">
                <a16:creationId xmlns:a16="http://schemas.microsoft.com/office/drawing/2014/main" id="{AE7051D8-4241-CC48-5827-80408F420117}"/>
              </a:ext>
            </a:extLst>
          </p:cNvPr>
          <p:cNvSpPr/>
          <p:nvPr/>
        </p:nvSpPr>
        <p:spPr>
          <a:xfrm>
            <a:off x="6187050" y="4362038"/>
            <a:ext cx="4919100" cy="680400"/>
          </a:xfrm>
          <a:prstGeom prst="rect">
            <a:avLst/>
          </a:prstGeom>
          <a:solidFill>
            <a:srgbClr val="F3F3F3"/>
          </a:solidFill>
          <a:ln w="28575" cap="flat" cmpd="sng">
            <a:solidFill>
              <a:srgbClr val="FFB600"/>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BE" sz="1800" b="1" i="0" u="none" strike="noStrike" kern="0" cap="none" spc="0" normalizeH="0" baseline="0" noProof="0" dirty="0">
                <a:ln>
                  <a:noFill/>
                </a:ln>
                <a:solidFill>
                  <a:srgbClr val="000000"/>
                </a:solidFill>
                <a:effectLst/>
                <a:uLnTx/>
                <a:uFillTx/>
                <a:latin typeface="Arial"/>
                <a:cs typeface="Arial"/>
                <a:sym typeface="Arial"/>
              </a:rPr>
              <a:t>What </a:t>
            </a:r>
            <a:r>
              <a:rPr kumimoji="0" lang="en-GB" sz="1800" b="1" i="0" u="none" strike="noStrike" kern="0" cap="none" spc="0" normalizeH="0" baseline="0" noProof="0" dirty="0">
                <a:ln>
                  <a:noFill/>
                </a:ln>
                <a:solidFill>
                  <a:srgbClr val="000000"/>
                </a:solidFill>
                <a:effectLst/>
                <a:uLnTx/>
                <a:uFillTx/>
                <a:latin typeface="Arial"/>
                <a:cs typeface="Arial"/>
                <a:sym typeface="Arial"/>
              </a:rPr>
              <a:t>are we going to do about it</a:t>
            </a:r>
            <a:r>
              <a:rPr kumimoji="0" lang="en-BE" sz="1800" b="1" i="0" u="none" strike="noStrike" kern="0" cap="none" spc="0" normalizeH="0" baseline="0" noProof="0" dirty="0">
                <a:ln>
                  <a:noFill/>
                </a:ln>
                <a:solidFill>
                  <a:srgbClr val="000000"/>
                </a:solidFill>
                <a:effectLst/>
                <a:uLnTx/>
                <a:uFillTx/>
                <a:latin typeface="Arial"/>
                <a:cs typeface="Arial"/>
                <a:sym typeface="Arial"/>
              </a:rPr>
              <a:t>?</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624;g2b50b3b98aa_2_505">
            <a:extLst>
              <a:ext uri="{FF2B5EF4-FFF2-40B4-BE49-F238E27FC236}">
                <a16:creationId xmlns:a16="http://schemas.microsoft.com/office/drawing/2014/main" id="{C7567481-612D-F634-8D99-A6B30CC5C5BE}"/>
              </a:ext>
            </a:extLst>
          </p:cNvPr>
          <p:cNvSpPr/>
          <p:nvPr/>
        </p:nvSpPr>
        <p:spPr>
          <a:xfrm>
            <a:off x="6187050" y="5363338"/>
            <a:ext cx="4919100" cy="680400"/>
          </a:xfrm>
          <a:prstGeom prst="rect">
            <a:avLst/>
          </a:prstGeom>
          <a:solidFill>
            <a:srgbClr val="F3F3F3"/>
          </a:solidFill>
          <a:ln w="28575" cap="flat" cmpd="sng">
            <a:solidFill>
              <a:srgbClr val="EB8C00"/>
            </a:solidFill>
            <a:prstDash val="solid"/>
            <a:round/>
            <a:headEnd type="none" w="sm" len="sm"/>
            <a:tailEnd type="none" w="sm" len="sm"/>
          </a:ln>
        </p:spPr>
        <p:txBody>
          <a:bodyPr spcFirstLastPara="1" wrap="square" lIns="2700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cs typeface="Arial"/>
                <a:sym typeface="Arial"/>
              </a:rPr>
              <a:t>Did we do a good enough job</a:t>
            </a:r>
            <a:r>
              <a:rPr kumimoji="0" lang="en-BE" sz="1800" b="1" i="0" u="none" strike="noStrike" kern="0" cap="none" spc="0" normalizeH="0" baseline="0" noProof="0" dirty="0">
                <a:ln>
                  <a:noFill/>
                </a:ln>
                <a:solidFill>
                  <a:srgbClr val="000000"/>
                </a:solidFill>
                <a:effectLst/>
                <a:uLnTx/>
                <a:uFillTx/>
                <a:latin typeface="Arial"/>
                <a:cs typeface="Arial"/>
                <a:sym typeface="Arial"/>
              </a:rPr>
              <a:t>?</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CBA71D06-F32E-56B6-C7BB-F81490FED014}"/>
              </a:ext>
            </a:extLst>
          </p:cNvPr>
          <p:cNvSpPr txBox="1"/>
          <p:nvPr/>
        </p:nvSpPr>
        <p:spPr>
          <a:xfrm>
            <a:off x="9208401" y="6043738"/>
            <a:ext cx="2000869"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 Adam </a:t>
            </a:r>
            <a:r>
              <a:rPr kumimoji="0" lang="en-GB" sz="1200" b="0" i="0" u="none" strike="noStrike" kern="0" cap="none" spc="0" normalizeH="0" baseline="0" noProof="0" dirty="0" err="1">
                <a:ln>
                  <a:noFill/>
                </a:ln>
                <a:solidFill>
                  <a:srgbClr val="000000"/>
                </a:solidFill>
                <a:effectLst/>
                <a:uLnTx/>
                <a:uFillTx/>
                <a:latin typeface="Arial"/>
                <a:cs typeface="Arial"/>
                <a:sym typeface="Arial"/>
              </a:rPr>
              <a:t>Shostack</a:t>
            </a:r>
            <a:r>
              <a:rPr kumimoji="0" lang="en-GB" sz="1200" b="0" i="0" u="none" strike="noStrike" kern="0" cap="none" spc="0" normalizeH="0" baseline="0" noProof="0" dirty="0">
                <a:ln>
                  <a:noFill/>
                </a:ln>
                <a:solidFill>
                  <a:srgbClr val="000000"/>
                </a:solidFill>
                <a:effectLst/>
                <a:uLnTx/>
                <a:uFillTx/>
                <a:latin typeface="Arial"/>
                <a:cs typeface="Arial"/>
                <a:sym typeface="Arial"/>
              </a:rPr>
              <a:t> /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Threat Modeling Manifesto</a:t>
            </a:r>
          </a:p>
        </p:txBody>
      </p:sp>
    </p:spTree>
    <p:extLst>
      <p:ext uri="{BB962C8B-B14F-4D97-AF65-F5344CB8AC3E}">
        <p14:creationId xmlns:p14="http://schemas.microsoft.com/office/powerpoint/2010/main" val="387933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0" animBg="1"/>
      <p:bldP spid="3" grpId="0" animBg="1"/>
      <p:bldP spid="4" grpId="0" animBg="1"/>
      <p:bldP spid="5" grpId="0"/>
      <p:bldP spid="6" grpId="0" animBg="1"/>
      <p:bldP spid="7" grpId="0" animBg="1"/>
      <p:bldP spid="8"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A409-A409-6250-1992-207AFE94DBBA}"/>
              </a:ext>
            </a:extLst>
          </p:cNvPr>
          <p:cNvSpPr>
            <a:spLocks noGrp="1"/>
          </p:cNvSpPr>
          <p:nvPr>
            <p:ph type="title"/>
          </p:nvPr>
        </p:nvSpPr>
        <p:spPr>
          <a:xfrm>
            <a:off x="754743" y="286601"/>
            <a:ext cx="6554915" cy="1852976"/>
          </a:xfrm>
        </p:spPr>
        <p:txBody>
          <a:bodyPr>
            <a:normAutofit/>
          </a:bodyPr>
          <a:lstStyle/>
          <a:p>
            <a:r>
              <a:rPr lang="en-US" sz="4000" dirty="0"/>
              <a:t>Threat Modeling as Swiss Army Knife</a:t>
            </a:r>
          </a:p>
        </p:txBody>
      </p:sp>
      <p:pic>
        <p:nvPicPr>
          <p:cNvPr id="4098" name="Picture 2" descr="swiss army knife">
            <a:extLst>
              <a:ext uri="{FF2B5EF4-FFF2-40B4-BE49-F238E27FC236}">
                <a16:creationId xmlns:a16="http://schemas.microsoft.com/office/drawing/2014/main" id="{9F38716E-848B-3B7F-7DA2-5AFF51473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10" r="19178" b="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E0E37D6-A781-6283-1856-BCAF0CD15EE5}"/>
              </a:ext>
            </a:extLst>
          </p:cNvPr>
          <p:cNvSpPr>
            <a:spLocks noGrp="1"/>
          </p:cNvSpPr>
          <p:nvPr>
            <p:ph idx="1"/>
          </p:nvPr>
        </p:nvSpPr>
        <p:spPr>
          <a:xfrm>
            <a:off x="1380237" y="2621381"/>
            <a:ext cx="5929422" cy="3322219"/>
          </a:xfrm>
        </p:spPr>
        <p:txBody>
          <a:bodyPr>
            <a:normAutofit/>
          </a:bodyPr>
          <a:lstStyle/>
          <a:p>
            <a:r>
              <a:rPr lang="en-US" dirty="0"/>
              <a:t>Approach to </a:t>
            </a:r>
            <a:r>
              <a:rPr lang="en-US" b="1" dirty="0">
                <a:solidFill>
                  <a:schemeClr val="accent3"/>
                </a:solidFill>
              </a:rPr>
              <a:t>structured (D)PIA</a:t>
            </a:r>
          </a:p>
          <a:p>
            <a:r>
              <a:rPr lang="en-US" dirty="0"/>
              <a:t>Driver for all </a:t>
            </a:r>
            <a:r>
              <a:rPr lang="en-US" b="1" dirty="0">
                <a:solidFill>
                  <a:schemeClr val="accent3"/>
                </a:solidFill>
              </a:rPr>
              <a:t>S&amp;PDLC steps</a:t>
            </a:r>
          </a:p>
          <a:p>
            <a:r>
              <a:rPr lang="en-US" dirty="0"/>
              <a:t>Means to bring privacy back into engineering</a:t>
            </a:r>
          </a:p>
          <a:p>
            <a:pPr lvl="1"/>
            <a:r>
              <a:rPr lang="en-US" dirty="0"/>
              <a:t>Bring </a:t>
            </a:r>
            <a:r>
              <a:rPr lang="en-US" b="1" dirty="0">
                <a:solidFill>
                  <a:schemeClr val="accent3"/>
                </a:solidFill>
              </a:rPr>
              <a:t>security &amp; privacy </a:t>
            </a:r>
            <a:r>
              <a:rPr lang="en-US" dirty="0"/>
              <a:t>closer together</a:t>
            </a:r>
          </a:p>
        </p:txBody>
      </p:sp>
    </p:spTree>
    <p:extLst>
      <p:ext uri="{BB962C8B-B14F-4D97-AF65-F5344CB8AC3E}">
        <p14:creationId xmlns:p14="http://schemas.microsoft.com/office/powerpoint/2010/main" val="1320145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Shape 1092"/>
        <p:cNvGrpSpPr/>
        <p:nvPr/>
      </p:nvGrpSpPr>
      <p:grpSpPr>
        <a:xfrm>
          <a:off x="0" y="0"/>
          <a:ext cx="0" cy="0"/>
          <a:chOff x="0" y="0"/>
          <a:chExt cx="0" cy="0"/>
        </a:xfrm>
      </p:grpSpPr>
      <p:sp>
        <p:nvSpPr>
          <p:cNvPr id="1093" name="Google Shape;1093;g2b55672ff36_0_720"/>
          <p:cNvSpPr/>
          <p:nvPr/>
        </p:nvSpPr>
        <p:spPr>
          <a:xfrm>
            <a:off x="0" y="-9067"/>
            <a:ext cx="12192000" cy="4578000"/>
          </a:xfrm>
          <a:prstGeom prst="rect">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4" name="Google Shape;1094;g2b55672ff36_0_720"/>
          <p:cNvSpPr/>
          <p:nvPr/>
        </p:nvSpPr>
        <p:spPr>
          <a:xfrm>
            <a:off x="3784833" y="0"/>
            <a:ext cx="6858000" cy="68580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6" name="Google Shape;1096;g2b55672ff36_0_720"/>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7" name="Google Shape;1097;g2b55672ff36_0_720"/>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8" name="Google Shape;1098;g2b55672ff36_0_720"/>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9" name="Google Shape;1099;g2b55672ff36_0_720"/>
          <p:cNvSpPr/>
          <p:nvPr/>
        </p:nvSpPr>
        <p:spPr>
          <a:xfrm>
            <a:off x="554433" y="504033"/>
            <a:ext cx="5253300" cy="2116619"/>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r>
              <a:rPr lang="en-GB" sz="4800" dirty="0">
                <a:solidFill>
                  <a:schemeClr val="lt1"/>
                </a:solidFill>
                <a:latin typeface="Georgia"/>
                <a:ea typeface="Georgia"/>
                <a:cs typeface="Georgia"/>
                <a:sym typeface="Georgia"/>
              </a:rPr>
              <a:t>We can’t do it!</a:t>
            </a:r>
            <a:endParaRPr sz="4800" dirty="0">
              <a:solidFill>
                <a:schemeClr val="lt1"/>
              </a:solidFill>
              <a:latin typeface="Georgia"/>
              <a:ea typeface="Georgia"/>
              <a:cs typeface="Georgia"/>
              <a:sym typeface="Georgia"/>
            </a:endParaRPr>
          </a:p>
        </p:txBody>
      </p:sp>
      <p:sp>
        <p:nvSpPr>
          <p:cNvPr id="1100" name="Google Shape;1100;g2b55672ff36_0_720"/>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 name="Google Shape;936;g2b55672ff36_0_476">
            <a:extLst>
              <a:ext uri="{FF2B5EF4-FFF2-40B4-BE49-F238E27FC236}">
                <a16:creationId xmlns:a16="http://schemas.microsoft.com/office/drawing/2014/main" id="{2ACC88C8-2688-E2CD-F47F-4F6F4A1BF9D0}"/>
              </a:ext>
            </a:extLst>
          </p:cNvPr>
          <p:cNvSpPr/>
          <p:nvPr/>
        </p:nvSpPr>
        <p:spPr>
          <a:xfrm>
            <a:off x="2479250" y="2279866"/>
            <a:ext cx="3468788"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MISCONCEPTION</a:t>
            </a:r>
            <a:endParaRPr sz="24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D914-59D3-FFEA-F7B3-2C3E866844E8}"/>
              </a:ext>
            </a:extLst>
          </p:cNvPr>
          <p:cNvSpPr>
            <a:spLocks noGrp="1"/>
          </p:cNvSpPr>
          <p:nvPr>
            <p:ph type="title"/>
          </p:nvPr>
        </p:nvSpPr>
        <p:spPr/>
        <p:txBody>
          <a:bodyPr>
            <a:normAutofit fontScale="90000"/>
          </a:bodyPr>
          <a:lstStyle/>
          <a:p>
            <a:r>
              <a:rPr lang="en-US" dirty="0"/>
              <a:t>Privacy analysis is not straightforward</a:t>
            </a:r>
          </a:p>
        </p:txBody>
      </p:sp>
      <p:sp>
        <p:nvSpPr>
          <p:cNvPr id="3" name="Content Placeholder 2">
            <a:extLst>
              <a:ext uri="{FF2B5EF4-FFF2-40B4-BE49-F238E27FC236}">
                <a16:creationId xmlns:a16="http://schemas.microsoft.com/office/drawing/2014/main" id="{B5594207-2495-6A8B-2139-6ACDD75A8255}"/>
              </a:ext>
            </a:extLst>
          </p:cNvPr>
          <p:cNvSpPr>
            <a:spLocks noGrp="1"/>
          </p:cNvSpPr>
          <p:nvPr>
            <p:ph idx="1"/>
          </p:nvPr>
        </p:nvSpPr>
        <p:spPr>
          <a:xfrm>
            <a:off x="830164" y="2122853"/>
            <a:ext cx="3632525" cy="3968980"/>
          </a:xfrm>
        </p:spPr>
        <p:txBody>
          <a:bodyPr>
            <a:normAutofit/>
          </a:bodyPr>
          <a:lstStyle/>
          <a:p>
            <a:pPr marL="76200" indent="0">
              <a:buNone/>
            </a:pPr>
            <a:r>
              <a:rPr lang="en-GB" sz="2800" dirty="0"/>
              <a:t>Privacy is </a:t>
            </a:r>
            <a:r>
              <a:rPr lang="en-GB" sz="2800" b="1" dirty="0">
                <a:solidFill>
                  <a:schemeClr val="accent2"/>
                </a:solidFill>
              </a:rPr>
              <a:t>complex</a:t>
            </a:r>
          </a:p>
          <a:p>
            <a:pPr marL="76200" indent="0">
              <a:buNone/>
            </a:pPr>
            <a:endParaRPr lang="en-GB" sz="2800" dirty="0"/>
          </a:p>
          <a:p>
            <a:pPr marL="76200" indent="0">
              <a:buNone/>
            </a:pPr>
            <a:endParaRPr lang="en-GB" sz="2800" dirty="0"/>
          </a:p>
          <a:p>
            <a:pPr marL="76200" indent="0">
              <a:buNone/>
            </a:pPr>
            <a:r>
              <a:rPr lang="en-GB" sz="2800" dirty="0"/>
              <a:t>Multiple </a:t>
            </a:r>
            <a:r>
              <a:rPr lang="en-GB" sz="2800" b="1" dirty="0">
                <a:solidFill>
                  <a:schemeClr val="accent3"/>
                </a:solidFill>
              </a:rPr>
              <a:t>layers</a:t>
            </a:r>
            <a:r>
              <a:rPr lang="en-GB" sz="2800" dirty="0"/>
              <a:t> that need to be </a:t>
            </a:r>
            <a:r>
              <a:rPr lang="en-GB" sz="2800" dirty="0" err="1"/>
              <a:t>analyzed</a:t>
            </a:r>
            <a:endParaRPr lang="en-GB" sz="2800" dirty="0"/>
          </a:p>
        </p:txBody>
      </p:sp>
      <p:graphicFrame>
        <p:nvGraphicFramePr>
          <p:cNvPr id="4" name="Diagram 3">
            <a:extLst>
              <a:ext uri="{FF2B5EF4-FFF2-40B4-BE49-F238E27FC236}">
                <a16:creationId xmlns:a16="http://schemas.microsoft.com/office/drawing/2014/main" id="{5E5528B2-0A26-B582-BA62-6E09C267B6D3}"/>
              </a:ext>
            </a:extLst>
          </p:cNvPr>
          <p:cNvGraphicFramePr/>
          <p:nvPr/>
        </p:nvGraphicFramePr>
        <p:xfrm>
          <a:off x="4977039" y="1824718"/>
          <a:ext cx="5225142" cy="3968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6B02294-5250-F5D1-39DF-7AC13C9BC7C5}"/>
              </a:ext>
            </a:extLst>
          </p:cNvPr>
          <p:cNvSpPr txBox="1"/>
          <p:nvPr/>
        </p:nvSpPr>
        <p:spPr>
          <a:xfrm>
            <a:off x="4001632" y="5821264"/>
            <a:ext cx="8190368" cy="584775"/>
          </a:xfrm>
          <a:prstGeom prst="rect">
            <a:avLst/>
          </a:prstGeom>
          <a:solidFill>
            <a:schemeClr val="accent6"/>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err="1">
                <a:ln>
                  <a:noFill/>
                </a:ln>
                <a:solidFill>
                  <a:srgbClr val="000000"/>
                </a:solidFill>
                <a:effectLst/>
                <a:uLnTx/>
                <a:uFillTx/>
                <a:latin typeface="Arial"/>
                <a:cs typeface="Arial"/>
                <a:sym typeface="Arial"/>
              </a:rPr>
              <a:t>Unraveling</a:t>
            </a:r>
            <a:r>
              <a:rPr kumimoji="0" lang="en-GB" sz="1600" b="1" i="0" u="none" strike="noStrike" kern="0" cap="none" spc="0" normalizeH="0" baseline="0" noProof="0" dirty="0">
                <a:ln>
                  <a:noFill/>
                </a:ln>
                <a:solidFill>
                  <a:srgbClr val="000000"/>
                </a:solidFill>
                <a:effectLst/>
                <a:uLnTx/>
                <a:uFillTx/>
                <a:latin typeface="Arial"/>
                <a:cs typeface="Arial"/>
                <a:sym typeface="Arial"/>
              </a:rPr>
              <a:t> Privacy Threat Modeling Complexity: Conceptual Privacy Analysis Layers</a:t>
            </a:r>
            <a:r>
              <a:rPr kumimoji="0" lang="en-GB" sz="1600" b="0" i="0" u="none" strike="noStrike" kern="0" cap="none" spc="0" normalizeH="0" baseline="0" noProof="0" dirty="0">
                <a:ln>
                  <a:noFill/>
                </a:ln>
                <a:solidFill>
                  <a:srgbClr val="000000"/>
                </a:solidFill>
                <a:effectLst/>
                <a:uLnTx/>
                <a:uFillTx/>
                <a:latin typeface="Arial"/>
                <a:cs typeface="Arial"/>
                <a:sym typeface="Arial"/>
              </a:rPr>
              <a:t>, </a:t>
            </a:r>
            <a:r>
              <a:rPr kumimoji="0" lang="en-GB" sz="1600" b="0" i="1" u="none" strike="noStrike" kern="0" cap="none" spc="0" normalizeH="0" baseline="0" noProof="0" dirty="0">
                <a:ln>
                  <a:noFill/>
                </a:ln>
                <a:solidFill>
                  <a:srgbClr val="000000"/>
                </a:solidFill>
                <a:effectLst/>
                <a:uLnTx/>
                <a:uFillTx/>
                <a:latin typeface="Arial"/>
                <a:cs typeface="Arial"/>
                <a:sym typeface="Arial"/>
              </a:rPr>
              <a:t>Kim Wuyts &amp; Avi </a:t>
            </a:r>
            <a:r>
              <a:rPr kumimoji="0" lang="en-GB" sz="1600" b="0" i="1" u="none" strike="noStrike" kern="0" cap="none" spc="0" normalizeH="0" baseline="0" noProof="0" dirty="0" err="1">
                <a:ln>
                  <a:noFill/>
                </a:ln>
                <a:solidFill>
                  <a:srgbClr val="000000"/>
                </a:solidFill>
                <a:effectLst/>
                <a:uLnTx/>
                <a:uFillTx/>
                <a:latin typeface="Arial"/>
                <a:cs typeface="Arial"/>
                <a:sym typeface="Arial"/>
              </a:rPr>
              <a:t>Douglen</a:t>
            </a:r>
            <a:r>
              <a:rPr kumimoji="0" lang="en-GB" sz="1600" b="0" i="1" u="none" strike="noStrike" kern="0" cap="none" spc="0" normalizeH="0" baseline="0" noProof="0" dirty="0">
                <a:ln>
                  <a:noFill/>
                </a:ln>
                <a:solidFill>
                  <a:srgbClr val="000000"/>
                </a:solidFill>
                <a:effectLst/>
                <a:uLnTx/>
                <a:uFillTx/>
                <a:latin typeface="Arial"/>
                <a:cs typeface="Arial"/>
                <a:sym typeface="Arial"/>
              </a:rPr>
              <a:t> (August 2024, https://www.arxiv.org/abs/2408.03578</a:t>
            </a:r>
            <a:r>
              <a:rPr kumimoji="0" lang="en-GB" sz="1600" b="0" i="0" u="none" strike="noStrike" kern="0" cap="none" spc="0" normalizeH="0" baseline="0" noProof="0" dirty="0">
                <a:ln>
                  <a:noFill/>
                </a:ln>
                <a:solidFill>
                  <a:srgbClr val="000000"/>
                </a:solidFill>
                <a:effectLst/>
                <a:uLnTx/>
                <a:uFillTx/>
                <a:latin typeface="Arial"/>
                <a:cs typeface="Arial"/>
                <a:sym typeface="Arial"/>
              </a:rPr>
              <a:t>)</a:t>
            </a:r>
          </a:p>
        </p:txBody>
      </p:sp>
    </p:spTree>
    <p:extLst>
      <p:ext uri="{BB962C8B-B14F-4D97-AF65-F5344CB8AC3E}">
        <p14:creationId xmlns:p14="http://schemas.microsoft.com/office/powerpoint/2010/main" val="17973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C38A2CA-7EF0-445B-AE23-152F26ADE61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8F5C72E1-5265-474B-B774-A4CF573E67E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0EBC9E76-5902-44DD-93E6-AC6ADDCBFB7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A8929532-0699-4BB1-A1FC-C34C61D5AAF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E62BDFDD-1E97-CA40-AEB7-DF62F255C86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68A49E2F-724D-8A49-BD27-C7E828D8AE35}"/>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FB06C4BB-7546-644C-A1C7-E60334DCF8B8}"/>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2B46C7E4-378E-3349-96AA-7F9C99591DAB}"/>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uiExpand="1">
        <p:bldSub>
          <a:bldDgm bld="one" rev="1"/>
        </p:bldSub>
      </p:bldGraphic>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494"/>
        <p:cNvGrpSpPr/>
        <p:nvPr/>
      </p:nvGrpSpPr>
      <p:grpSpPr>
        <a:xfrm>
          <a:off x="0" y="0"/>
          <a:ext cx="0" cy="0"/>
          <a:chOff x="0" y="0"/>
          <a:chExt cx="0" cy="0"/>
        </a:xfrm>
      </p:grpSpPr>
      <p:sp>
        <p:nvSpPr>
          <p:cNvPr id="495" name="Google Shape;495;g2b50b3b98aa_2_363"/>
          <p:cNvSpPr/>
          <p:nvPr/>
        </p:nvSpPr>
        <p:spPr>
          <a:xfrm>
            <a:off x="0" y="-9067"/>
            <a:ext cx="12192000" cy="4578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96" name="Google Shape;496;g2b50b3b98aa_2_363"/>
          <p:cNvSpPr/>
          <p:nvPr/>
        </p:nvSpPr>
        <p:spPr>
          <a:xfrm>
            <a:off x="2274200" y="0"/>
            <a:ext cx="6858000" cy="6858000"/>
          </a:xfrm>
          <a:prstGeom prst="rtTriangle">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497" name="Google Shape;497;g2b50b3b98aa_2_363"/>
          <p:cNvPicPr preferRelativeResize="0"/>
          <p:nvPr/>
        </p:nvPicPr>
        <p:blipFill rotWithShape="1">
          <a:blip r:embed="rId3">
            <a:alphaModFix/>
          </a:blip>
          <a:srcRect t="10285" b="10285"/>
          <a:stretch/>
        </p:blipFill>
        <p:spPr>
          <a:xfrm>
            <a:off x="674000" y="504125"/>
            <a:ext cx="10838098" cy="5737675"/>
          </a:xfrm>
          <a:prstGeom prst="rect">
            <a:avLst/>
          </a:prstGeom>
          <a:noFill/>
          <a:ln>
            <a:noFill/>
          </a:ln>
        </p:spPr>
      </p:pic>
      <p:sp>
        <p:nvSpPr>
          <p:cNvPr id="498" name="Google Shape;498;g2b50b3b98aa_2_363"/>
          <p:cNvSpPr/>
          <p:nvPr/>
        </p:nvSpPr>
        <p:spPr>
          <a:xfrm flipH="1">
            <a:off x="-5800" y="0"/>
            <a:ext cx="2280000" cy="2280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99" name="Google Shape;499;g2b50b3b98aa_2_363"/>
          <p:cNvSpPr/>
          <p:nvPr/>
        </p:nvSpPr>
        <p:spPr>
          <a:xfrm>
            <a:off x="67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00" name="Google Shape;500;g2b50b3b98aa_2_363"/>
          <p:cNvSpPr/>
          <p:nvPr/>
        </p:nvSpPr>
        <p:spPr>
          <a:xfrm flipH="1">
            <a:off x="11014800" y="5680967"/>
            <a:ext cx="1177200" cy="1177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01" name="Google Shape;501;g2b50b3b98aa_2_363"/>
          <p:cNvSpPr/>
          <p:nvPr/>
        </p:nvSpPr>
        <p:spPr>
          <a:xfrm rot="10800000">
            <a:off x="-25300" y="22799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02" name="Google Shape;502;g2b50b3b98aa_2_363"/>
          <p:cNvSpPr/>
          <p:nvPr/>
        </p:nvSpPr>
        <p:spPr>
          <a:xfrm>
            <a:off x="1294500" y="1369725"/>
            <a:ext cx="743800" cy="6993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rgbClr val="282828"/>
          </a:solidFill>
          <a:ln>
            <a:noFill/>
          </a:ln>
        </p:spPr>
        <p:txBody>
          <a:bodyPr spcFirstLastPara="1" wrap="square" lIns="119350" tIns="59675" rIns="119350" bIns="59675" anchor="t" anchorCtr="0">
            <a:noAutofit/>
          </a:bodyPr>
          <a:lstStyle/>
          <a:p>
            <a:pPr marL="0" marR="0" lvl="0" indent="0" algn="l" rtl="0">
              <a:spcBef>
                <a:spcPts val="0"/>
              </a:spcBef>
              <a:spcAft>
                <a:spcPts val="0"/>
              </a:spcAft>
              <a:buNone/>
            </a:pPr>
            <a:endParaRPr sz="900" b="1">
              <a:solidFill>
                <a:srgbClr val="D04A0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0C07CB-B629-02C9-CC14-1F16D7A79E9F}"/>
              </a:ext>
            </a:extLst>
          </p:cNvPr>
          <p:cNvSpPr>
            <a:spLocks noGrp="1"/>
          </p:cNvSpPr>
          <p:nvPr>
            <p:ph idx="1"/>
          </p:nvPr>
        </p:nvSpPr>
        <p:spPr>
          <a:xfrm>
            <a:off x="6017753" y="1555487"/>
            <a:ext cx="5230645" cy="4555200"/>
          </a:xfrm>
        </p:spPr>
        <p:txBody>
          <a:bodyPr>
            <a:normAutofit/>
          </a:bodyPr>
          <a:lstStyle/>
          <a:p>
            <a:pPr marL="76200" indent="0" algn="ctr">
              <a:buNone/>
            </a:pPr>
            <a:r>
              <a:rPr lang="en-US" sz="4000" dirty="0"/>
              <a:t>Choose </a:t>
            </a:r>
          </a:p>
          <a:p>
            <a:pPr marL="76200" indent="0" algn="ctr">
              <a:buNone/>
            </a:pPr>
            <a:r>
              <a:rPr lang="en-US" sz="4000" b="1" dirty="0">
                <a:solidFill>
                  <a:schemeClr val="accent3"/>
                </a:solidFill>
              </a:rPr>
              <a:t>reasonable privacy</a:t>
            </a:r>
            <a:r>
              <a:rPr lang="en-US" sz="4000" dirty="0">
                <a:solidFill>
                  <a:schemeClr val="accent3"/>
                </a:solidFill>
              </a:rPr>
              <a:t> </a:t>
            </a:r>
            <a:r>
              <a:rPr lang="en-US" sz="4000" dirty="0"/>
              <a:t>over perfect privacy </a:t>
            </a:r>
            <a:br>
              <a:rPr lang="en-US" sz="4000" dirty="0"/>
            </a:br>
            <a:endParaRPr lang="en-GB" sz="4000" dirty="0"/>
          </a:p>
        </p:txBody>
      </p:sp>
      <p:sp>
        <p:nvSpPr>
          <p:cNvPr id="5" name="AutoShape 8">
            <a:extLst>
              <a:ext uri="{FF2B5EF4-FFF2-40B4-BE49-F238E27FC236}">
                <a16:creationId xmlns:a16="http://schemas.microsoft.com/office/drawing/2014/main" id="{CEB0D52E-6741-0C9D-96AF-5B2A482390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pic>
        <p:nvPicPr>
          <p:cNvPr id="1036" name="Picture 12" descr="Free Sagrada Familia Basilica in Barcelona in Spain under Construction Stock Photo">
            <a:extLst>
              <a:ext uri="{FF2B5EF4-FFF2-40B4-BE49-F238E27FC236}">
                <a16:creationId xmlns:a16="http://schemas.microsoft.com/office/drawing/2014/main" id="{ECC61986-50DC-CDBB-4929-BD89C9077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8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2b55672ff36_0_720"/>
          <p:cNvSpPr/>
          <p:nvPr/>
        </p:nvSpPr>
        <p:spPr>
          <a:xfrm>
            <a:off x="0" y="-9067"/>
            <a:ext cx="12192000" cy="4578000"/>
          </a:xfrm>
          <a:prstGeom prst="rect">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4" name="Google Shape;1094;g2b55672ff36_0_720"/>
          <p:cNvSpPr/>
          <p:nvPr/>
        </p:nvSpPr>
        <p:spPr>
          <a:xfrm>
            <a:off x="3784833" y="0"/>
            <a:ext cx="6858000" cy="6858000"/>
          </a:xfrm>
          <a:prstGeom prst="rtTriangle">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6" name="Google Shape;1096;g2b55672ff36_0_720"/>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7" name="Google Shape;1097;g2b55672ff36_0_720"/>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8" name="Google Shape;1098;g2b55672ff36_0_720"/>
          <p:cNvSpPr/>
          <p:nvPr/>
        </p:nvSpPr>
        <p:spPr>
          <a:xfrm flipH="1">
            <a:off x="3280833" y="0"/>
            <a:ext cx="504000" cy="5040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99" name="Google Shape;1099;g2b55672ff36_0_720"/>
          <p:cNvSpPr/>
          <p:nvPr/>
        </p:nvSpPr>
        <p:spPr>
          <a:xfrm>
            <a:off x="554433" y="504033"/>
            <a:ext cx="5253300" cy="2116619"/>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r>
              <a:rPr lang="en-GB" sz="4800" dirty="0">
                <a:solidFill>
                  <a:schemeClr val="lt1"/>
                </a:solidFill>
                <a:latin typeface="Georgia"/>
                <a:ea typeface="Georgia"/>
                <a:cs typeface="Georgia"/>
                <a:sym typeface="Georgia"/>
              </a:rPr>
              <a:t>We can’t do it…</a:t>
            </a:r>
            <a:endParaRPr sz="4800" dirty="0">
              <a:solidFill>
                <a:schemeClr val="lt1"/>
              </a:solidFill>
              <a:latin typeface="Georgia"/>
              <a:ea typeface="Georgia"/>
              <a:cs typeface="Georgia"/>
              <a:sym typeface="Georgia"/>
            </a:endParaRPr>
          </a:p>
        </p:txBody>
      </p:sp>
      <p:sp>
        <p:nvSpPr>
          <p:cNvPr id="1100" name="Google Shape;1100;g2b55672ff36_0_720"/>
          <p:cNvSpPr/>
          <p:nvPr/>
        </p:nvSpPr>
        <p:spPr>
          <a:xfrm>
            <a:off x="554433" y="5018033"/>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 name="Google Shape;1099;g2b55672ff36_0_720">
            <a:extLst>
              <a:ext uri="{FF2B5EF4-FFF2-40B4-BE49-F238E27FC236}">
                <a16:creationId xmlns:a16="http://schemas.microsoft.com/office/drawing/2014/main" id="{02EF6406-425C-77E0-6E3D-8B0A1AE2E0DA}"/>
              </a:ext>
            </a:extLst>
          </p:cNvPr>
          <p:cNvSpPr/>
          <p:nvPr/>
        </p:nvSpPr>
        <p:spPr>
          <a:xfrm>
            <a:off x="5014533" y="3343741"/>
            <a:ext cx="5253300" cy="2116619"/>
          </a:xfrm>
          <a:prstGeom prst="rect">
            <a:avLst/>
          </a:prstGeom>
          <a:solidFill>
            <a:srgbClr val="282828"/>
          </a:solidFill>
          <a:ln>
            <a:noFill/>
          </a:ln>
        </p:spPr>
        <p:txBody>
          <a:bodyPr spcFirstLastPara="1" wrap="square" lIns="426700" tIns="426700" rIns="304800" bIns="304800" anchor="t" anchorCtr="0">
            <a:noAutofit/>
          </a:bodyPr>
          <a:lstStyle/>
          <a:p>
            <a:pPr marL="0" lvl="0" indent="0" algn="r" rtl="0">
              <a:spcBef>
                <a:spcPts val="0"/>
              </a:spcBef>
              <a:spcAft>
                <a:spcPts val="0"/>
              </a:spcAft>
              <a:buNone/>
            </a:pPr>
            <a:r>
              <a:rPr lang="en-GB" sz="4800" dirty="0">
                <a:solidFill>
                  <a:schemeClr val="lt1"/>
                </a:solidFill>
                <a:latin typeface="Georgia"/>
                <a:ea typeface="Georgia"/>
                <a:cs typeface="Georgia"/>
                <a:sym typeface="Georgia"/>
              </a:rPr>
              <a:t>…we’re no privacy pro’s.</a:t>
            </a:r>
            <a:endParaRPr sz="4800" dirty="0">
              <a:solidFill>
                <a:schemeClr val="lt1"/>
              </a:solidFill>
              <a:latin typeface="Georgia"/>
              <a:ea typeface="Georgia"/>
              <a:cs typeface="Georgia"/>
              <a:sym typeface="Georgia"/>
            </a:endParaRPr>
          </a:p>
        </p:txBody>
      </p:sp>
      <p:sp>
        <p:nvSpPr>
          <p:cNvPr id="4" name="Google Shape;936;g2b55672ff36_0_476">
            <a:extLst>
              <a:ext uri="{FF2B5EF4-FFF2-40B4-BE49-F238E27FC236}">
                <a16:creationId xmlns:a16="http://schemas.microsoft.com/office/drawing/2014/main" id="{A79ABC95-E0EB-A601-7F92-3A3436EE9CAB}"/>
              </a:ext>
            </a:extLst>
          </p:cNvPr>
          <p:cNvSpPr/>
          <p:nvPr/>
        </p:nvSpPr>
        <p:spPr>
          <a:xfrm>
            <a:off x="4568995" y="5339449"/>
            <a:ext cx="3468788" cy="786250"/>
          </a:xfrm>
          <a:prstGeom prst="rect">
            <a:avLst/>
          </a:prstGeom>
          <a:solidFill>
            <a:schemeClr val="lt2"/>
          </a:solidFill>
          <a:ln>
            <a:noFill/>
          </a:ln>
        </p:spPr>
        <p:txBody>
          <a:bodyPr spcFirstLastPara="1" wrap="square" lIns="426700" tIns="252000" rIns="304800" bIns="304800" anchor="t" anchorCtr="0">
            <a:noAutofit/>
          </a:bodyPr>
          <a:lstStyle/>
          <a:p>
            <a:pPr marL="0" lvl="0" indent="0" algn="l" rtl="0">
              <a:spcBef>
                <a:spcPts val="0"/>
              </a:spcBef>
              <a:spcAft>
                <a:spcPts val="0"/>
              </a:spcAft>
              <a:buNone/>
            </a:pPr>
            <a:r>
              <a:rPr lang="en-GB" sz="2400" dirty="0">
                <a:solidFill>
                  <a:schemeClr val="dk1"/>
                </a:solidFill>
              </a:rPr>
              <a:t>MISCONCEPTION</a:t>
            </a:r>
            <a:endParaRPr sz="2400" dirty="0">
              <a:solidFill>
                <a:schemeClr val="dk1"/>
              </a:solidFill>
            </a:endParaRPr>
          </a:p>
        </p:txBody>
      </p:sp>
    </p:spTree>
    <p:extLst>
      <p:ext uri="{BB962C8B-B14F-4D97-AF65-F5344CB8AC3E}">
        <p14:creationId xmlns:p14="http://schemas.microsoft.com/office/powerpoint/2010/main" val="44452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g2b50b3b98aa_2_345"/>
          <p:cNvSpPr/>
          <p:nvPr/>
        </p:nvSpPr>
        <p:spPr>
          <a:xfrm>
            <a:off x="-95" y="0"/>
            <a:ext cx="7480500" cy="4251600"/>
          </a:xfrm>
          <a:prstGeom prst="rect">
            <a:avLst/>
          </a:prstGeom>
          <a:solidFill>
            <a:srgbClr val="DB536A"/>
          </a:solidFill>
          <a:ln>
            <a:noFill/>
          </a:ln>
        </p:spPr>
        <p:txBody>
          <a:bodyPr spcFirstLastPara="1" wrap="square" lIns="1242000" tIns="126000" rIns="1242000" bIns="1260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800" dirty="0">
                <a:solidFill>
                  <a:srgbClr val="FFFFFF"/>
                </a:solidFill>
                <a:latin typeface="Georgia"/>
                <a:ea typeface="Georgia"/>
                <a:cs typeface="Georgia"/>
                <a:sym typeface="Georgia"/>
              </a:rPr>
              <a:t>Leverage your security expertise and approaches </a:t>
            </a:r>
            <a:endParaRPr kumimoji="0" sz="4800" b="0" i="0" u="none" strike="noStrike" kern="0" cap="none" spc="0" normalizeH="0" baseline="0" noProof="0" dirty="0">
              <a:ln>
                <a:noFill/>
              </a:ln>
              <a:solidFill>
                <a:srgbClr val="000000"/>
              </a:solidFill>
              <a:effectLst/>
              <a:uLnTx/>
              <a:uFillTx/>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BE" sz="8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42</a:t>
            </a:fld>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26;g2b55672ff36_0_476">
            <a:extLst>
              <a:ext uri="{FF2B5EF4-FFF2-40B4-BE49-F238E27FC236}">
                <a16:creationId xmlns:a16="http://schemas.microsoft.com/office/drawing/2014/main" id="{9B2A213A-68CA-223C-D9F7-A54C4F4FB3AC}"/>
              </a:ext>
            </a:extLst>
          </p:cNvPr>
          <p:cNvSpPr/>
          <p:nvPr/>
        </p:nvSpPr>
        <p:spPr>
          <a:xfrm>
            <a:off x="8046720" y="390788"/>
            <a:ext cx="4145213" cy="509378"/>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5" name="Google Shape;932;g2b55672ff36_0_476">
            <a:extLst>
              <a:ext uri="{FF2B5EF4-FFF2-40B4-BE49-F238E27FC236}">
                <a16:creationId xmlns:a16="http://schemas.microsoft.com/office/drawing/2014/main" id="{BC979276-CE37-8461-B63C-77376CBAC24D}"/>
              </a:ext>
            </a:extLst>
          </p:cNvPr>
          <p:cNvSpPr txBox="1"/>
          <p:nvPr/>
        </p:nvSpPr>
        <p:spPr>
          <a:xfrm>
            <a:off x="7960095" y="424345"/>
            <a:ext cx="3998388" cy="46162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2400" b="1" dirty="0">
                <a:solidFill>
                  <a:schemeClr val="lt2"/>
                </a:solidFill>
              </a:rPr>
              <a:t>CALL TO ACTION</a:t>
            </a:r>
            <a:endParaRPr sz="2400" b="1" dirty="0">
              <a:solidFill>
                <a:schemeClr val="lt2"/>
              </a:solidFill>
            </a:endParaRPr>
          </a:p>
        </p:txBody>
      </p:sp>
    </p:spTree>
    <p:extLst>
      <p:ext uri="{BB962C8B-B14F-4D97-AF65-F5344CB8AC3E}">
        <p14:creationId xmlns:p14="http://schemas.microsoft.com/office/powerpoint/2010/main" val="77526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b55672ff36_0_476"/>
          <p:cNvSpPr/>
          <p:nvPr/>
        </p:nvSpPr>
        <p:spPr>
          <a:xfrm>
            <a:off x="3784833" y="0"/>
            <a:ext cx="6858000" cy="68580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3" name="Google Shape;923;g2b55672ff36_0_476"/>
          <p:cNvSpPr/>
          <p:nvPr/>
        </p:nvSpPr>
        <p:spPr>
          <a:xfrm>
            <a:off x="1229733" y="2279933"/>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4" name="Google Shape;924;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7" name="Google Shape;927;g2b55672ff36_0_476"/>
          <p:cNvSpPr/>
          <p:nvPr/>
        </p:nvSpPr>
        <p:spPr>
          <a:xfrm>
            <a:off x="319467" y="5016938"/>
            <a:ext cx="1229700" cy="12297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28" name="Google Shape;928;g2b55672ff36_0_476"/>
          <p:cNvSpPr/>
          <p:nvPr/>
        </p:nvSpPr>
        <p:spPr>
          <a:xfrm flipH="1">
            <a:off x="11014800" y="5680967"/>
            <a:ext cx="1177200" cy="1177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0" name="Google Shape;930;g2b55672ff36_0_476"/>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43</a:t>
            </a:fld>
            <a:endParaRPr sz="800" i="0" u="none" strike="noStrike" cap="none">
              <a:solidFill>
                <a:schemeClr val="lt1"/>
              </a:solidFill>
            </a:endParaRPr>
          </a:p>
        </p:txBody>
      </p:sp>
      <p:sp>
        <p:nvSpPr>
          <p:cNvPr id="2" name="TextBox 1">
            <a:extLst>
              <a:ext uri="{FF2B5EF4-FFF2-40B4-BE49-F238E27FC236}">
                <a16:creationId xmlns:a16="http://schemas.microsoft.com/office/drawing/2014/main" id="{8E61B11D-3199-DA21-5F80-F9D75DEC4831}"/>
              </a:ext>
            </a:extLst>
          </p:cNvPr>
          <p:cNvSpPr txBox="1"/>
          <p:nvPr/>
        </p:nvSpPr>
        <p:spPr>
          <a:xfrm>
            <a:off x="0" y="678048"/>
            <a:ext cx="7161196" cy="1051772"/>
          </a:xfrm>
          <a:prstGeom prst="rect">
            <a:avLst/>
          </a:prstGeom>
          <a:solidFill>
            <a:schemeClr val="tx1"/>
          </a:solidFill>
        </p:spPr>
        <p:txBody>
          <a:bodyPr wrap="square" lIns="252000" tIns="216000" rIns="252000" bIns="216000" rtlCol="0">
            <a:spAutoFit/>
          </a:bodyPr>
          <a:lstStyle/>
          <a:p>
            <a:r>
              <a:rPr lang="en-GB" sz="4000" b="1" dirty="0">
                <a:solidFill>
                  <a:schemeClr val="tx2"/>
                </a:solidFill>
              </a:rPr>
              <a:t>   Threat model every story</a:t>
            </a:r>
          </a:p>
        </p:txBody>
      </p:sp>
      <p:sp>
        <p:nvSpPr>
          <p:cNvPr id="3" name="TextBox 2">
            <a:extLst>
              <a:ext uri="{FF2B5EF4-FFF2-40B4-BE49-F238E27FC236}">
                <a16:creationId xmlns:a16="http://schemas.microsoft.com/office/drawing/2014/main" id="{BBED0344-1891-2082-55BF-EBA1E45BA207}"/>
              </a:ext>
            </a:extLst>
          </p:cNvPr>
          <p:cNvSpPr txBox="1"/>
          <p:nvPr/>
        </p:nvSpPr>
        <p:spPr>
          <a:xfrm>
            <a:off x="4097019" y="2918575"/>
            <a:ext cx="8103639" cy="1051772"/>
          </a:xfrm>
          <a:prstGeom prst="rect">
            <a:avLst/>
          </a:prstGeom>
          <a:solidFill>
            <a:schemeClr val="tx1"/>
          </a:solidFill>
        </p:spPr>
        <p:txBody>
          <a:bodyPr wrap="square" lIns="252000" tIns="216000" rIns="252000" bIns="216000" rtlCol="0">
            <a:spAutoFit/>
          </a:bodyPr>
          <a:lstStyle/>
          <a:p>
            <a:r>
              <a:rPr lang="en-GB" sz="4000" b="1" dirty="0">
                <a:solidFill>
                  <a:schemeClr val="tx2"/>
                </a:solidFill>
              </a:rPr>
              <a:t>  Verify privacy protections</a:t>
            </a:r>
          </a:p>
        </p:txBody>
      </p:sp>
      <p:sp>
        <p:nvSpPr>
          <p:cNvPr id="6" name="TextBox 5">
            <a:extLst>
              <a:ext uri="{FF2B5EF4-FFF2-40B4-BE49-F238E27FC236}">
                <a16:creationId xmlns:a16="http://schemas.microsoft.com/office/drawing/2014/main" id="{76832AEF-D698-B7CA-40E7-2297392104B3}"/>
              </a:ext>
            </a:extLst>
          </p:cNvPr>
          <p:cNvSpPr txBox="1"/>
          <p:nvPr/>
        </p:nvSpPr>
        <p:spPr>
          <a:xfrm>
            <a:off x="481263" y="5016938"/>
            <a:ext cx="7480018" cy="1051772"/>
          </a:xfrm>
          <a:prstGeom prst="rect">
            <a:avLst/>
          </a:prstGeom>
          <a:solidFill>
            <a:schemeClr val="tx1"/>
          </a:solidFill>
        </p:spPr>
        <p:txBody>
          <a:bodyPr wrap="square" lIns="252000" tIns="216000" rIns="252000" bIns="216000" rtlCol="0">
            <a:spAutoFit/>
          </a:bodyPr>
          <a:lstStyle/>
          <a:p>
            <a:r>
              <a:rPr lang="en-GB" sz="4000" b="1" dirty="0">
                <a:solidFill>
                  <a:schemeClr val="tx2"/>
                </a:solidFill>
              </a:rPr>
              <a:t> Hunt for privacy violations</a:t>
            </a:r>
          </a:p>
        </p:txBody>
      </p:sp>
      <p:sp>
        <p:nvSpPr>
          <p:cNvPr id="7" name="TextBox 6">
            <a:extLst>
              <a:ext uri="{FF2B5EF4-FFF2-40B4-BE49-F238E27FC236}">
                <a16:creationId xmlns:a16="http://schemas.microsoft.com/office/drawing/2014/main" id="{DB9BE76B-F31B-2197-71C4-2C02A469E1EE}"/>
              </a:ext>
            </a:extLst>
          </p:cNvPr>
          <p:cNvSpPr txBox="1"/>
          <p:nvPr/>
        </p:nvSpPr>
        <p:spPr>
          <a:xfrm>
            <a:off x="4910966" y="1557174"/>
            <a:ext cx="1358288" cy="523220"/>
          </a:xfrm>
          <a:prstGeom prst="rect">
            <a:avLst/>
          </a:prstGeom>
          <a:solidFill>
            <a:schemeClr val="tx2"/>
          </a:solidFill>
        </p:spPr>
        <p:txBody>
          <a:bodyPr wrap="square" rtlCol="0">
            <a:spAutoFit/>
          </a:bodyPr>
          <a:lstStyle/>
          <a:p>
            <a:pPr algn="ctr"/>
            <a:r>
              <a:rPr lang="en-GB" sz="2800" b="1" dirty="0">
                <a:solidFill>
                  <a:schemeClr val="tx1"/>
                </a:solidFill>
              </a:rPr>
              <a:t>DEV</a:t>
            </a:r>
          </a:p>
        </p:txBody>
      </p:sp>
      <p:sp>
        <p:nvSpPr>
          <p:cNvPr id="10" name="TextBox 9">
            <a:extLst>
              <a:ext uri="{FF2B5EF4-FFF2-40B4-BE49-F238E27FC236}">
                <a16:creationId xmlns:a16="http://schemas.microsoft.com/office/drawing/2014/main" id="{964B84B9-95BD-073A-57F0-08E178C95837}"/>
              </a:ext>
            </a:extLst>
          </p:cNvPr>
          <p:cNvSpPr txBox="1"/>
          <p:nvPr/>
        </p:nvSpPr>
        <p:spPr>
          <a:xfrm>
            <a:off x="8094981" y="3785931"/>
            <a:ext cx="2785069" cy="523220"/>
          </a:xfrm>
          <a:prstGeom prst="rect">
            <a:avLst/>
          </a:prstGeom>
          <a:solidFill>
            <a:schemeClr val="tx2"/>
          </a:solidFill>
        </p:spPr>
        <p:txBody>
          <a:bodyPr wrap="square" rtlCol="0">
            <a:spAutoFit/>
          </a:bodyPr>
          <a:lstStyle/>
          <a:p>
            <a:pPr algn="ctr"/>
            <a:r>
              <a:rPr lang="en-GB" sz="2800" b="1" dirty="0">
                <a:solidFill>
                  <a:schemeClr val="tx1"/>
                </a:solidFill>
              </a:rPr>
              <a:t>PENTESTING</a:t>
            </a:r>
          </a:p>
        </p:txBody>
      </p:sp>
      <p:sp>
        <p:nvSpPr>
          <p:cNvPr id="11" name="TextBox 10">
            <a:extLst>
              <a:ext uri="{FF2B5EF4-FFF2-40B4-BE49-F238E27FC236}">
                <a16:creationId xmlns:a16="http://schemas.microsoft.com/office/drawing/2014/main" id="{BF84E270-03A8-1303-00D7-50971453EE8C}"/>
              </a:ext>
            </a:extLst>
          </p:cNvPr>
          <p:cNvSpPr txBox="1"/>
          <p:nvPr/>
        </p:nvSpPr>
        <p:spPr>
          <a:xfrm>
            <a:off x="4404263" y="5904392"/>
            <a:ext cx="3017172" cy="523220"/>
          </a:xfrm>
          <a:prstGeom prst="rect">
            <a:avLst/>
          </a:prstGeom>
          <a:solidFill>
            <a:schemeClr val="tx2"/>
          </a:solidFill>
        </p:spPr>
        <p:txBody>
          <a:bodyPr wrap="square" rtlCol="0">
            <a:spAutoFit/>
          </a:bodyPr>
          <a:lstStyle/>
          <a:p>
            <a:pPr algn="ctr"/>
            <a:r>
              <a:rPr lang="en-GB" sz="2800" b="1" dirty="0">
                <a:solidFill>
                  <a:schemeClr val="tx1"/>
                </a:solidFill>
              </a:rPr>
              <a:t>BUG BOUNTY</a:t>
            </a:r>
          </a:p>
        </p:txBody>
      </p:sp>
    </p:spTree>
    <p:extLst>
      <p:ext uri="{BB962C8B-B14F-4D97-AF65-F5344CB8AC3E}">
        <p14:creationId xmlns:p14="http://schemas.microsoft.com/office/powerpoint/2010/main" val="168202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b50b3b98aa_2_345"/>
          <p:cNvSpPr/>
          <p:nvPr/>
        </p:nvSpPr>
        <p:spPr>
          <a:xfrm flipH="1">
            <a:off x="6368902" y="1749432"/>
            <a:ext cx="5823031" cy="5108567"/>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g2b50b3b98aa_2_345"/>
          <p:cNvSpPr/>
          <p:nvPr/>
        </p:nvSpPr>
        <p:spPr>
          <a:xfrm>
            <a:off x="-95" y="0"/>
            <a:ext cx="7480500" cy="4251600"/>
          </a:xfrm>
          <a:prstGeom prst="rect">
            <a:avLst/>
          </a:prstGeom>
          <a:solidFill>
            <a:srgbClr val="DB536A"/>
          </a:solidFill>
          <a:ln>
            <a:noFill/>
          </a:ln>
        </p:spPr>
        <p:txBody>
          <a:bodyPr spcFirstLastPara="1" wrap="square" lIns="1242000" tIns="126000" rIns="1242000" bIns="1260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800" dirty="0">
                <a:solidFill>
                  <a:srgbClr val="FFFFFF"/>
                </a:solidFill>
                <a:latin typeface="Georgia"/>
                <a:ea typeface="Georgia"/>
                <a:cs typeface="Georgia"/>
                <a:sym typeface="Georgia"/>
              </a:rPr>
              <a:t>Leverage your security expertise and approaches </a:t>
            </a:r>
            <a:endParaRPr kumimoji="0" sz="4800" b="0" i="0" u="none" strike="noStrike" kern="0" cap="none" spc="0" normalizeH="0" baseline="0" noProof="0" dirty="0">
              <a:ln>
                <a:noFill/>
              </a:ln>
              <a:solidFill>
                <a:srgbClr val="000000"/>
              </a:solidFill>
              <a:effectLst/>
              <a:uLnTx/>
              <a:uFillTx/>
              <a:latin typeface="Georgia"/>
              <a:ea typeface="Georgia"/>
              <a:cs typeface="Georgia"/>
              <a:sym typeface="Georgia"/>
            </a:endParaRPr>
          </a:p>
        </p:txBody>
      </p:sp>
      <p:sp>
        <p:nvSpPr>
          <p:cNvPr id="483" name="Google Shape;483;g2b50b3b98aa_2_345"/>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g2b50b3b98aa_2_34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BE" sz="8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44</a:t>
            </a:fld>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487" name="Google Shape;487;g2b50b3b98aa_2_345"/>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g2b50b3b98aa_2_345"/>
          <p:cNvSpPr/>
          <p:nvPr/>
        </p:nvSpPr>
        <p:spPr>
          <a:xfrm flipH="1">
            <a:off x="11277600" y="3811067"/>
            <a:ext cx="914400" cy="914400"/>
          </a:xfrm>
          <a:prstGeom prst="rtTriangle">
            <a:avLst/>
          </a:prstGeom>
          <a:solidFill>
            <a:srgbClr val="66666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g2b50b3b98aa_2_345"/>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Group 3">
            <a:extLst>
              <a:ext uri="{FF2B5EF4-FFF2-40B4-BE49-F238E27FC236}">
                <a16:creationId xmlns:a16="http://schemas.microsoft.com/office/drawing/2014/main" id="{4CA0CAD4-3515-CCB2-1256-14DD7FDF14D3}"/>
              </a:ext>
            </a:extLst>
          </p:cNvPr>
          <p:cNvGrpSpPr/>
          <p:nvPr/>
        </p:nvGrpSpPr>
        <p:grpSpPr>
          <a:xfrm>
            <a:off x="4702720" y="3313523"/>
            <a:ext cx="5365200" cy="2512332"/>
            <a:chOff x="3712101" y="3172118"/>
            <a:chExt cx="5953142" cy="2512332"/>
          </a:xfrm>
        </p:grpSpPr>
        <p:sp>
          <p:nvSpPr>
            <p:cNvPr id="3" name="Google Shape;482;g2b50b3b98aa_2_345">
              <a:extLst>
                <a:ext uri="{FF2B5EF4-FFF2-40B4-BE49-F238E27FC236}">
                  <a16:creationId xmlns:a16="http://schemas.microsoft.com/office/drawing/2014/main" id="{C0B863AE-1CAD-0E1F-1A09-8EE2077C4C9A}"/>
                </a:ext>
              </a:extLst>
            </p:cNvPr>
            <p:cNvSpPr/>
            <p:nvPr/>
          </p:nvSpPr>
          <p:spPr>
            <a:xfrm>
              <a:off x="3712101" y="3172118"/>
              <a:ext cx="5953142" cy="2512332"/>
            </a:xfrm>
            <a:prstGeom prst="rect">
              <a:avLst/>
            </a:prstGeom>
            <a:solidFill>
              <a:schemeClr val="accent2"/>
            </a:solidFill>
            <a:ln>
              <a:noFill/>
            </a:ln>
          </p:spPr>
          <p:txBody>
            <a:bodyPr spcFirstLastPara="1" wrap="square" lIns="1242000" tIns="126000" rIns="1242000" bIns="1260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Georgia"/>
                <a:ea typeface="Georgia"/>
                <a:cs typeface="Georgia"/>
                <a:sym typeface="Georgia"/>
              </a:endParaRPr>
            </a:p>
          </p:txBody>
        </p:sp>
        <p:sp>
          <p:nvSpPr>
            <p:cNvPr id="490" name="Google Shape;490;g2b50b3b98aa_2_345"/>
            <p:cNvSpPr txBox="1"/>
            <p:nvPr/>
          </p:nvSpPr>
          <p:spPr>
            <a:xfrm>
              <a:off x="4000075" y="3479369"/>
              <a:ext cx="5394481" cy="166196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FFFFFF"/>
                  </a:solidFill>
                  <a:effectLst/>
                  <a:uLnTx/>
                  <a:uFillTx/>
                  <a:latin typeface="Georgia" panose="02040502050405020303" pitchFamily="18" charset="0"/>
                  <a:cs typeface="Arial"/>
                  <a:sym typeface="Arial"/>
                </a:rPr>
                <a:t>Be a privacy champion</a:t>
              </a:r>
              <a:endParaRPr kumimoji="0" sz="4800" b="0" i="0" u="none" strike="noStrike" kern="0" cap="none" spc="0" normalizeH="0" baseline="0" noProof="0" dirty="0">
                <a:ln>
                  <a:noFill/>
                </a:ln>
                <a:solidFill>
                  <a:srgbClr val="FFFFFF"/>
                </a:solidFill>
                <a:effectLst/>
                <a:uLnTx/>
                <a:uFillTx/>
                <a:latin typeface="Georgia" panose="02040502050405020303" pitchFamily="18" charset="0"/>
                <a:cs typeface="Arial"/>
                <a:sym typeface="Arial"/>
              </a:endParaRPr>
            </a:p>
          </p:txBody>
        </p:sp>
      </p:grpSp>
      <p:sp>
        <p:nvSpPr>
          <p:cNvPr id="2" name="Google Shape;926;g2b55672ff36_0_476">
            <a:extLst>
              <a:ext uri="{FF2B5EF4-FFF2-40B4-BE49-F238E27FC236}">
                <a16:creationId xmlns:a16="http://schemas.microsoft.com/office/drawing/2014/main" id="{9B2A213A-68CA-223C-D9F7-A54C4F4FB3AC}"/>
              </a:ext>
            </a:extLst>
          </p:cNvPr>
          <p:cNvSpPr/>
          <p:nvPr/>
        </p:nvSpPr>
        <p:spPr>
          <a:xfrm>
            <a:off x="8046720" y="390788"/>
            <a:ext cx="4145213" cy="509378"/>
          </a:xfrm>
          <a:prstGeom prst="rect">
            <a:avLst/>
          </a:prstGeom>
          <a:solidFill>
            <a:srgbClr val="282828"/>
          </a:solidFill>
          <a:ln>
            <a:noFill/>
          </a:ln>
        </p:spPr>
        <p:txBody>
          <a:bodyPr spcFirstLastPara="1" wrap="square" lIns="426700" tIns="426700" rIns="304800" bIns="304800" anchor="t" anchorCtr="0">
            <a:noAutofit/>
          </a:bodyPr>
          <a:lstStyle/>
          <a:p>
            <a:pPr marL="0" lvl="0" indent="0" algn="l" rtl="0">
              <a:spcBef>
                <a:spcPts val="0"/>
              </a:spcBef>
              <a:spcAft>
                <a:spcPts val="0"/>
              </a:spcAft>
              <a:buNone/>
            </a:pPr>
            <a:endParaRPr sz="2000" dirty="0">
              <a:solidFill>
                <a:srgbClr val="DB536A"/>
              </a:solidFill>
              <a:latin typeface="Georgia"/>
              <a:ea typeface="Georgia"/>
              <a:cs typeface="Georgia"/>
              <a:sym typeface="Georgia"/>
            </a:endParaRPr>
          </a:p>
        </p:txBody>
      </p:sp>
      <p:sp>
        <p:nvSpPr>
          <p:cNvPr id="5" name="Google Shape;932;g2b55672ff36_0_476">
            <a:extLst>
              <a:ext uri="{FF2B5EF4-FFF2-40B4-BE49-F238E27FC236}">
                <a16:creationId xmlns:a16="http://schemas.microsoft.com/office/drawing/2014/main" id="{BC979276-CE37-8461-B63C-77376CBAC24D}"/>
              </a:ext>
            </a:extLst>
          </p:cNvPr>
          <p:cNvSpPr txBox="1"/>
          <p:nvPr/>
        </p:nvSpPr>
        <p:spPr>
          <a:xfrm>
            <a:off x="7960095" y="424345"/>
            <a:ext cx="3998388" cy="46162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GB" sz="2400" b="1" dirty="0">
                <a:solidFill>
                  <a:schemeClr val="lt2"/>
                </a:solidFill>
              </a:rPr>
              <a:t>CALL TO ACTION</a:t>
            </a:r>
            <a:endParaRPr sz="2400" b="1" dirty="0">
              <a:solidFill>
                <a:schemeClr val="lt2"/>
              </a:solidFill>
            </a:endParaRPr>
          </a:p>
        </p:txBody>
      </p:sp>
    </p:spTree>
    <p:extLst>
      <p:ext uri="{BB962C8B-B14F-4D97-AF65-F5344CB8AC3E}">
        <p14:creationId xmlns:p14="http://schemas.microsoft.com/office/powerpoint/2010/main" val="196417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455"/>
        <p:cNvGrpSpPr/>
        <p:nvPr/>
      </p:nvGrpSpPr>
      <p:grpSpPr>
        <a:xfrm>
          <a:off x="0" y="0"/>
          <a:ext cx="0" cy="0"/>
          <a:chOff x="0" y="0"/>
          <a:chExt cx="0" cy="0"/>
        </a:xfrm>
      </p:grpSpPr>
      <p:sp>
        <p:nvSpPr>
          <p:cNvPr id="456" name="Google Shape;456;g2b50b3b98aa_2_306"/>
          <p:cNvSpPr/>
          <p:nvPr/>
        </p:nvSpPr>
        <p:spPr>
          <a:xfrm>
            <a:off x="0" y="-9067"/>
            <a:ext cx="12192000" cy="457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g2b50b3b98aa_2_306"/>
          <p:cNvSpPr/>
          <p:nvPr/>
        </p:nvSpPr>
        <p:spPr>
          <a:xfrm>
            <a:off x="4484000" y="0"/>
            <a:ext cx="6858000" cy="6858000"/>
          </a:xfrm>
          <a:prstGeom prst="rtTriangle">
            <a:avLst/>
          </a:prstGeom>
          <a:solidFill>
            <a:srgbClr val="464646"/>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g2b50b3b98aa_2_306"/>
          <p:cNvSpPr/>
          <p:nvPr/>
        </p:nvSpPr>
        <p:spPr>
          <a:xfrm flipH="1">
            <a:off x="2204000" y="0"/>
            <a:ext cx="2280000" cy="2280000"/>
          </a:xfrm>
          <a:prstGeom prst="rtTriangle">
            <a:avLst/>
          </a:prstGeom>
          <a:solidFill>
            <a:srgbClr val="FFB6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g2b50b3b98aa_2_306"/>
          <p:cNvSpPr/>
          <p:nvPr/>
        </p:nvSpPr>
        <p:spPr>
          <a:xfrm>
            <a:off x="4484000" y="2280000"/>
            <a:ext cx="4578000" cy="4578000"/>
          </a:xfrm>
          <a:prstGeom prst="rtTriangle">
            <a:avLst/>
          </a:prstGeom>
          <a:solidFill>
            <a:srgbClr val="DB536A"/>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g2b50b3b98aa_2_306"/>
          <p:cNvSpPr/>
          <p:nvPr/>
        </p:nvSpPr>
        <p:spPr>
          <a:xfrm flipH="1">
            <a:off x="11014800" y="5680967"/>
            <a:ext cx="1177200" cy="1177200"/>
          </a:xfrm>
          <a:prstGeom prst="rtTriangle">
            <a:avLst/>
          </a:prstGeom>
          <a:solidFill>
            <a:srgbClr val="EB8C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462" name="Google Shape;462;g2b50b3b98aa_2_306"/>
          <p:cNvPicPr preferRelativeResize="0"/>
          <p:nvPr/>
        </p:nvPicPr>
        <p:blipFill>
          <a:blip r:embed="rId3">
            <a:alphaModFix/>
          </a:blip>
          <a:stretch>
            <a:fillRect/>
          </a:stretch>
        </p:blipFill>
        <p:spPr>
          <a:xfrm>
            <a:off x="268762" y="5348648"/>
            <a:ext cx="1672865" cy="1414918"/>
          </a:xfrm>
          <a:prstGeom prst="rect">
            <a:avLst/>
          </a:prstGeom>
          <a:noFill/>
          <a:ln>
            <a:noFill/>
          </a:ln>
        </p:spPr>
      </p:pic>
      <p:sp>
        <p:nvSpPr>
          <p:cNvPr id="463" name="Google Shape;463;g2b50b3b98aa_2_306"/>
          <p:cNvSpPr/>
          <p:nvPr/>
        </p:nvSpPr>
        <p:spPr>
          <a:xfrm rot="10800000">
            <a:off x="3784700" y="2279900"/>
            <a:ext cx="699300" cy="699300"/>
          </a:xfrm>
          <a:prstGeom prst="rtTriangle">
            <a:avLst/>
          </a:prstGeom>
          <a:solidFill>
            <a:srgbClr val="7D7D7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g2b50b3b98aa_2_306"/>
          <p:cNvSpPr/>
          <p:nvPr/>
        </p:nvSpPr>
        <p:spPr>
          <a:xfrm>
            <a:off x="588800" y="3426740"/>
            <a:ext cx="3230400" cy="1809932"/>
          </a:xfrm>
          <a:prstGeom prst="rect">
            <a:avLst/>
          </a:prstGeom>
          <a:solidFill>
            <a:srgbClr val="434343"/>
          </a:solidFill>
          <a:ln>
            <a:noFill/>
          </a:ln>
        </p:spPr>
        <p:txBody>
          <a:bodyPr spcFirstLastPara="1" wrap="square" lIns="426700" tIns="426700" rIns="304800" bIns="304800" anchor="t" anchorCtr="0">
            <a:noAutofit/>
          </a:bodyPr>
          <a:lstStyle/>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en-BE" sz="2400" b="0" i="0" u="none" strike="noStrike" kern="0" cap="none" spc="0" normalizeH="0" baseline="0" noProof="0" dirty="0">
                <a:ln>
                  <a:noFill/>
                </a:ln>
                <a:solidFill>
                  <a:srgbClr val="FFB600"/>
                </a:solidFill>
                <a:effectLst/>
                <a:uLnTx/>
                <a:uFillTx/>
                <a:latin typeface="Arial"/>
                <a:cs typeface="Arial"/>
                <a:sym typeface="Arial"/>
              </a:rPr>
              <a:t>Kim Wuyts</a:t>
            </a:r>
            <a:endParaRPr kumimoji="0" lang="en-GB" sz="2400" b="0" i="0" u="none" strike="noStrike" kern="0" cap="none" spc="0" normalizeH="0" baseline="0" noProof="0" dirty="0">
              <a:ln>
                <a:noFill/>
              </a:ln>
              <a:solidFill>
                <a:srgbClr val="FFB600"/>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en-GB" sz="1600" b="0" i="0" u="none" strike="noStrike" kern="0" cap="none" spc="0" normalizeH="0" baseline="0" noProof="0" dirty="0">
                <a:ln>
                  <a:noFill/>
                </a:ln>
                <a:solidFill>
                  <a:srgbClr val="FFB600"/>
                </a:solidFill>
                <a:effectLst/>
                <a:uLnTx/>
                <a:uFillTx/>
                <a:latin typeface="Arial"/>
                <a:cs typeface="Arial"/>
                <a:sym typeface="Arial"/>
              </a:rPr>
              <a:t>Manager Cyber &amp; Privacy</a:t>
            </a:r>
            <a:endParaRPr kumimoji="0" sz="1600" b="0" i="0" u="none" strike="noStrike" kern="0" cap="none" spc="0" normalizeH="0" baseline="0" noProof="0" dirty="0">
              <a:ln>
                <a:noFill/>
              </a:ln>
              <a:solidFill>
                <a:srgbClr val="FFB600"/>
              </a:solidFill>
              <a:effectLst/>
              <a:uLnTx/>
              <a:uFillTx/>
              <a:latin typeface="Arial"/>
              <a:cs typeface="Arial"/>
              <a:sym typeface="Arial"/>
            </a:endParaRPr>
          </a:p>
        </p:txBody>
      </p:sp>
      <p:sp>
        <p:nvSpPr>
          <p:cNvPr id="2" name="Google Shape;464;g2b50b3b98aa_2_306">
            <a:extLst>
              <a:ext uri="{FF2B5EF4-FFF2-40B4-BE49-F238E27FC236}">
                <a16:creationId xmlns:a16="http://schemas.microsoft.com/office/drawing/2014/main" id="{824BE146-9426-7A60-438D-AFF5E2D45FEA}"/>
              </a:ext>
            </a:extLst>
          </p:cNvPr>
          <p:cNvSpPr/>
          <p:nvPr/>
        </p:nvSpPr>
        <p:spPr>
          <a:xfrm>
            <a:off x="4484000" y="420036"/>
            <a:ext cx="6858000" cy="2750715"/>
          </a:xfrm>
          <a:prstGeom prst="rect">
            <a:avLst/>
          </a:prstGeom>
          <a:solidFill>
            <a:srgbClr val="434343"/>
          </a:solidFill>
          <a:ln>
            <a:noFill/>
          </a:ln>
        </p:spPr>
        <p:txBody>
          <a:bodyPr spcFirstLastPara="1" wrap="square" lIns="426700" tIns="426700" rIns="304800" bIns="304800" anchor="t" anchorCtr="0">
            <a:no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FFFFFF"/>
                </a:solidFill>
                <a:effectLst/>
                <a:uLnTx/>
                <a:uFillTx/>
                <a:latin typeface="Georgia"/>
                <a:ea typeface="Georgia"/>
                <a:cs typeface="Georgia"/>
                <a:sym typeface="Georgia"/>
              </a:rPr>
              <a:t>I don’t need privacy,</a:t>
            </a:r>
          </a:p>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FFFFFF"/>
                </a:solidFill>
                <a:effectLst/>
                <a:uLnTx/>
                <a:uFillTx/>
                <a:latin typeface="Georgia"/>
                <a:ea typeface="Georgia"/>
                <a:cs typeface="Georgia"/>
                <a:sym typeface="Georgia"/>
              </a:rPr>
              <a:t>I got confidentiality!</a:t>
            </a:r>
            <a:endParaRPr kumimoji="0" sz="3600" b="0" i="0" u="none" strike="noStrike" kern="0" cap="none" spc="0" normalizeH="0" baseline="0" noProof="0" dirty="0">
              <a:ln>
                <a:noFill/>
              </a:ln>
              <a:solidFill>
                <a:srgbClr val="FFFFFF"/>
              </a:solidFill>
              <a:effectLst/>
              <a:uLnTx/>
              <a:uFillTx/>
              <a:latin typeface="Georgia"/>
              <a:ea typeface="Georgia"/>
              <a:cs typeface="Georgia"/>
              <a:sym typeface="Georgia"/>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en-GB" sz="3200" b="0" i="0" u="none" strike="noStrike" kern="0" cap="none" spc="0" normalizeH="0" baseline="0" noProof="0" dirty="0">
                <a:ln>
                  <a:noFill/>
                </a:ln>
                <a:solidFill>
                  <a:srgbClr val="DB536A"/>
                </a:solidFill>
                <a:effectLst/>
                <a:uLnTx/>
                <a:uFillTx/>
                <a:latin typeface="Arial"/>
                <a:cs typeface="Arial"/>
                <a:sym typeface="Arial"/>
              </a:rPr>
              <a:t>And other privacy misconceptions</a:t>
            </a:r>
            <a:endParaRPr kumimoji="0" sz="3200" b="0" i="0" u="none" strike="noStrike" kern="0" cap="none" spc="0" normalizeH="0" baseline="0" noProof="0" dirty="0">
              <a:ln>
                <a:noFill/>
              </a:ln>
              <a:solidFill>
                <a:srgbClr val="DB536A"/>
              </a:solidFill>
              <a:effectLst/>
              <a:uLnTx/>
              <a:uFillTx/>
              <a:latin typeface="Arial"/>
              <a:cs typeface="Arial"/>
              <a:sym typeface="Arial"/>
            </a:endParaRPr>
          </a:p>
        </p:txBody>
      </p:sp>
    </p:spTree>
    <p:extLst>
      <p:ext uri="{BB962C8B-B14F-4D97-AF65-F5344CB8AC3E}">
        <p14:creationId xmlns:p14="http://schemas.microsoft.com/office/powerpoint/2010/main" val="12790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600"/>
        </a:solidFill>
        <a:effectLst/>
      </p:bgPr>
    </p:bg>
    <p:spTree>
      <p:nvGrpSpPr>
        <p:cNvPr id="1" name="Shape 506"/>
        <p:cNvGrpSpPr/>
        <p:nvPr/>
      </p:nvGrpSpPr>
      <p:grpSpPr>
        <a:xfrm>
          <a:off x="0" y="0"/>
          <a:ext cx="0" cy="0"/>
          <a:chOff x="0" y="0"/>
          <a:chExt cx="0" cy="0"/>
        </a:xfrm>
      </p:grpSpPr>
      <p:pic>
        <p:nvPicPr>
          <p:cNvPr id="507" name="Google Shape;507;g2b50b3b98aa_2_374"/>
          <p:cNvPicPr preferRelativeResize="0"/>
          <p:nvPr/>
        </p:nvPicPr>
        <p:blipFill rotWithShape="1">
          <a:blip r:embed="rId3">
            <a:alphaModFix/>
          </a:blip>
          <a:srcRect l="25693" r="25698"/>
          <a:stretch/>
        </p:blipFill>
        <p:spPr>
          <a:xfrm>
            <a:off x="7480400" y="-9067"/>
            <a:ext cx="4711603" cy="6470001"/>
          </a:xfrm>
          <a:prstGeom prst="rect">
            <a:avLst/>
          </a:prstGeom>
          <a:noFill/>
          <a:ln>
            <a:noFill/>
          </a:ln>
        </p:spPr>
      </p:pic>
      <p:sp>
        <p:nvSpPr>
          <p:cNvPr id="508" name="Google Shape;508;g2b50b3b98aa_2_374"/>
          <p:cNvSpPr/>
          <p:nvPr/>
        </p:nvSpPr>
        <p:spPr>
          <a:xfrm flipH="1">
            <a:off x="7480433" y="1749433"/>
            <a:ext cx="4711500" cy="47115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09" name="Google Shape;509;g2b50b3b98aa_2_374"/>
          <p:cNvSpPr/>
          <p:nvPr/>
        </p:nvSpPr>
        <p:spPr>
          <a:xfrm>
            <a:off x="-95" y="0"/>
            <a:ext cx="7480500" cy="4251600"/>
          </a:xfrm>
          <a:prstGeom prst="rect">
            <a:avLst/>
          </a:prstGeom>
          <a:solidFill>
            <a:schemeClr val="lt1"/>
          </a:solidFill>
          <a:ln>
            <a:noFill/>
          </a:ln>
        </p:spPr>
        <p:txBody>
          <a:bodyPr spcFirstLastPara="1" wrap="square" lIns="1242000" tIns="126000" rIns="1350000" bIns="126000" anchor="ctr" anchorCtr="0">
            <a:noAutofit/>
          </a:bodyPr>
          <a:lstStyle/>
          <a:p>
            <a:pPr marL="0" lvl="0" indent="0" algn="l" rtl="0">
              <a:lnSpc>
                <a:spcPct val="85000"/>
              </a:lnSpc>
              <a:spcBef>
                <a:spcPts val="0"/>
              </a:spcBef>
              <a:spcAft>
                <a:spcPts val="0"/>
              </a:spcAft>
              <a:buNone/>
            </a:pPr>
            <a:r>
              <a:rPr lang="en-BE" sz="4800" dirty="0">
                <a:solidFill>
                  <a:schemeClr val="dk1"/>
                </a:solidFill>
                <a:latin typeface="Georgia"/>
                <a:ea typeface="Georgia"/>
                <a:cs typeface="Georgia"/>
                <a:sym typeface="Georgia"/>
              </a:rPr>
              <a:t>What is </a:t>
            </a:r>
            <a:br>
              <a:rPr lang="en-BE" sz="4800" dirty="0">
                <a:solidFill>
                  <a:schemeClr val="dk1"/>
                </a:solidFill>
                <a:latin typeface="Georgia"/>
                <a:ea typeface="Georgia"/>
                <a:cs typeface="Georgia"/>
                <a:sym typeface="Georgia"/>
              </a:rPr>
            </a:br>
            <a:r>
              <a:rPr lang="en-BE" sz="4800" dirty="0">
                <a:solidFill>
                  <a:schemeClr val="dk1"/>
                </a:solidFill>
                <a:latin typeface="Georgia"/>
                <a:ea typeface="Georgia"/>
                <a:cs typeface="Georgia"/>
                <a:sym typeface="Georgia"/>
              </a:rPr>
              <a:t>going on?</a:t>
            </a:r>
            <a:endParaRPr sz="4800" dirty="0">
              <a:solidFill>
                <a:schemeClr val="dk1"/>
              </a:solidFill>
              <a:latin typeface="Georgia"/>
              <a:ea typeface="Georgia"/>
              <a:cs typeface="Georgia"/>
              <a:sym typeface="Georgia"/>
            </a:endParaRPr>
          </a:p>
        </p:txBody>
      </p:sp>
      <p:sp>
        <p:nvSpPr>
          <p:cNvPr id="510" name="Google Shape;510;g2b50b3b98aa_2_374"/>
          <p:cNvSpPr/>
          <p:nvPr/>
        </p:nvSpPr>
        <p:spPr>
          <a:xfrm rot="10800000">
            <a:off x="-333" y="4251400"/>
            <a:ext cx="2214000" cy="2208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12" name="Google Shape;512;g2b50b3b98aa_2_374"/>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5</a:t>
            </a:fld>
            <a:endParaRPr sz="800" i="0" u="none" strike="noStrike" cap="none">
              <a:solidFill>
                <a:schemeClr val="lt1"/>
              </a:solidFill>
            </a:endParaRPr>
          </a:p>
        </p:txBody>
      </p:sp>
      <p:sp>
        <p:nvSpPr>
          <p:cNvPr id="514" name="Google Shape;514;g2b50b3b98aa_2_374"/>
          <p:cNvSpPr/>
          <p:nvPr/>
        </p:nvSpPr>
        <p:spPr>
          <a:xfrm rot="10800000">
            <a:off x="10464000" y="4725467"/>
            <a:ext cx="1728000" cy="17280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15" name="Google Shape;515;g2b50b3b98aa_2_374"/>
          <p:cNvSpPr/>
          <p:nvPr/>
        </p:nvSpPr>
        <p:spPr>
          <a:xfrm flipH="1">
            <a:off x="11277600" y="3811067"/>
            <a:ext cx="914400" cy="914400"/>
          </a:xfrm>
          <a:prstGeom prst="rtTriangle">
            <a:avLst/>
          </a:prstGeom>
          <a:solidFill>
            <a:srgbClr val="43434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16" name="Google Shape;516;g2b50b3b98aa_2_374"/>
          <p:cNvSpPr/>
          <p:nvPr/>
        </p:nvSpPr>
        <p:spPr>
          <a:xfrm>
            <a:off x="-67" y="425160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17" name="Google Shape;517;g2b50b3b98aa_2_374"/>
          <p:cNvSpPr/>
          <p:nvPr/>
        </p:nvSpPr>
        <p:spPr>
          <a:xfrm>
            <a:off x="293325" y="280125"/>
            <a:ext cx="936300" cy="936300"/>
          </a:xfrm>
          <a:prstGeom prst="rect">
            <a:avLst/>
          </a:prstGeom>
          <a:solidFill>
            <a:srgbClr val="DEDED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4000" dirty="0"/>
              <a:t>1</a:t>
            </a:r>
            <a:endParaRPr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521"/>
        <p:cNvGrpSpPr/>
        <p:nvPr/>
      </p:nvGrpSpPr>
      <p:grpSpPr>
        <a:xfrm>
          <a:off x="0" y="0"/>
          <a:ext cx="0" cy="0"/>
          <a:chOff x="0" y="0"/>
          <a:chExt cx="0" cy="0"/>
        </a:xfrm>
      </p:grpSpPr>
      <p:pic>
        <p:nvPicPr>
          <p:cNvPr id="522" name="Google Shape;522;g2b50b3b98aa_2_390"/>
          <p:cNvPicPr preferRelativeResize="0"/>
          <p:nvPr/>
        </p:nvPicPr>
        <p:blipFill rotWithShape="1">
          <a:blip r:embed="rId3">
            <a:alphaModFix/>
          </a:blip>
          <a:srcRect l="25693" r="25698"/>
          <a:stretch/>
        </p:blipFill>
        <p:spPr>
          <a:xfrm>
            <a:off x="7480400" y="-9067"/>
            <a:ext cx="4711603" cy="6470001"/>
          </a:xfrm>
          <a:prstGeom prst="rect">
            <a:avLst/>
          </a:prstGeom>
          <a:noFill/>
          <a:ln>
            <a:noFill/>
          </a:ln>
        </p:spPr>
      </p:pic>
      <p:sp>
        <p:nvSpPr>
          <p:cNvPr id="524" name="Google Shape;524;g2b50b3b98aa_2_390"/>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6</a:t>
            </a:fld>
            <a:endParaRPr sz="800" i="0" u="none" strike="noStrike" cap="none">
              <a:solidFill>
                <a:schemeClr val="lt1"/>
              </a:solidFill>
            </a:endParaRPr>
          </a:p>
        </p:txBody>
      </p:sp>
      <p:sp>
        <p:nvSpPr>
          <p:cNvPr id="525" name="Google Shape;525;g2b50b3b98aa_2_390"/>
          <p:cNvSpPr/>
          <p:nvPr/>
        </p:nvSpPr>
        <p:spPr>
          <a:xfrm>
            <a:off x="4" y="4251604"/>
            <a:ext cx="2209500" cy="22095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27" name="Google Shape;527;g2b50b3b98aa_2_390"/>
          <p:cNvSpPr/>
          <p:nvPr/>
        </p:nvSpPr>
        <p:spPr>
          <a:xfrm>
            <a:off x="-95" y="0"/>
            <a:ext cx="7480500" cy="4251600"/>
          </a:xfrm>
          <a:prstGeom prst="rect">
            <a:avLst/>
          </a:prstGeom>
          <a:solidFill>
            <a:schemeClr val="lt1"/>
          </a:solidFill>
          <a:ln>
            <a:noFill/>
          </a:ln>
        </p:spPr>
        <p:txBody>
          <a:bodyPr spcFirstLastPara="1" wrap="square" lIns="1242000" tIns="126000" rIns="1242000" bIns="126000" anchor="ctr" anchorCtr="0">
            <a:noAutofit/>
          </a:bodyPr>
          <a:lstStyle/>
          <a:p>
            <a:pPr marL="0" lvl="0" indent="0" algn="l" rtl="0">
              <a:lnSpc>
                <a:spcPct val="85000"/>
              </a:lnSpc>
              <a:spcBef>
                <a:spcPts val="0"/>
              </a:spcBef>
              <a:spcAft>
                <a:spcPts val="0"/>
              </a:spcAft>
              <a:buNone/>
            </a:pPr>
            <a:r>
              <a:rPr lang="en-BE" sz="4800" dirty="0">
                <a:solidFill>
                  <a:schemeClr val="dk1"/>
                </a:solidFill>
                <a:latin typeface="Georgia"/>
                <a:ea typeface="Georgia"/>
                <a:cs typeface="Georgia"/>
                <a:sym typeface="Georgia"/>
              </a:rPr>
              <a:t>What can </a:t>
            </a:r>
            <a:br>
              <a:rPr lang="en-BE" sz="4800" dirty="0">
                <a:solidFill>
                  <a:schemeClr val="dk1"/>
                </a:solidFill>
                <a:latin typeface="Georgia"/>
                <a:ea typeface="Georgia"/>
                <a:cs typeface="Georgia"/>
                <a:sym typeface="Georgia"/>
              </a:rPr>
            </a:br>
            <a:r>
              <a:rPr lang="en-BE" sz="4800" dirty="0">
                <a:solidFill>
                  <a:schemeClr val="dk1"/>
                </a:solidFill>
                <a:latin typeface="Georgia"/>
                <a:ea typeface="Georgia"/>
                <a:cs typeface="Georgia"/>
                <a:sym typeface="Georgia"/>
              </a:rPr>
              <a:t>go wrong?</a:t>
            </a:r>
            <a:endParaRPr sz="4800" dirty="0">
              <a:solidFill>
                <a:schemeClr val="dk1"/>
              </a:solidFill>
              <a:latin typeface="Georgia"/>
              <a:ea typeface="Georgia"/>
              <a:cs typeface="Georgia"/>
              <a:sym typeface="Georgia"/>
            </a:endParaRPr>
          </a:p>
        </p:txBody>
      </p:sp>
      <p:sp>
        <p:nvSpPr>
          <p:cNvPr id="528" name="Google Shape;528;g2b50b3b98aa_2_390"/>
          <p:cNvSpPr/>
          <p:nvPr/>
        </p:nvSpPr>
        <p:spPr>
          <a:xfrm>
            <a:off x="293325" y="280125"/>
            <a:ext cx="936300" cy="936300"/>
          </a:xfrm>
          <a:prstGeom prst="rect">
            <a:avLst/>
          </a:prstGeom>
          <a:solidFill>
            <a:srgbClr val="DB536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4000">
                <a:solidFill>
                  <a:schemeClr val="lt1"/>
                </a:solidFill>
              </a:rPr>
              <a:t>2</a:t>
            </a:r>
            <a:endParaRPr sz="4000">
              <a:solidFill>
                <a:schemeClr val="lt1"/>
              </a:solidFill>
            </a:endParaRPr>
          </a:p>
        </p:txBody>
      </p:sp>
      <p:grpSp>
        <p:nvGrpSpPr>
          <p:cNvPr id="529" name="Google Shape;529;g2b50b3b98aa_2_390"/>
          <p:cNvGrpSpPr/>
          <p:nvPr/>
        </p:nvGrpSpPr>
        <p:grpSpPr>
          <a:xfrm>
            <a:off x="5004050" y="-9075"/>
            <a:ext cx="5000425" cy="1421675"/>
            <a:chOff x="5004050" y="-9075"/>
            <a:chExt cx="5000425" cy="1421675"/>
          </a:xfrm>
        </p:grpSpPr>
        <p:sp>
          <p:nvSpPr>
            <p:cNvPr id="530" name="Google Shape;530;g2b50b3b98aa_2_390"/>
            <p:cNvSpPr/>
            <p:nvPr/>
          </p:nvSpPr>
          <p:spPr>
            <a:xfrm>
              <a:off x="5443275" y="532700"/>
              <a:ext cx="4561200" cy="879900"/>
            </a:xfrm>
            <a:prstGeom prst="rect">
              <a:avLst/>
            </a:prstGeom>
            <a:solidFill>
              <a:srgbClr val="EFEFEF"/>
            </a:solidFill>
            <a:ln>
              <a:noFill/>
            </a:ln>
          </p:spPr>
          <p:txBody>
            <a:bodyPr spcFirstLastPara="1" wrap="square" lIns="737975" tIns="91425" rIns="162000" bIns="91425" anchor="ctr" anchorCtr="0">
              <a:noAutofit/>
            </a:bodyPr>
            <a:lstStyle/>
            <a:p>
              <a:pPr marL="0" lvl="0" indent="0" algn="l" rtl="0">
                <a:spcBef>
                  <a:spcPts val="0"/>
                </a:spcBef>
                <a:spcAft>
                  <a:spcPts val="0"/>
                </a:spcAft>
                <a:buNone/>
              </a:pPr>
              <a:r>
                <a:rPr lang="en-BE" sz="1800">
                  <a:solidFill>
                    <a:schemeClr val="dk1"/>
                  </a:solidFill>
                </a:rPr>
                <a:t>Scoop will fall off</a:t>
              </a:r>
              <a:endParaRPr sz="1800">
                <a:solidFill>
                  <a:schemeClr val="dk1"/>
                </a:solidFill>
              </a:endParaRPr>
            </a:p>
          </p:txBody>
        </p:sp>
        <p:sp>
          <p:nvSpPr>
            <p:cNvPr id="531" name="Google Shape;531;g2b50b3b98aa_2_390"/>
            <p:cNvSpPr/>
            <p:nvPr/>
          </p:nvSpPr>
          <p:spPr>
            <a:xfrm flipH="1">
              <a:off x="5004050" y="-9075"/>
              <a:ext cx="981000" cy="981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32" name="Google Shape;532;g2b50b3b98aa_2_390"/>
            <p:cNvSpPr/>
            <p:nvPr/>
          </p:nvSpPr>
          <p:spPr>
            <a:xfrm rot="10800000">
              <a:off x="5004075" y="971900"/>
              <a:ext cx="439200" cy="439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33" name="Google Shape;533;g2b50b3b98aa_2_390"/>
          <p:cNvGrpSpPr/>
          <p:nvPr/>
        </p:nvGrpSpPr>
        <p:grpSpPr>
          <a:xfrm>
            <a:off x="5004075" y="1668398"/>
            <a:ext cx="5000400" cy="879927"/>
            <a:chOff x="5004075" y="1668398"/>
            <a:chExt cx="5000400" cy="879927"/>
          </a:xfrm>
        </p:grpSpPr>
        <p:sp>
          <p:nvSpPr>
            <p:cNvPr id="534" name="Google Shape;534;g2b50b3b98aa_2_390"/>
            <p:cNvSpPr/>
            <p:nvPr/>
          </p:nvSpPr>
          <p:spPr>
            <a:xfrm>
              <a:off x="5443275" y="1668398"/>
              <a:ext cx="4561200" cy="879900"/>
            </a:xfrm>
            <a:prstGeom prst="rect">
              <a:avLst/>
            </a:prstGeom>
            <a:solidFill>
              <a:srgbClr val="EFEFEF"/>
            </a:solidFill>
            <a:ln>
              <a:noFill/>
            </a:ln>
          </p:spPr>
          <p:txBody>
            <a:bodyPr spcFirstLastPara="1" wrap="square" lIns="737975" tIns="91425" rIns="162000" bIns="91425" anchor="ctr" anchorCtr="0">
              <a:noAutofit/>
            </a:bodyPr>
            <a:lstStyle/>
            <a:p>
              <a:pPr marL="0" lvl="0" indent="0" algn="l" rtl="0">
                <a:spcBef>
                  <a:spcPts val="0"/>
                </a:spcBef>
                <a:spcAft>
                  <a:spcPts val="0"/>
                </a:spcAft>
                <a:buNone/>
              </a:pPr>
              <a:r>
                <a:rPr lang="en-BE" sz="1800">
                  <a:solidFill>
                    <a:schemeClr val="dk1"/>
                  </a:solidFill>
                </a:rPr>
                <a:t>Too much to finish </a:t>
              </a:r>
              <a:endParaRPr sz="1800">
                <a:solidFill>
                  <a:schemeClr val="dk1"/>
                </a:solidFill>
              </a:endParaRPr>
            </a:p>
          </p:txBody>
        </p:sp>
        <p:sp>
          <p:nvSpPr>
            <p:cNvPr id="535" name="Google Shape;535;g2b50b3b98aa_2_390"/>
            <p:cNvSpPr/>
            <p:nvPr/>
          </p:nvSpPr>
          <p:spPr>
            <a:xfrm flipH="1">
              <a:off x="5004075" y="1669925"/>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36" name="Google Shape;536;g2b50b3b98aa_2_390"/>
            <p:cNvSpPr/>
            <p:nvPr/>
          </p:nvSpPr>
          <p:spPr>
            <a:xfrm rot="10800000">
              <a:off x="5004075" y="2109125"/>
              <a:ext cx="439200" cy="439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37" name="Google Shape;537;g2b50b3b98aa_2_390"/>
          <p:cNvGrpSpPr/>
          <p:nvPr/>
        </p:nvGrpSpPr>
        <p:grpSpPr>
          <a:xfrm>
            <a:off x="5004075" y="2740090"/>
            <a:ext cx="5000400" cy="879900"/>
            <a:chOff x="5004075" y="2740090"/>
            <a:chExt cx="5000400" cy="879900"/>
          </a:xfrm>
        </p:grpSpPr>
        <p:sp>
          <p:nvSpPr>
            <p:cNvPr id="538" name="Google Shape;538;g2b50b3b98aa_2_390"/>
            <p:cNvSpPr/>
            <p:nvPr/>
          </p:nvSpPr>
          <p:spPr>
            <a:xfrm>
              <a:off x="5443275" y="2740090"/>
              <a:ext cx="4561200" cy="879900"/>
            </a:xfrm>
            <a:prstGeom prst="rect">
              <a:avLst/>
            </a:prstGeom>
            <a:solidFill>
              <a:srgbClr val="EFEFEF"/>
            </a:solidFill>
            <a:ln>
              <a:noFill/>
            </a:ln>
          </p:spPr>
          <p:txBody>
            <a:bodyPr spcFirstLastPara="1" wrap="square" lIns="737975" tIns="91425" rIns="162000" bIns="91425" anchor="ctr" anchorCtr="0">
              <a:noAutofit/>
            </a:bodyPr>
            <a:lstStyle/>
            <a:p>
              <a:pPr marL="0" lvl="0" indent="0" algn="l" rtl="0">
                <a:spcBef>
                  <a:spcPts val="0"/>
                </a:spcBef>
                <a:spcAft>
                  <a:spcPts val="0"/>
                </a:spcAft>
                <a:buNone/>
              </a:pPr>
              <a:r>
                <a:rPr lang="en-BE" sz="1800">
                  <a:solidFill>
                    <a:schemeClr val="dk1"/>
                  </a:solidFill>
                </a:rPr>
                <a:t>Starts eating the cone</a:t>
              </a:r>
              <a:endParaRPr sz="1800">
                <a:solidFill>
                  <a:schemeClr val="dk1"/>
                </a:solidFill>
              </a:endParaRPr>
            </a:p>
          </p:txBody>
        </p:sp>
        <p:sp>
          <p:nvSpPr>
            <p:cNvPr id="539" name="Google Shape;539;g2b50b3b98aa_2_390"/>
            <p:cNvSpPr/>
            <p:nvPr/>
          </p:nvSpPr>
          <p:spPr>
            <a:xfrm flipH="1">
              <a:off x="5004075" y="2740838"/>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0" name="Google Shape;540;g2b50b3b98aa_2_390"/>
            <p:cNvSpPr/>
            <p:nvPr/>
          </p:nvSpPr>
          <p:spPr>
            <a:xfrm rot="10800000">
              <a:off x="5004075" y="3180038"/>
              <a:ext cx="439200" cy="439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41" name="Google Shape;541;g2b50b3b98aa_2_390"/>
          <p:cNvGrpSpPr/>
          <p:nvPr/>
        </p:nvGrpSpPr>
        <p:grpSpPr>
          <a:xfrm>
            <a:off x="5004075" y="3811783"/>
            <a:ext cx="5000400" cy="881242"/>
            <a:chOff x="5004075" y="3811783"/>
            <a:chExt cx="5000400" cy="881242"/>
          </a:xfrm>
        </p:grpSpPr>
        <p:sp>
          <p:nvSpPr>
            <p:cNvPr id="542" name="Google Shape;542;g2b50b3b98aa_2_390"/>
            <p:cNvSpPr/>
            <p:nvPr/>
          </p:nvSpPr>
          <p:spPr>
            <a:xfrm>
              <a:off x="5443275" y="3811783"/>
              <a:ext cx="4561200" cy="879900"/>
            </a:xfrm>
            <a:prstGeom prst="rect">
              <a:avLst/>
            </a:prstGeom>
            <a:solidFill>
              <a:srgbClr val="EFEFEF"/>
            </a:solidFill>
            <a:ln>
              <a:noFill/>
            </a:ln>
          </p:spPr>
          <p:txBody>
            <a:bodyPr spcFirstLastPara="1" wrap="square" lIns="737975" tIns="91425" rIns="162000" bIns="91425" anchor="ctr" anchorCtr="0">
              <a:noAutofit/>
            </a:bodyPr>
            <a:lstStyle/>
            <a:p>
              <a:pPr marL="0" lvl="0" indent="0" algn="l" rtl="0">
                <a:spcBef>
                  <a:spcPts val="0"/>
                </a:spcBef>
                <a:spcAft>
                  <a:spcPts val="0"/>
                </a:spcAft>
                <a:buNone/>
              </a:pPr>
              <a:r>
                <a:rPr lang="en-BE" sz="1800">
                  <a:solidFill>
                    <a:schemeClr val="dk1"/>
                  </a:solidFill>
                </a:rPr>
                <a:t>Doesn’t like the flavor</a:t>
              </a:r>
              <a:endParaRPr sz="1800">
                <a:solidFill>
                  <a:schemeClr val="dk1"/>
                </a:solidFill>
              </a:endParaRPr>
            </a:p>
          </p:txBody>
        </p:sp>
        <p:sp>
          <p:nvSpPr>
            <p:cNvPr id="543" name="Google Shape;543;g2b50b3b98aa_2_390"/>
            <p:cNvSpPr/>
            <p:nvPr/>
          </p:nvSpPr>
          <p:spPr>
            <a:xfrm flipH="1">
              <a:off x="5004075" y="3814625"/>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4" name="Google Shape;544;g2b50b3b98aa_2_390"/>
            <p:cNvSpPr/>
            <p:nvPr/>
          </p:nvSpPr>
          <p:spPr>
            <a:xfrm rot="10800000">
              <a:off x="5004075" y="4253825"/>
              <a:ext cx="439200" cy="439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
        <p:nvSpPr>
          <p:cNvPr id="545" name="Google Shape;545;g2b50b3b98aa_2_390"/>
          <p:cNvSpPr/>
          <p:nvPr/>
        </p:nvSpPr>
        <p:spPr>
          <a:xfrm rot="10800000">
            <a:off x="-429" y="4251525"/>
            <a:ext cx="1203900" cy="1200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nvGrpSpPr>
          <p:cNvPr id="546" name="Google Shape;546;g2b50b3b98aa_2_390"/>
          <p:cNvGrpSpPr/>
          <p:nvPr/>
        </p:nvGrpSpPr>
        <p:grpSpPr>
          <a:xfrm>
            <a:off x="5004075" y="4883475"/>
            <a:ext cx="5000400" cy="882575"/>
            <a:chOff x="5004075" y="4883475"/>
            <a:chExt cx="5000400" cy="882575"/>
          </a:xfrm>
        </p:grpSpPr>
        <p:sp>
          <p:nvSpPr>
            <p:cNvPr id="547" name="Google Shape;547;g2b50b3b98aa_2_390"/>
            <p:cNvSpPr/>
            <p:nvPr/>
          </p:nvSpPr>
          <p:spPr>
            <a:xfrm>
              <a:off x="5443275" y="4883475"/>
              <a:ext cx="4561200" cy="879900"/>
            </a:xfrm>
            <a:prstGeom prst="rect">
              <a:avLst/>
            </a:prstGeom>
            <a:solidFill>
              <a:srgbClr val="EFEFEF"/>
            </a:solidFill>
            <a:ln>
              <a:noFill/>
            </a:ln>
          </p:spPr>
          <p:txBody>
            <a:bodyPr spcFirstLastPara="1" wrap="square" lIns="737975" tIns="91425" rIns="162000" bIns="91425" anchor="ctr" anchorCtr="0">
              <a:noAutofit/>
            </a:bodyPr>
            <a:lstStyle/>
            <a:p>
              <a:pPr marL="0" lvl="0" indent="0" algn="l" rtl="0">
                <a:spcBef>
                  <a:spcPts val="0"/>
                </a:spcBef>
                <a:spcAft>
                  <a:spcPts val="0"/>
                </a:spcAft>
                <a:buNone/>
              </a:pPr>
              <a:r>
                <a:rPr lang="en-BE" sz="1800">
                  <a:solidFill>
                    <a:schemeClr val="dk1"/>
                  </a:solidFill>
                </a:rPr>
                <a:t>It starts melting and make a mess</a:t>
              </a:r>
              <a:endParaRPr sz="1800">
                <a:solidFill>
                  <a:schemeClr val="dk1"/>
                </a:solidFill>
              </a:endParaRPr>
            </a:p>
          </p:txBody>
        </p:sp>
        <p:sp>
          <p:nvSpPr>
            <p:cNvPr id="548" name="Google Shape;548;g2b50b3b98aa_2_390"/>
            <p:cNvSpPr/>
            <p:nvPr/>
          </p:nvSpPr>
          <p:spPr>
            <a:xfrm flipH="1">
              <a:off x="5004075" y="4888400"/>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9" name="Google Shape;549;g2b50b3b98aa_2_390"/>
            <p:cNvSpPr/>
            <p:nvPr/>
          </p:nvSpPr>
          <p:spPr>
            <a:xfrm rot="10800000">
              <a:off x="5004075" y="5326850"/>
              <a:ext cx="439200" cy="4392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553"/>
        <p:cNvGrpSpPr/>
        <p:nvPr/>
      </p:nvGrpSpPr>
      <p:grpSpPr>
        <a:xfrm>
          <a:off x="0" y="0"/>
          <a:ext cx="0" cy="0"/>
          <a:chOff x="0" y="0"/>
          <a:chExt cx="0" cy="0"/>
        </a:xfrm>
      </p:grpSpPr>
      <p:pic>
        <p:nvPicPr>
          <p:cNvPr id="554" name="Google Shape;554;g2b50b3b98aa_2_434"/>
          <p:cNvPicPr preferRelativeResize="0"/>
          <p:nvPr/>
        </p:nvPicPr>
        <p:blipFill rotWithShape="1">
          <a:blip r:embed="rId3">
            <a:alphaModFix/>
          </a:blip>
          <a:srcRect l="5290" r="46172"/>
          <a:stretch/>
        </p:blipFill>
        <p:spPr>
          <a:xfrm>
            <a:off x="7480400" y="-9067"/>
            <a:ext cx="4711603" cy="6470001"/>
          </a:xfrm>
          <a:prstGeom prst="rect">
            <a:avLst/>
          </a:prstGeom>
          <a:noFill/>
          <a:ln>
            <a:noFill/>
          </a:ln>
        </p:spPr>
      </p:pic>
      <p:sp>
        <p:nvSpPr>
          <p:cNvPr id="556" name="Google Shape;556;g2b50b3b98aa_2_434"/>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7</a:t>
            </a:fld>
            <a:endParaRPr sz="800" i="0" u="none" strike="noStrike" cap="none">
              <a:solidFill>
                <a:schemeClr val="lt1"/>
              </a:solidFill>
            </a:endParaRPr>
          </a:p>
        </p:txBody>
      </p:sp>
      <p:sp>
        <p:nvSpPr>
          <p:cNvPr id="557" name="Google Shape;557;g2b50b3b98aa_2_434"/>
          <p:cNvSpPr/>
          <p:nvPr/>
        </p:nvSpPr>
        <p:spPr>
          <a:xfrm>
            <a:off x="4" y="4251604"/>
            <a:ext cx="2209500" cy="22095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59" name="Google Shape;559;g2b50b3b98aa_2_434"/>
          <p:cNvSpPr/>
          <p:nvPr/>
        </p:nvSpPr>
        <p:spPr>
          <a:xfrm>
            <a:off x="-95" y="0"/>
            <a:ext cx="7480500" cy="4251600"/>
          </a:xfrm>
          <a:prstGeom prst="rect">
            <a:avLst/>
          </a:prstGeom>
          <a:solidFill>
            <a:schemeClr val="lt1"/>
          </a:solidFill>
          <a:ln>
            <a:noFill/>
          </a:ln>
        </p:spPr>
        <p:txBody>
          <a:bodyPr spcFirstLastPara="1" wrap="square" lIns="1242000" tIns="126000" rIns="1242000" bIns="126000" anchor="ctr" anchorCtr="0">
            <a:noAutofit/>
          </a:bodyPr>
          <a:lstStyle/>
          <a:p>
            <a:pPr marL="0" lvl="0" indent="0" algn="l" rtl="0">
              <a:lnSpc>
                <a:spcPct val="85000"/>
              </a:lnSpc>
              <a:spcBef>
                <a:spcPts val="0"/>
              </a:spcBef>
              <a:spcAft>
                <a:spcPts val="0"/>
              </a:spcAft>
              <a:buNone/>
            </a:pPr>
            <a:r>
              <a:rPr lang="en-BE" sz="4800">
                <a:solidFill>
                  <a:schemeClr val="dk1"/>
                </a:solidFill>
                <a:latin typeface="Georgia"/>
                <a:ea typeface="Georgia"/>
                <a:cs typeface="Georgia"/>
                <a:sym typeface="Georgia"/>
              </a:rPr>
              <a:t>What to </a:t>
            </a:r>
            <a:br>
              <a:rPr lang="en-BE" sz="4800">
                <a:solidFill>
                  <a:schemeClr val="dk1"/>
                </a:solidFill>
                <a:latin typeface="Georgia"/>
                <a:ea typeface="Georgia"/>
                <a:cs typeface="Georgia"/>
                <a:sym typeface="Georgia"/>
              </a:rPr>
            </a:br>
            <a:r>
              <a:rPr lang="en-BE" sz="4800">
                <a:solidFill>
                  <a:schemeClr val="dk1"/>
                </a:solidFill>
                <a:latin typeface="Georgia"/>
                <a:ea typeface="Georgia"/>
                <a:cs typeface="Georgia"/>
                <a:sym typeface="Georgia"/>
              </a:rPr>
              <a:t>do about it?</a:t>
            </a:r>
            <a:endParaRPr sz="4800">
              <a:solidFill>
                <a:schemeClr val="dk1"/>
              </a:solidFill>
              <a:latin typeface="Georgia"/>
              <a:ea typeface="Georgia"/>
              <a:cs typeface="Georgia"/>
              <a:sym typeface="Georgia"/>
            </a:endParaRPr>
          </a:p>
        </p:txBody>
      </p:sp>
      <p:sp>
        <p:nvSpPr>
          <p:cNvPr id="560" name="Google Shape;560;g2b50b3b98aa_2_434"/>
          <p:cNvSpPr/>
          <p:nvPr/>
        </p:nvSpPr>
        <p:spPr>
          <a:xfrm>
            <a:off x="293325" y="280125"/>
            <a:ext cx="936300" cy="936300"/>
          </a:xfrm>
          <a:prstGeom prst="rect">
            <a:avLst/>
          </a:prstGeom>
          <a:solidFill>
            <a:srgbClr val="FFB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4000"/>
              <a:t>3</a:t>
            </a:r>
            <a:endParaRPr sz="4000"/>
          </a:p>
        </p:txBody>
      </p:sp>
      <p:grpSp>
        <p:nvGrpSpPr>
          <p:cNvPr id="561" name="Google Shape;561;g2b50b3b98aa_2_434"/>
          <p:cNvGrpSpPr/>
          <p:nvPr/>
        </p:nvGrpSpPr>
        <p:grpSpPr>
          <a:xfrm>
            <a:off x="5004075" y="532700"/>
            <a:ext cx="3077400" cy="879900"/>
            <a:chOff x="5004075" y="532700"/>
            <a:chExt cx="3077400" cy="879900"/>
          </a:xfrm>
        </p:grpSpPr>
        <p:sp>
          <p:nvSpPr>
            <p:cNvPr id="562" name="Google Shape;562;g2b50b3b98aa_2_434"/>
            <p:cNvSpPr/>
            <p:nvPr/>
          </p:nvSpPr>
          <p:spPr>
            <a:xfrm>
              <a:off x="5443275" y="532700"/>
              <a:ext cx="26382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dirty="0">
                  <a:solidFill>
                    <a:schemeClr val="dk1"/>
                  </a:solidFill>
                </a:rPr>
                <a:t>Limit to 2 scoop</a:t>
              </a:r>
              <a:r>
                <a:rPr lang="en-GB" sz="1800" dirty="0">
                  <a:solidFill>
                    <a:schemeClr val="dk1"/>
                  </a:solidFill>
                </a:rPr>
                <a:t>s</a:t>
              </a:r>
              <a:endParaRPr sz="1800" dirty="0">
                <a:solidFill>
                  <a:schemeClr val="dk1"/>
                </a:solidFill>
              </a:endParaRPr>
            </a:p>
          </p:txBody>
        </p:sp>
        <p:sp>
          <p:nvSpPr>
            <p:cNvPr id="563" name="Google Shape;563;g2b50b3b98aa_2_434"/>
            <p:cNvSpPr/>
            <p:nvPr/>
          </p:nvSpPr>
          <p:spPr>
            <a:xfrm flipH="1">
              <a:off x="5004075" y="532700"/>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4" name="Google Shape;564;g2b50b3b98aa_2_434"/>
            <p:cNvSpPr/>
            <p:nvPr/>
          </p:nvSpPr>
          <p:spPr>
            <a:xfrm rot="10800000">
              <a:off x="5004075" y="971900"/>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65" name="Google Shape;565;g2b50b3b98aa_2_434"/>
          <p:cNvGrpSpPr/>
          <p:nvPr/>
        </p:nvGrpSpPr>
        <p:grpSpPr>
          <a:xfrm>
            <a:off x="5004075" y="1668401"/>
            <a:ext cx="3077400" cy="879924"/>
            <a:chOff x="5004075" y="1668401"/>
            <a:chExt cx="3077400" cy="879924"/>
          </a:xfrm>
        </p:grpSpPr>
        <p:sp>
          <p:nvSpPr>
            <p:cNvPr id="566" name="Google Shape;566;g2b50b3b98aa_2_434"/>
            <p:cNvSpPr/>
            <p:nvPr/>
          </p:nvSpPr>
          <p:spPr>
            <a:xfrm>
              <a:off x="5443275" y="1668401"/>
              <a:ext cx="26382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Favorite flavor</a:t>
              </a:r>
              <a:endParaRPr sz="1800">
                <a:solidFill>
                  <a:schemeClr val="dk1"/>
                </a:solidFill>
              </a:endParaRPr>
            </a:p>
          </p:txBody>
        </p:sp>
        <p:sp>
          <p:nvSpPr>
            <p:cNvPr id="567" name="Google Shape;567;g2b50b3b98aa_2_434"/>
            <p:cNvSpPr/>
            <p:nvPr/>
          </p:nvSpPr>
          <p:spPr>
            <a:xfrm flipH="1">
              <a:off x="5004075" y="1669925"/>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8" name="Google Shape;568;g2b50b3b98aa_2_434"/>
            <p:cNvSpPr/>
            <p:nvPr/>
          </p:nvSpPr>
          <p:spPr>
            <a:xfrm rot="10800000">
              <a:off x="5004075" y="2109125"/>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69" name="Google Shape;569;g2b50b3b98aa_2_434"/>
          <p:cNvGrpSpPr/>
          <p:nvPr/>
        </p:nvGrpSpPr>
        <p:grpSpPr>
          <a:xfrm>
            <a:off x="5004075" y="2740097"/>
            <a:ext cx="3077400" cy="879900"/>
            <a:chOff x="5004075" y="2740097"/>
            <a:chExt cx="3077400" cy="879900"/>
          </a:xfrm>
        </p:grpSpPr>
        <p:sp>
          <p:nvSpPr>
            <p:cNvPr id="570" name="Google Shape;570;g2b50b3b98aa_2_434"/>
            <p:cNvSpPr/>
            <p:nvPr/>
          </p:nvSpPr>
          <p:spPr>
            <a:xfrm>
              <a:off x="5443275" y="2740097"/>
              <a:ext cx="26382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In a cup</a:t>
              </a:r>
              <a:endParaRPr sz="1800">
                <a:solidFill>
                  <a:schemeClr val="dk1"/>
                </a:solidFill>
              </a:endParaRPr>
            </a:p>
          </p:txBody>
        </p:sp>
        <p:sp>
          <p:nvSpPr>
            <p:cNvPr id="571" name="Google Shape;571;g2b50b3b98aa_2_434"/>
            <p:cNvSpPr/>
            <p:nvPr/>
          </p:nvSpPr>
          <p:spPr>
            <a:xfrm flipH="1">
              <a:off x="5004075" y="2740838"/>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2" name="Google Shape;572;g2b50b3b98aa_2_434"/>
            <p:cNvSpPr/>
            <p:nvPr/>
          </p:nvSpPr>
          <p:spPr>
            <a:xfrm rot="10800000">
              <a:off x="5004075" y="3180038"/>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
        <p:nvSpPr>
          <p:cNvPr id="573" name="Google Shape;573;g2b50b3b98aa_2_434"/>
          <p:cNvSpPr/>
          <p:nvPr/>
        </p:nvSpPr>
        <p:spPr>
          <a:xfrm rot="10800000">
            <a:off x="-429" y="4251525"/>
            <a:ext cx="1203900" cy="1200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4" name="Google Shape;574;g2b50b3b98aa_2_434"/>
          <p:cNvSpPr/>
          <p:nvPr/>
        </p:nvSpPr>
        <p:spPr>
          <a:xfrm rot="10800000">
            <a:off x="6854000" y="3623612"/>
            <a:ext cx="626400" cy="626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578"/>
        <p:cNvGrpSpPr/>
        <p:nvPr/>
      </p:nvGrpSpPr>
      <p:grpSpPr>
        <a:xfrm>
          <a:off x="0" y="0"/>
          <a:ext cx="0" cy="0"/>
          <a:chOff x="0" y="0"/>
          <a:chExt cx="0" cy="0"/>
        </a:xfrm>
      </p:grpSpPr>
      <p:pic>
        <p:nvPicPr>
          <p:cNvPr id="579" name="Google Shape;579;g2b50b3b98aa_2_475"/>
          <p:cNvPicPr preferRelativeResize="0"/>
          <p:nvPr/>
        </p:nvPicPr>
        <p:blipFill rotWithShape="1">
          <a:blip r:embed="rId3">
            <a:alphaModFix/>
          </a:blip>
          <a:srcRect l="25734" r="25729"/>
          <a:stretch/>
        </p:blipFill>
        <p:spPr>
          <a:xfrm>
            <a:off x="7480400" y="-9067"/>
            <a:ext cx="4711603" cy="6470001"/>
          </a:xfrm>
          <a:prstGeom prst="rect">
            <a:avLst/>
          </a:prstGeom>
          <a:noFill/>
          <a:ln>
            <a:noFill/>
          </a:ln>
        </p:spPr>
      </p:pic>
      <p:sp>
        <p:nvSpPr>
          <p:cNvPr id="581" name="Google Shape;581;g2b50b3b98aa_2_47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8</a:t>
            </a:fld>
            <a:endParaRPr sz="800" i="0" u="none" strike="noStrike" cap="none">
              <a:solidFill>
                <a:schemeClr val="lt1"/>
              </a:solidFill>
            </a:endParaRPr>
          </a:p>
        </p:txBody>
      </p:sp>
      <p:sp>
        <p:nvSpPr>
          <p:cNvPr id="582" name="Google Shape;582;g2b50b3b98aa_2_475"/>
          <p:cNvSpPr/>
          <p:nvPr/>
        </p:nvSpPr>
        <p:spPr>
          <a:xfrm>
            <a:off x="4" y="4251604"/>
            <a:ext cx="2209500" cy="2209500"/>
          </a:xfrm>
          <a:prstGeom prst="rtTriangle">
            <a:avLst/>
          </a:prstGeom>
          <a:solidFill>
            <a:srgbClr val="EB8C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84" name="Google Shape;584;g2b50b3b98aa_2_475"/>
          <p:cNvSpPr/>
          <p:nvPr/>
        </p:nvSpPr>
        <p:spPr>
          <a:xfrm>
            <a:off x="-95" y="0"/>
            <a:ext cx="7480500" cy="4251600"/>
          </a:xfrm>
          <a:prstGeom prst="rect">
            <a:avLst/>
          </a:prstGeom>
          <a:solidFill>
            <a:schemeClr val="lt1"/>
          </a:solidFill>
          <a:ln>
            <a:noFill/>
          </a:ln>
        </p:spPr>
        <p:txBody>
          <a:bodyPr spcFirstLastPara="1" wrap="square" lIns="1242000" tIns="126000" rIns="1242000" bIns="126000" anchor="ctr" anchorCtr="0">
            <a:noAutofit/>
          </a:bodyPr>
          <a:lstStyle/>
          <a:p>
            <a:pPr marL="0" lvl="0" indent="0" algn="l" rtl="0">
              <a:lnSpc>
                <a:spcPct val="85000"/>
              </a:lnSpc>
              <a:spcBef>
                <a:spcPts val="0"/>
              </a:spcBef>
              <a:spcAft>
                <a:spcPts val="0"/>
              </a:spcAft>
              <a:buNone/>
            </a:pPr>
            <a:r>
              <a:rPr lang="en-BE" sz="4800">
                <a:solidFill>
                  <a:schemeClr val="dk1"/>
                </a:solidFill>
                <a:latin typeface="Georgia"/>
                <a:ea typeface="Georgia"/>
                <a:cs typeface="Georgia"/>
                <a:sym typeface="Georgia"/>
              </a:rPr>
              <a:t>Wait </a:t>
            </a:r>
            <a:br>
              <a:rPr lang="en-BE" sz="4800">
                <a:solidFill>
                  <a:schemeClr val="dk1"/>
                </a:solidFill>
                <a:latin typeface="Georgia"/>
                <a:ea typeface="Georgia"/>
                <a:cs typeface="Georgia"/>
                <a:sym typeface="Georgia"/>
              </a:rPr>
            </a:br>
            <a:r>
              <a:rPr lang="en-BE" sz="4800">
                <a:solidFill>
                  <a:schemeClr val="dk1"/>
                </a:solidFill>
                <a:latin typeface="Georgia"/>
                <a:ea typeface="Georgia"/>
                <a:cs typeface="Georgia"/>
                <a:sym typeface="Georgia"/>
              </a:rPr>
              <a:t>a minute?!</a:t>
            </a:r>
            <a:endParaRPr sz="4800">
              <a:solidFill>
                <a:schemeClr val="dk1"/>
              </a:solidFill>
              <a:latin typeface="Georgia"/>
              <a:ea typeface="Georgia"/>
              <a:cs typeface="Georgia"/>
              <a:sym typeface="Georgia"/>
            </a:endParaRPr>
          </a:p>
        </p:txBody>
      </p:sp>
      <p:sp>
        <p:nvSpPr>
          <p:cNvPr id="585" name="Google Shape;585;g2b50b3b98aa_2_475"/>
          <p:cNvSpPr/>
          <p:nvPr/>
        </p:nvSpPr>
        <p:spPr>
          <a:xfrm>
            <a:off x="293325" y="280125"/>
            <a:ext cx="936300" cy="936300"/>
          </a:xfrm>
          <a:prstGeom prst="rect">
            <a:avLst/>
          </a:prstGeom>
          <a:solidFill>
            <a:srgbClr val="EB8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4000"/>
              <a:t>4</a:t>
            </a:r>
            <a:endParaRPr sz="4000"/>
          </a:p>
        </p:txBody>
      </p:sp>
      <p:grpSp>
        <p:nvGrpSpPr>
          <p:cNvPr id="586" name="Google Shape;586;g2b50b3b98aa_2_475"/>
          <p:cNvGrpSpPr/>
          <p:nvPr/>
        </p:nvGrpSpPr>
        <p:grpSpPr>
          <a:xfrm>
            <a:off x="5004075" y="532700"/>
            <a:ext cx="3077400" cy="879900"/>
            <a:chOff x="5004075" y="532700"/>
            <a:chExt cx="3077400" cy="879900"/>
          </a:xfrm>
        </p:grpSpPr>
        <p:sp>
          <p:nvSpPr>
            <p:cNvPr id="587" name="Google Shape;587;g2b50b3b98aa_2_475"/>
            <p:cNvSpPr/>
            <p:nvPr/>
          </p:nvSpPr>
          <p:spPr>
            <a:xfrm>
              <a:off x="5443275" y="532700"/>
              <a:ext cx="26382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dirty="0">
                  <a:solidFill>
                    <a:schemeClr val="dk1"/>
                  </a:solidFill>
                </a:rPr>
                <a:t>Limit to 2 scoop</a:t>
              </a:r>
              <a:r>
                <a:rPr lang="en-GB" sz="1800" dirty="0">
                  <a:solidFill>
                    <a:schemeClr val="dk1"/>
                  </a:solidFill>
                </a:rPr>
                <a:t>s</a:t>
              </a:r>
              <a:endParaRPr sz="1800" dirty="0">
                <a:solidFill>
                  <a:schemeClr val="dk1"/>
                </a:solidFill>
              </a:endParaRPr>
            </a:p>
          </p:txBody>
        </p:sp>
        <p:sp>
          <p:nvSpPr>
            <p:cNvPr id="588" name="Google Shape;588;g2b50b3b98aa_2_475"/>
            <p:cNvSpPr/>
            <p:nvPr/>
          </p:nvSpPr>
          <p:spPr>
            <a:xfrm flipH="1">
              <a:off x="5004075" y="532700"/>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89" name="Google Shape;589;g2b50b3b98aa_2_475"/>
            <p:cNvSpPr/>
            <p:nvPr/>
          </p:nvSpPr>
          <p:spPr>
            <a:xfrm rot="10800000">
              <a:off x="5004075" y="971900"/>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90" name="Google Shape;590;g2b50b3b98aa_2_475"/>
          <p:cNvGrpSpPr/>
          <p:nvPr/>
        </p:nvGrpSpPr>
        <p:grpSpPr>
          <a:xfrm>
            <a:off x="5004075" y="1668402"/>
            <a:ext cx="3077400" cy="879923"/>
            <a:chOff x="5004075" y="1668402"/>
            <a:chExt cx="3077400" cy="879923"/>
          </a:xfrm>
        </p:grpSpPr>
        <p:sp>
          <p:nvSpPr>
            <p:cNvPr id="591" name="Google Shape;591;g2b50b3b98aa_2_475"/>
            <p:cNvSpPr/>
            <p:nvPr/>
          </p:nvSpPr>
          <p:spPr>
            <a:xfrm>
              <a:off x="5443275" y="1668402"/>
              <a:ext cx="26382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Favorite flavor</a:t>
              </a:r>
              <a:endParaRPr sz="1800">
                <a:solidFill>
                  <a:schemeClr val="dk1"/>
                </a:solidFill>
              </a:endParaRPr>
            </a:p>
          </p:txBody>
        </p:sp>
        <p:sp>
          <p:nvSpPr>
            <p:cNvPr id="592" name="Google Shape;592;g2b50b3b98aa_2_475"/>
            <p:cNvSpPr/>
            <p:nvPr/>
          </p:nvSpPr>
          <p:spPr>
            <a:xfrm flipH="1">
              <a:off x="5004075" y="1669925"/>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93" name="Google Shape;593;g2b50b3b98aa_2_475"/>
            <p:cNvSpPr/>
            <p:nvPr/>
          </p:nvSpPr>
          <p:spPr>
            <a:xfrm rot="10800000">
              <a:off x="5004075" y="2109125"/>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grpSp>
        <p:nvGrpSpPr>
          <p:cNvPr id="594" name="Google Shape;594;g2b50b3b98aa_2_475"/>
          <p:cNvGrpSpPr/>
          <p:nvPr/>
        </p:nvGrpSpPr>
        <p:grpSpPr>
          <a:xfrm>
            <a:off x="5004075" y="2740099"/>
            <a:ext cx="3077400" cy="879900"/>
            <a:chOff x="5004075" y="2740099"/>
            <a:chExt cx="3077400" cy="879900"/>
          </a:xfrm>
        </p:grpSpPr>
        <p:sp>
          <p:nvSpPr>
            <p:cNvPr id="595" name="Google Shape;595;g2b50b3b98aa_2_475"/>
            <p:cNvSpPr/>
            <p:nvPr/>
          </p:nvSpPr>
          <p:spPr>
            <a:xfrm>
              <a:off x="5443275" y="2740099"/>
              <a:ext cx="2638200" cy="879900"/>
            </a:xfrm>
            <a:prstGeom prst="rect">
              <a:avLst/>
            </a:prstGeom>
            <a:solidFill>
              <a:srgbClr val="EFEFEF"/>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In a cup</a:t>
              </a:r>
              <a:endParaRPr sz="1800">
                <a:solidFill>
                  <a:schemeClr val="dk1"/>
                </a:solidFill>
              </a:endParaRPr>
            </a:p>
          </p:txBody>
        </p:sp>
        <p:sp>
          <p:nvSpPr>
            <p:cNvPr id="596" name="Google Shape;596;g2b50b3b98aa_2_475"/>
            <p:cNvSpPr/>
            <p:nvPr/>
          </p:nvSpPr>
          <p:spPr>
            <a:xfrm flipH="1">
              <a:off x="5004075" y="2740838"/>
              <a:ext cx="439200" cy="439200"/>
            </a:xfrm>
            <a:prstGeom prst="rtTriangle">
              <a:avLst/>
            </a:prstGeom>
            <a:solidFill>
              <a:srgbClr val="FFB6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97" name="Google Shape;597;g2b50b3b98aa_2_475"/>
            <p:cNvSpPr/>
            <p:nvPr/>
          </p:nvSpPr>
          <p:spPr>
            <a:xfrm rot="10800000">
              <a:off x="5004075" y="3180038"/>
              <a:ext cx="439200" cy="439200"/>
            </a:xfrm>
            <a:prstGeom prst="rtTriangle">
              <a:avLst/>
            </a:prstGeom>
            <a:solidFill>
              <a:srgbClr val="DB536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
        <p:nvSpPr>
          <p:cNvPr id="598" name="Google Shape;598;g2b50b3b98aa_2_475"/>
          <p:cNvSpPr/>
          <p:nvPr/>
        </p:nvSpPr>
        <p:spPr>
          <a:xfrm>
            <a:off x="8081500" y="532700"/>
            <a:ext cx="2856600" cy="879900"/>
          </a:xfrm>
          <a:prstGeom prst="rect">
            <a:avLst/>
          </a:prstGeom>
          <a:solidFill>
            <a:srgbClr val="CCCCCC"/>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Different </a:t>
            </a:r>
            <a:endParaRPr sz="1800">
              <a:solidFill>
                <a:schemeClr val="dk1"/>
              </a:solidFill>
            </a:endParaRPr>
          </a:p>
          <a:p>
            <a:pPr marL="0" lvl="0" indent="0" algn="l" rtl="0">
              <a:spcBef>
                <a:spcPts val="0"/>
              </a:spcBef>
              <a:spcAft>
                <a:spcPts val="0"/>
              </a:spcAft>
              <a:buNone/>
            </a:pPr>
            <a:r>
              <a:rPr lang="en-BE" sz="1800">
                <a:solidFill>
                  <a:schemeClr val="dk1"/>
                </a:solidFill>
              </a:rPr>
              <a:t>Appetite?</a:t>
            </a:r>
            <a:endParaRPr sz="1800">
              <a:solidFill>
                <a:schemeClr val="dk1"/>
              </a:solidFill>
            </a:endParaRPr>
          </a:p>
        </p:txBody>
      </p:sp>
      <p:sp>
        <p:nvSpPr>
          <p:cNvPr id="599" name="Google Shape;599;g2b50b3b98aa_2_475"/>
          <p:cNvSpPr/>
          <p:nvPr/>
        </p:nvSpPr>
        <p:spPr>
          <a:xfrm>
            <a:off x="8081500" y="1668399"/>
            <a:ext cx="2856600" cy="879900"/>
          </a:xfrm>
          <a:prstGeom prst="rect">
            <a:avLst/>
          </a:prstGeom>
          <a:solidFill>
            <a:srgbClr val="CCCCCC"/>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Different shop, </a:t>
            </a:r>
            <a:endParaRPr sz="1800">
              <a:solidFill>
                <a:schemeClr val="dk1"/>
              </a:solidFill>
            </a:endParaRPr>
          </a:p>
          <a:p>
            <a:pPr marL="0" lvl="0" indent="0" algn="l" rtl="0">
              <a:spcBef>
                <a:spcPts val="0"/>
              </a:spcBef>
              <a:spcAft>
                <a:spcPts val="0"/>
              </a:spcAft>
              <a:buNone/>
            </a:pPr>
            <a:r>
              <a:rPr lang="en-BE" sz="1800">
                <a:solidFill>
                  <a:schemeClr val="dk1"/>
                </a:solidFill>
              </a:rPr>
              <a:t>Different preference?</a:t>
            </a:r>
            <a:endParaRPr sz="1800">
              <a:solidFill>
                <a:schemeClr val="dk1"/>
              </a:solidFill>
            </a:endParaRPr>
          </a:p>
        </p:txBody>
      </p:sp>
      <p:sp>
        <p:nvSpPr>
          <p:cNvPr id="600" name="Google Shape;600;g2b50b3b98aa_2_475"/>
          <p:cNvSpPr/>
          <p:nvPr/>
        </p:nvSpPr>
        <p:spPr>
          <a:xfrm>
            <a:off x="8081500" y="2740090"/>
            <a:ext cx="2856600" cy="879900"/>
          </a:xfrm>
          <a:prstGeom prst="rect">
            <a:avLst/>
          </a:prstGeom>
          <a:solidFill>
            <a:srgbClr val="CCCCCC"/>
          </a:solidFill>
          <a:ln>
            <a:noFill/>
          </a:ln>
        </p:spPr>
        <p:txBody>
          <a:bodyPr spcFirstLastPara="1" wrap="square" lIns="306000" tIns="91425" rIns="162000" bIns="91425" anchor="ctr" anchorCtr="0">
            <a:noAutofit/>
          </a:bodyPr>
          <a:lstStyle/>
          <a:p>
            <a:pPr marL="0" lvl="0" indent="0" algn="l" rtl="0">
              <a:spcBef>
                <a:spcPts val="0"/>
              </a:spcBef>
              <a:spcAft>
                <a:spcPts val="0"/>
              </a:spcAft>
              <a:buNone/>
            </a:pPr>
            <a:r>
              <a:rPr lang="en-BE" sz="1800">
                <a:solidFill>
                  <a:schemeClr val="dk1"/>
                </a:solidFill>
              </a:rPr>
              <a:t>+ Napkins</a:t>
            </a:r>
            <a:endParaRPr sz="1800">
              <a:solidFill>
                <a:schemeClr val="dk1"/>
              </a:solidFill>
            </a:endParaRPr>
          </a:p>
          <a:p>
            <a:pPr marL="0" lvl="0" indent="0" algn="l" rtl="0">
              <a:spcBef>
                <a:spcPts val="0"/>
              </a:spcBef>
              <a:spcAft>
                <a:spcPts val="0"/>
              </a:spcAft>
              <a:buNone/>
            </a:pPr>
            <a:r>
              <a:rPr lang="en-BE" sz="1800">
                <a:solidFill>
                  <a:schemeClr val="dk1"/>
                </a:solidFill>
              </a:rPr>
              <a:t>(lots of napkins!!)</a:t>
            </a:r>
            <a:endParaRPr sz="1800">
              <a:solidFill>
                <a:schemeClr val="dk1"/>
              </a:solidFill>
            </a:endParaRPr>
          </a:p>
        </p:txBody>
      </p:sp>
      <p:sp>
        <p:nvSpPr>
          <p:cNvPr id="601" name="Google Shape;601;g2b50b3b98aa_2_475"/>
          <p:cNvSpPr/>
          <p:nvPr/>
        </p:nvSpPr>
        <p:spPr>
          <a:xfrm rot="10800000">
            <a:off x="-429" y="4251525"/>
            <a:ext cx="1203900" cy="1200900"/>
          </a:xfrm>
          <a:prstGeom prst="rtTriangle">
            <a:avLst/>
          </a:prstGeom>
          <a:solidFill>
            <a:srgbClr val="DEDE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02" name="Google Shape;602;g2b50b3b98aa_2_475"/>
          <p:cNvSpPr/>
          <p:nvPr/>
        </p:nvSpPr>
        <p:spPr>
          <a:xfrm rot="10800000">
            <a:off x="6854000" y="3623612"/>
            <a:ext cx="626400" cy="626400"/>
          </a:xfrm>
          <a:prstGeom prst="rtTriangle">
            <a:avLst/>
          </a:prstGeom>
          <a:solidFill>
            <a:srgbClr val="66666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6"/>
        <p:cNvGrpSpPr/>
        <p:nvPr/>
      </p:nvGrpSpPr>
      <p:grpSpPr>
        <a:xfrm>
          <a:off x="0" y="0"/>
          <a:ext cx="0" cy="0"/>
          <a:chOff x="0" y="0"/>
          <a:chExt cx="0" cy="0"/>
        </a:xfrm>
      </p:grpSpPr>
      <p:pic>
        <p:nvPicPr>
          <p:cNvPr id="607" name="Google Shape;607;g2b50b3b98aa_2_505"/>
          <p:cNvPicPr preferRelativeResize="0"/>
          <p:nvPr/>
        </p:nvPicPr>
        <p:blipFill rotWithShape="1">
          <a:blip r:embed="rId3">
            <a:alphaModFix/>
          </a:blip>
          <a:srcRect l="25734" r="25729"/>
          <a:stretch/>
        </p:blipFill>
        <p:spPr>
          <a:xfrm>
            <a:off x="2" y="8"/>
            <a:ext cx="4711603" cy="6470001"/>
          </a:xfrm>
          <a:prstGeom prst="rect">
            <a:avLst/>
          </a:prstGeom>
          <a:noFill/>
          <a:ln>
            <a:noFill/>
          </a:ln>
        </p:spPr>
      </p:pic>
      <p:sp>
        <p:nvSpPr>
          <p:cNvPr id="608" name="Google Shape;608;g2b50b3b98aa_2_505"/>
          <p:cNvSpPr/>
          <p:nvPr/>
        </p:nvSpPr>
        <p:spPr>
          <a:xfrm flipH="1">
            <a:off x="33" y="1758508"/>
            <a:ext cx="4711500" cy="47115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09" name="Google Shape;609;g2b50b3b98aa_2_505"/>
          <p:cNvSpPr/>
          <p:nvPr/>
        </p:nvSpPr>
        <p:spPr>
          <a:xfrm>
            <a:off x="4711825" y="0"/>
            <a:ext cx="7480500" cy="2711700"/>
          </a:xfrm>
          <a:prstGeom prst="rect">
            <a:avLst/>
          </a:prstGeom>
          <a:solidFill>
            <a:srgbClr val="FFFFFF"/>
          </a:solidFill>
          <a:ln>
            <a:noFill/>
          </a:ln>
        </p:spPr>
        <p:txBody>
          <a:bodyPr spcFirstLastPara="1" wrap="square" lIns="522000" tIns="846000" rIns="1242000" bIns="126000" anchor="t" anchorCtr="0">
            <a:noAutofit/>
          </a:bodyPr>
          <a:lstStyle/>
          <a:p>
            <a:pPr marL="0" lvl="0" indent="0" algn="l" rtl="0">
              <a:spcBef>
                <a:spcPts val="0"/>
              </a:spcBef>
              <a:spcAft>
                <a:spcPts val="0"/>
              </a:spcAft>
              <a:buNone/>
            </a:pPr>
            <a:r>
              <a:rPr lang="en-BE" sz="4800">
                <a:solidFill>
                  <a:schemeClr val="dk1"/>
                </a:solidFill>
                <a:latin typeface="Georgia"/>
                <a:ea typeface="Georgia"/>
                <a:cs typeface="Georgia"/>
                <a:sym typeface="Georgia"/>
              </a:rPr>
              <a:t>Threat modeling</a:t>
            </a:r>
            <a:endParaRPr sz="4800">
              <a:solidFill>
                <a:schemeClr val="dk1"/>
              </a:solidFill>
              <a:latin typeface="Georgia"/>
              <a:ea typeface="Georgia"/>
              <a:cs typeface="Georgia"/>
              <a:sym typeface="Georgia"/>
            </a:endParaRPr>
          </a:p>
        </p:txBody>
      </p:sp>
      <p:sp>
        <p:nvSpPr>
          <p:cNvPr id="610" name="Google Shape;610;g2b50b3b98aa_2_505"/>
          <p:cNvSpPr/>
          <p:nvPr/>
        </p:nvSpPr>
        <p:spPr>
          <a:xfrm rot="10800000">
            <a:off x="9977917" y="0"/>
            <a:ext cx="2214000" cy="2208900"/>
          </a:xfrm>
          <a:prstGeom prst="rtTriangle">
            <a:avLst/>
          </a:prstGeom>
          <a:solidFill>
            <a:srgbClr val="46464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11" name="Google Shape;611;g2b50b3b98aa_2_505"/>
          <p:cNvSpPr/>
          <p:nvPr/>
        </p:nvSpPr>
        <p:spPr>
          <a:xfrm>
            <a:off x="-67" y="6461033"/>
            <a:ext cx="12192000" cy="397200"/>
          </a:xfrm>
          <a:prstGeom prst="rect">
            <a:avLst/>
          </a:prstGeom>
          <a:solidFill>
            <a:srgbClr val="7D7D7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12" name="Google Shape;612;g2b50b3b98aa_2_505"/>
          <p:cNvSpPr txBox="1"/>
          <p:nvPr/>
        </p:nvSpPr>
        <p:spPr>
          <a:xfrm>
            <a:off x="6467167" y="6578433"/>
            <a:ext cx="5365200" cy="162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BE" sz="800" i="0" u="none" strike="noStrike" cap="none">
                <a:solidFill>
                  <a:schemeClr val="lt1"/>
                </a:solidFill>
              </a:rPr>
              <a:t>9</a:t>
            </a:fld>
            <a:endParaRPr sz="800" i="0" u="none" strike="noStrike" cap="none">
              <a:solidFill>
                <a:schemeClr val="lt1"/>
              </a:solidFill>
            </a:endParaRPr>
          </a:p>
        </p:txBody>
      </p:sp>
      <p:sp>
        <p:nvSpPr>
          <p:cNvPr id="614" name="Google Shape;614;g2b50b3b98aa_2_505"/>
          <p:cNvSpPr/>
          <p:nvPr/>
        </p:nvSpPr>
        <p:spPr>
          <a:xfrm rot="10800000">
            <a:off x="2983600" y="4734542"/>
            <a:ext cx="1728000" cy="1728000"/>
          </a:xfrm>
          <a:prstGeom prst="rtTriangle">
            <a:avLst/>
          </a:prstGeom>
          <a:solidFill>
            <a:srgbClr val="B7B7B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15" name="Google Shape;615;g2b50b3b98aa_2_505"/>
          <p:cNvSpPr/>
          <p:nvPr/>
        </p:nvSpPr>
        <p:spPr>
          <a:xfrm flipH="1">
            <a:off x="3797200" y="3820142"/>
            <a:ext cx="914400" cy="914400"/>
          </a:xfrm>
          <a:prstGeom prst="rtTriangle">
            <a:avLst/>
          </a:prstGeom>
          <a:solidFill>
            <a:srgbClr val="99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16" name="Google Shape;616;g2b50b3b98aa_2_505"/>
          <p:cNvSpPr/>
          <p:nvPr/>
        </p:nvSpPr>
        <p:spPr>
          <a:xfrm>
            <a:off x="4711858" y="4256050"/>
            <a:ext cx="2209500" cy="2209500"/>
          </a:xfrm>
          <a:prstGeom prst="rtTriangle">
            <a:avLst/>
          </a:prstGeom>
          <a:solidFill>
            <a:srgbClr val="28282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17" name="Google Shape;617;g2b50b3b98aa_2_505"/>
          <p:cNvSpPr/>
          <p:nvPr/>
        </p:nvSpPr>
        <p:spPr>
          <a:xfrm>
            <a:off x="5253600" y="2387475"/>
            <a:ext cx="680400" cy="680400"/>
          </a:xfrm>
          <a:prstGeom prst="rect">
            <a:avLst/>
          </a:prstGeom>
          <a:solidFill>
            <a:srgbClr val="DEDED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3000"/>
              <a:t>1</a:t>
            </a:r>
            <a:endParaRPr sz="3000"/>
          </a:p>
        </p:txBody>
      </p:sp>
      <p:sp>
        <p:nvSpPr>
          <p:cNvPr id="618" name="Google Shape;618;g2b50b3b98aa_2_505"/>
          <p:cNvSpPr/>
          <p:nvPr/>
        </p:nvSpPr>
        <p:spPr>
          <a:xfrm>
            <a:off x="5253600" y="3359238"/>
            <a:ext cx="680400" cy="680400"/>
          </a:xfrm>
          <a:prstGeom prst="rect">
            <a:avLst/>
          </a:prstGeom>
          <a:solidFill>
            <a:srgbClr val="DB536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3000">
                <a:solidFill>
                  <a:schemeClr val="lt1"/>
                </a:solidFill>
              </a:rPr>
              <a:t>2</a:t>
            </a:r>
            <a:endParaRPr sz="3000">
              <a:solidFill>
                <a:schemeClr val="lt1"/>
              </a:solidFill>
            </a:endParaRPr>
          </a:p>
        </p:txBody>
      </p:sp>
      <p:sp>
        <p:nvSpPr>
          <p:cNvPr id="619" name="Google Shape;619;g2b50b3b98aa_2_505"/>
          <p:cNvSpPr/>
          <p:nvPr/>
        </p:nvSpPr>
        <p:spPr>
          <a:xfrm>
            <a:off x="5253600" y="4360550"/>
            <a:ext cx="680400" cy="680400"/>
          </a:xfrm>
          <a:prstGeom prst="rect">
            <a:avLst/>
          </a:prstGeom>
          <a:solidFill>
            <a:srgbClr val="FFB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3000"/>
              <a:t>3</a:t>
            </a:r>
            <a:endParaRPr sz="3000"/>
          </a:p>
        </p:txBody>
      </p:sp>
      <p:sp>
        <p:nvSpPr>
          <p:cNvPr id="620" name="Google Shape;620;g2b50b3b98aa_2_505"/>
          <p:cNvSpPr/>
          <p:nvPr/>
        </p:nvSpPr>
        <p:spPr>
          <a:xfrm>
            <a:off x="5253600" y="5363350"/>
            <a:ext cx="680400" cy="680400"/>
          </a:xfrm>
          <a:prstGeom prst="rect">
            <a:avLst/>
          </a:prstGeom>
          <a:solidFill>
            <a:srgbClr val="EB8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BE" sz="3000"/>
              <a:t>4</a:t>
            </a:r>
            <a:endParaRPr sz="3000"/>
          </a:p>
        </p:txBody>
      </p:sp>
      <p:sp>
        <p:nvSpPr>
          <p:cNvPr id="621" name="Google Shape;621;g2b50b3b98aa_2_505"/>
          <p:cNvSpPr/>
          <p:nvPr/>
        </p:nvSpPr>
        <p:spPr>
          <a:xfrm>
            <a:off x="6187050" y="2390450"/>
            <a:ext cx="4919100" cy="680400"/>
          </a:xfrm>
          <a:prstGeom prst="rect">
            <a:avLst/>
          </a:prstGeom>
          <a:solidFill>
            <a:srgbClr val="F3F3F3"/>
          </a:solidFill>
          <a:ln w="28575" cap="flat" cmpd="sng">
            <a:solidFill>
              <a:srgbClr val="DEDEDE"/>
            </a:solidFill>
            <a:prstDash val="solid"/>
            <a:round/>
            <a:headEnd type="none" w="sm" len="sm"/>
            <a:tailEnd type="none" w="sm" len="sm"/>
          </a:ln>
        </p:spPr>
        <p:txBody>
          <a:bodyPr spcFirstLastPara="1" wrap="square" lIns="270000" tIns="91425" rIns="91425" bIns="91425" anchor="ctr" anchorCtr="0">
            <a:noAutofit/>
          </a:bodyPr>
          <a:lstStyle/>
          <a:p>
            <a:pPr marL="0" lvl="0" indent="0" algn="l" rtl="0">
              <a:spcBef>
                <a:spcPts val="0"/>
              </a:spcBef>
              <a:spcAft>
                <a:spcPts val="0"/>
              </a:spcAft>
              <a:buNone/>
            </a:pPr>
            <a:r>
              <a:rPr lang="en-BE" sz="1800" b="1"/>
              <a:t>What is going on?</a:t>
            </a:r>
            <a:endParaRPr sz="1800" b="1"/>
          </a:p>
        </p:txBody>
      </p:sp>
      <p:sp>
        <p:nvSpPr>
          <p:cNvPr id="622" name="Google Shape;622;g2b50b3b98aa_2_505"/>
          <p:cNvSpPr/>
          <p:nvPr/>
        </p:nvSpPr>
        <p:spPr>
          <a:xfrm>
            <a:off x="6187050" y="3359238"/>
            <a:ext cx="4919100" cy="680400"/>
          </a:xfrm>
          <a:prstGeom prst="rect">
            <a:avLst/>
          </a:prstGeom>
          <a:solidFill>
            <a:srgbClr val="F3F3F3"/>
          </a:solidFill>
          <a:ln w="28575" cap="flat" cmpd="sng">
            <a:solidFill>
              <a:srgbClr val="DB536A"/>
            </a:solidFill>
            <a:prstDash val="solid"/>
            <a:round/>
            <a:headEnd type="none" w="sm" len="sm"/>
            <a:tailEnd type="none" w="sm" len="sm"/>
          </a:ln>
        </p:spPr>
        <p:txBody>
          <a:bodyPr spcFirstLastPara="1" wrap="square" lIns="270000" tIns="91425" rIns="91425" bIns="91425" anchor="ctr" anchorCtr="0">
            <a:noAutofit/>
          </a:bodyPr>
          <a:lstStyle/>
          <a:p>
            <a:pPr marL="0" lvl="0" indent="0" algn="l" rtl="0">
              <a:spcBef>
                <a:spcPts val="0"/>
              </a:spcBef>
              <a:spcAft>
                <a:spcPts val="0"/>
              </a:spcAft>
              <a:buNone/>
            </a:pPr>
            <a:r>
              <a:rPr lang="en-BE" sz="1800" b="1"/>
              <a:t>What can go wrong?</a:t>
            </a:r>
            <a:endParaRPr sz="1800" b="1"/>
          </a:p>
        </p:txBody>
      </p:sp>
      <p:sp>
        <p:nvSpPr>
          <p:cNvPr id="623" name="Google Shape;623;g2b50b3b98aa_2_505"/>
          <p:cNvSpPr/>
          <p:nvPr/>
        </p:nvSpPr>
        <p:spPr>
          <a:xfrm>
            <a:off x="6187050" y="4362038"/>
            <a:ext cx="4919100" cy="680400"/>
          </a:xfrm>
          <a:prstGeom prst="rect">
            <a:avLst/>
          </a:prstGeom>
          <a:solidFill>
            <a:srgbClr val="F3F3F3"/>
          </a:solidFill>
          <a:ln w="28575" cap="flat" cmpd="sng">
            <a:solidFill>
              <a:srgbClr val="FFB600"/>
            </a:solidFill>
            <a:prstDash val="solid"/>
            <a:round/>
            <a:headEnd type="none" w="sm" len="sm"/>
            <a:tailEnd type="none" w="sm" len="sm"/>
          </a:ln>
        </p:spPr>
        <p:txBody>
          <a:bodyPr spcFirstLastPara="1" wrap="square" lIns="270000" tIns="91425" rIns="91425" bIns="91425" anchor="ctr" anchorCtr="0">
            <a:noAutofit/>
          </a:bodyPr>
          <a:lstStyle/>
          <a:p>
            <a:pPr marL="0" lvl="0" indent="0" algn="l" rtl="0">
              <a:spcBef>
                <a:spcPts val="0"/>
              </a:spcBef>
              <a:spcAft>
                <a:spcPts val="0"/>
              </a:spcAft>
              <a:buNone/>
            </a:pPr>
            <a:r>
              <a:rPr lang="en-BE" sz="1800" b="1"/>
              <a:t>What to do about it?</a:t>
            </a:r>
            <a:endParaRPr sz="1800" b="1"/>
          </a:p>
        </p:txBody>
      </p:sp>
      <p:sp>
        <p:nvSpPr>
          <p:cNvPr id="624" name="Google Shape;624;g2b50b3b98aa_2_505"/>
          <p:cNvSpPr/>
          <p:nvPr/>
        </p:nvSpPr>
        <p:spPr>
          <a:xfrm>
            <a:off x="6187050" y="5363338"/>
            <a:ext cx="4919100" cy="680400"/>
          </a:xfrm>
          <a:prstGeom prst="rect">
            <a:avLst/>
          </a:prstGeom>
          <a:solidFill>
            <a:srgbClr val="F3F3F3"/>
          </a:solidFill>
          <a:ln w="28575" cap="flat" cmpd="sng">
            <a:solidFill>
              <a:srgbClr val="EB8C00"/>
            </a:solidFill>
            <a:prstDash val="solid"/>
            <a:round/>
            <a:headEnd type="none" w="sm" len="sm"/>
            <a:tailEnd type="none" w="sm" len="sm"/>
          </a:ln>
        </p:spPr>
        <p:txBody>
          <a:bodyPr spcFirstLastPara="1" wrap="square" lIns="270000" tIns="91425" rIns="91425" bIns="91425" anchor="ctr" anchorCtr="0">
            <a:noAutofit/>
          </a:bodyPr>
          <a:lstStyle/>
          <a:p>
            <a:pPr marL="0" lvl="0" indent="0" algn="l" rtl="0">
              <a:spcBef>
                <a:spcPts val="0"/>
              </a:spcBef>
              <a:spcAft>
                <a:spcPts val="0"/>
              </a:spcAft>
              <a:buNone/>
            </a:pPr>
            <a:r>
              <a:rPr lang="en-BE" sz="1800" b="1"/>
              <a:t>Wait a minute?!</a:t>
            </a:r>
            <a:endParaRPr sz="18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D04A02"/>
      </a:dk2>
      <a:lt2>
        <a:srgbClr val="FFB600"/>
      </a:lt2>
      <a:accent1>
        <a:srgbClr val="E0301E"/>
      </a:accent1>
      <a:accent2>
        <a:srgbClr val="EB8C00"/>
      </a:accent2>
      <a:accent3>
        <a:srgbClr val="DB536A"/>
      </a:accent3>
      <a:accent4>
        <a:srgbClr val="464646"/>
      </a:accent4>
      <a:accent5>
        <a:srgbClr val="7D7D7D"/>
      </a:accent5>
      <a:accent6>
        <a:srgbClr val="DEDEDE"/>
      </a:accent6>
      <a:hlink>
        <a:srgbClr val="DB53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D04A02"/>
      </a:dk2>
      <a:lt2>
        <a:srgbClr val="FFB600"/>
      </a:lt2>
      <a:accent1>
        <a:srgbClr val="E0301E"/>
      </a:accent1>
      <a:accent2>
        <a:srgbClr val="EB8C00"/>
      </a:accent2>
      <a:accent3>
        <a:srgbClr val="DB536A"/>
      </a:accent3>
      <a:accent4>
        <a:srgbClr val="464646"/>
      </a:accent4>
      <a:accent5>
        <a:srgbClr val="7D7D7D"/>
      </a:accent5>
      <a:accent6>
        <a:srgbClr val="DEDEDE"/>
      </a:accent6>
      <a:hlink>
        <a:srgbClr val="DB53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2013 - 202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29788</TotalTime>
  <Words>1950</Words>
  <Application>Microsoft Office PowerPoint</Application>
  <PresentationFormat>Widescreen</PresentationFormat>
  <Paragraphs>402</Paragraphs>
  <Slides>45</Slides>
  <Notes>45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Times</vt:lpstr>
      <vt:lpstr>Arial</vt:lpstr>
      <vt:lpstr>Tw Cen MT</vt:lpstr>
      <vt:lpstr>Georgia</vt:lpstr>
      <vt:lpstr>Calibri</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we already do security</vt:lpstr>
      <vt:lpstr>PowerPoint Presentation</vt:lpstr>
      <vt:lpstr>PowerPoint Presentation</vt:lpstr>
      <vt:lpstr>Threat Modeling as Swiss Army Knife</vt:lpstr>
      <vt:lpstr>PowerPoint Presentation</vt:lpstr>
      <vt:lpstr>Privacy analysis is not straightforward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Wuyts</dc:creator>
  <cp:lastModifiedBy>Kim Wuyts (BE)</cp:lastModifiedBy>
  <cp:revision>39</cp:revision>
  <dcterms:created xsi:type="dcterms:W3CDTF">2023-01-23T12:03:13Z</dcterms:created>
  <dcterms:modified xsi:type="dcterms:W3CDTF">2024-09-16T21:51:24Z</dcterms:modified>
</cp:coreProperties>
</file>