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03" r:id="rId5"/>
    <p:sldMasterId id="2147483660" r:id="rId6"/>
  </p:sldMasterIdLst>
  <p:notesMasterIdLst>
    <p:notesMasterId r:id="rId63"/>
  </p:notesMasterIdLst>
  <p:handoutMasterIdLst>
    <p:handoutMasterId r:id="rId64"/>
  </p:handoutMasterIdLst>
  <p:sldIdLst>
    <p:sldId id="259" r:id="rId7"/>
    <p:sldId id="287" r:id="rId8"/>
    <p:sldId id="289" r:id="rId9"/>
    <p:sldId id="261" r:id="rId10"/>
    <p:sldId id="317" r:id="rId11"/>
    <p:sldId id="296" r:id="rId12"/>
    <p:sldId id="290" r:id="rId13"/>
    <p:sldId id="298" r:id="rId14"/>
    <p:sldId id="294" r:id="rId15"/>
    <p:sldId id="295" r:id="rId16"/>
    <p:sldId id="293" r:id="rId17"/>
    <p:sldId id="292" r:id="rId18"/>
    <p:sldId id="299" r:id="rId19"/>
    <p:sldId id="319" r:id="rId20"/>
    <p:sldId id="335" r:id="rId21"/>
    <p:sldId id="306" r:id="rId22"/>
    <p:sldId id="307" r:id="rId23"/>
    <p:sldId id="308" r:id="rId24"/>
    <p:sldId id="312" r:id="rId25"/>
    <p:sldId id="309" r:id="rId26"/>
    <p:sldId id="300" r:id="rId27"/>
    <p:sldId id="351" r:id="rId28"/>
    <p:sldId id="352" r:id="rId29"/>
    <p:sldId id="310" r:id="rId30"/>
    <p:sldId id="313" r:id="rId31"/>
    <p:sldId id="314" r:id="rId32"/>
    <p:sldId id="302" r:id="rId33"/>
    <p:sldId id="304" r:id="rId34"/>
    <p:sldId id="315" r:id="rId35"/>
    <p:sldId id="303" r:id="rId36"/>
    <p:sldId id="327" r:id="rId37"/>
    <p:sldId id="326" r:id="rId38"/>
    <p:sldId id="353" r:id="rId39"/>
    <p:sldId id="316" r:id="rId40"/>
    <p:sldId id="337" r:id="rId41"/>
    <p:sldId id="336" r:id="rId42"/>
    <p:sldId id="338" r:id="rId43"/>
    <p:sldId id="342" r:id="rId44"/>
    <p:sldId id="339" r:id="rId45"/>
    <p:sldId id="340" r:id="rId46"/>
    <p:sldId id="346" r:id="rId47"/>
    <p:sldId id="345" r:id="rId48"/>
    <p:sldId id="347" r:id="rId49"/>
    <p:sldId id="350" r:id="rId50"/>
    <p:sldId id="348" r:id="rId51"/>
    <p:sldId id="320" r:id="rId52"/>
    <p:sldId id="301" r:id="rId53"/>
    <p:sldId id="321" r:id="rId54"/>
    <p:sldId id="322" r:id="rId55"/>
    <p:sldId id="323" r:id="rId56"/>
    <p:sldId id="324" r:id="rId57"/>
    <p:sldId id="341" r:id="rId58"/>
    <p:sldId id="343" r:id="rId59"/>
    <p:sldId id="344" r:id="rId60"/>
    <p:sldId id="297" r:id="rId61"/>
    <p:sldId id="285" r:id="rId62"/>
  </p:sldIdLst>
  <p:sldSz cx="20105688" cy="113109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A2C"/>
    <a:srgbClr val="131017"/>
    <a:srgbClr val="30F900"/>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48571"/>
  </p:normalViewPr>
  <p:slideViewPr>
    <p:cSldViewPr snapToGrid="0" snapToObjects="1">
      <p:cViewPr varScale="1">
        <p:scale>
          <a:sx n="35" d="100"/>
          <a:sy n="35" d="100"/>
        </p:scale>
        <p:origin x="3328" y="192"/>
      </p:cViewPr>
      <p:guideLst/>
    </p:cSldViewPr>
  </p:slideViewPr>
  <p:notesTextViewPr>
    <p:cViewPr>
      <p:scale>
        <a:sx n="3" d="2"/>
        <a:sy n="3" d="2"/>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8F25632-4370-8A9C-1383-1487706C16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a:extLst>
              <a:ext uri="{FF2B5EF4-FFF2-40B4-BE49-F238E27FC236}">
                <a16:creationId xmlns:a16="http://schemas.microsoft.com/office/drawing/2014/main" id="{95D2C980-1640-8123-9EAF-70371A528A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7547B0-2F21-2044-A911-A1427D4FCDDA}" type="datetimeFigureOut">
              <a:rPr lang="fr-FR" smtClean="0">
                <a:latin typeface="Arial" panose="020B0604020202020204" pitchFamily="34" charset="0"/>
              </a:rPr>
              <a:t>17/09/2024</a:t>
            </a:fld>
            <a:endParaRPr lang="fr-FR" dirty="0">
              <a:latin typeface="Arial" panose="020B0604020202020204" pitchFamily="34" charset="0"/>
            </a:endParaRPr>
          </a:p>
        </p:txBody>
      </p:sp>
      <p:sp>
        <p:nvSpPr>
          <p:cNvPr id="4" name="Espace réservé du pied de page 3">
            <a:extLst>
              <a:ext uri="{FF2B5EF4-FFF2-40B4-BE49-F238E27FC236}">
                <a16:creationId xmlns:a16="http://schemas.microsoft.com/office/drawing/2014/main" id="{EC2F7B70-6A33-0AA2-4535-65F9BCFE1D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661F7CB3-90CD-D58D-C65E-EDF9630A08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060F6F-EA67-6C4A-BD57-E025B4EEE8AE}" type="slidenum">
              <a:rPr lang="fr-FR" smtClean="0">
                <a:latin typeface="Arial" panose="020B0604020202020204" pitchFamily="34" charset="0"/>
              </a:rPr>
              <a:t>‹#›</a:t>
            </a:fld>
            <a:endParaRPr lang="fr-FR" dirty="0">
              <a:latin typeface="Arial" panose="020B0604020202020204" pitchFamily="34" charset="0"/>
            </a:endParaRPr>
          </a:p>
        </p:txBody>
      </p:sp>
    </p:spTree>
    <p:extLst>
      <p:ext uri="{BB962C8B-B14F-4D97-AF65-F5344CB8AC3E}">
        <p14:creationId xmlns:p14="http://schemas.microsoft.com/office/powerpoint/2010/main" val="3432861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B0568-D1AA-46B5-B5F2-00228D06DDAE}" type="datetimeFigureOut">
              <a:rPr lang="en-US" smtClean="0"/>
              <a:t>9/17/24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AB298-86B8-4AB9-AF01-06CE1797BA70}" type="slidenum">
              <a:rPr lang="en-US" smtClean="0"/>
              <a:t>‹#›</a:t>
            </a:fld>
            <a:endParaRPr lang="en-US"/>
          </a:p>
        </p:txBody>
      </p:sp>
    </p:spTree>
    <p:extLst>
      <p:ext uri="{BB962C8B-B14F-4D97-AF65-F5344CB8AC3E}">
        <p14:creationId xmlns:p14="http://schemas.microsoft.com/office/powerpoint/2010/main" val="428755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It’s a really long title. </a:t>
            </a:r>
          </a:p>
          <a:p>
            <a:r>
              <a:rPr lang="en-BE" dirty="0"/>
              <a:t>Hopefully by the end of the presentation, the audience will know what I mean with it.</a:t>
            </a:r>
          </a:p>
        </p:txBody>
      </p:sp>
      <p:sp>
        <p:nvSpPr>
          <p:cNvPr id="4" name="Slide Number Placeholder 3"/>
          <p:cNvSpPr>
            <a:spLocks noGrp="1"/>
          </p:cNvSpPr>
          <p:nvPr>
            <p:ph type="sldNum" sz="quarter" idx="5"/>
          </p:nvPr>
        </p:nvSpPr>
        <p:spPr/>
        <p:txBody>
          <a:bodyPr/>
          <a:lstStyle/>
          <a:p>
            <a:fld id="{60CAB298-86B8-4AB9-AF01-06CE1797BA70}" type="slidenum">
              <a:rPr lang="en-US" smtClean="0"/>
              <a:t>1</a:t>
            </a:fld>
            <a:endParaRPr lang="en-US"/>
          </a:p>
        </p:txBody>
      </p:sp>
    </p:spTree>
    <p:extLst>
      <p:ext uri="{BB962C8B-B14F-4D97-AF65-F5344CB8AC3E}">
        <p14:creationId xmlns:p14="http://schemas.microsoft.com/office/powerpoint/2010/main" val="169984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Until I tried something weird: just leave out the whole key-value pair! </a:t>
            </a:r>
          </a:p>
          <a:p>
            <a:endParaRPr lang="en-BE" dirty="0"/>
          </a:p>
          <a:p>
            <a:r>
              <a:rPr lang="en-BE" dirty="0"/>
              <a:t>Now the backend code would take the userid from the JWT payload, but the JSON object from the request had no userid key value pair. </a:t>
            </a:r>
          </a:p>
          <a:p>
            <a:r>
              <a:rPr lang="en-BE" dirty="0"/>
              <a:t>So there was nothing to compare it with. </a:t>
            </a:r>
          </a:p>
          <a:p>
            <a:r>
              <a:rPr lang="en-BE" dirty="0"/>
              <a:t>A very different situation than if you would use userid: false or userid: null </a:t>
            </a:r>
          </a:p>
          <a:p>
            <a:r>
              <a:rPr lang="en-BE" dirty="0"/>
              <a:t>In those cases the userid key would exist, it just would hold no value. </a:t>
            </a:r>
          </a:p>
          <a:p>
            <a:endParaRPr lang="en-BE" dirty="0"/>
          </a:p>
          <a:p>
            <a:r>
              <a:rPr lang="en-BE" dirty="0"/>
              <a:t>In this case, the key did not exist. </a:t>
            </a:r>
          </a:p>
          <a:p>
            <a:endParaRPr lang="en-BE" dirty="0"/>
          </a:p>
          <a:p>
            <a:r>
              <a:rPr lang="en-BE" dirty="0"/>
              <a:t>This resulted in the application having a fail-open bug: </a:t>
            </a:r>
          </a:p>
          <a:p>
            <a:endParaRPr lang="en-BE" dirty="0"/>
          </a:p>
          <a:p>
            <a:r>
              <a:rPr lang="en-BE" dirty="0"/>
              <a:t>Instead of returning no documents, it returned all documents from all users. </a:t>
            </a:r>
          </a:p>
          <a:p>
            <a:endParaRPr lang="en-BE" dirty="0"/>
          </a:p>
          <a:p>
            <a:r>
              <a:rPr lang="en-BE" dirty="0"/>
              <a:t>Now don't be fooled by how simple this payload-less attack is: it was missed by many eyes. </a:t>
            </a:r>
          </a:p>
        </p:txBody>
      </p:sp>
      <p:sp>
        <p:nvSpPr>
          <p:cNvPr id="4" name="Slide Number Placeholder 3"/>
          <p:cNvSpPr>
            <a:spLocks noGrp="1"/>
          </p:cNvSpPr>
          <p:nvPr>
            <p:ph type="sldNum" sz="quarter" idx="5"/>
          </p:nvPr>
        </p:nvSpPr>
        <p:spPr/>
        <p:txBody>
          <a:bodyPr/>
          <a:lstStyle/>
          <a:p>
            <a:fld id="{60CAB298-86B8-4AB9-AF01-06CE1797BA70}" type="slidenum">
              <a:rPr lang="en-US" smtClean="0"/>
              <a:t>10</a:t>
            </a:fld>
            <a:endParaRPr lang="en-US"/>
          </a:p>
        </p:txBody>
      </p:sp>
    </p:spTree>
    <p:extLst>
      <p:ext uri="{BB962C8B-B14F-4D97-AF65-F5344CB8AC3E}">
        <p14:creationId xmlns:p14="http://schemas.microsoft.com/office/powerpoint/2010/main" val="190322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So to conclude our most basic example of a single API attack with a payload-less approach. </a:t>
            </a:r>
          </a:p>
          <a:p>
            <a:endParaRPr lang="en-BE" dirty="0"/>
          </a:p>
          <a:p>
            <a:endParaRPr lang="en-BE" dirty="0"/>
          </a:p>
          <a:p>
            <a:r>
              <a:rPr lang="en-BE" dirty="0"/>
              <a:t>This was a critical bug in a sensitive application. In fact, this bug was fixed in the same day! </a:t>
            </a:r>
          </a:p>
          <a:p>
            <a:endParaRPr lang="en-BE" dirty="0"/>
          </a:p>
          <a:p>
            <a:r>
              <a:rPr lang="en-BE" dirty="0"/>
              <a:t>But we used no payloads.</a:t>
            </a:r>
          </a:p>
          <a:p>
            <a:r>
              <a:rPr lang="en-BE" dirty="0"/>
              <a:t>There was nothing in the request that could possibly trigger a WAF. </a:t>
            </a:r>
          </a:p>
          <a:p>
            <a:endParaRPr lang="en-BE" dirty="0"/>
          </a:p>
          <a:p>
            <a:r>
              <a:rPr lang="en-BE" dirty="0"/>
              <a:t>And the same is valid for adding parameters.  Sometimes referred to as response-to-request injection. </a:t>
            </a:r>
          </a:p>
          <a:p>
            <a:r>
              <a:rPr lang="en-BE" dirty="0"/>
              <a:t>Back in the day it was called mass-assignement, however that classification doesn't fit well anymore, since it's not </a:t>
            </a:r>
          </a:p>
          <a:p>
            <a:r>
              <a:rPr lang="en-BE" dirty="0"/>
              <a:t>So if you are testing API's, don't just try manipulating values, but also keys.</a:t>
            </a:r>
          </a:p>
        </p:txBody>
      </p:sp>
      <p:sp>
        <p:nvSpPr>
          <p:cNvPr id="4" name="Slide Number Placeholder 3"/>
          <p:cNvSpPr>
            <a:spLocks noGrp="1"/>
          </p:cNvSpPr>
          <p:nvPr>
            <p:ph type="sldNum" sz="quarter" idx="5"/>
          </p:nvPr>
        </p:nvSpPr>
        <p:spPr/>
        <p:txBody>
          <a:bodyPr/>
          <a:lstStyle/>
          <a:p>
            <a:fld id="{60CAB298-86B8-4AB9-AF01-06CE1797BA70}" type="slidenum">
              <a:rPr lang="en-US" smtClean="0"/>
              <a:t>11</a:t>
            </a:fld>
            <a:endParaRPr lang="en-US"/>
          </a:p>
        </p:txBody>
      </p:sp>
    </p:spTree>
    <p:extLst>
      <p:ext uri="{BB962C8B-B14F-4D97-AF65-F5344CB8AC3E}">
        <p14:creationId xmlns:p14="http://schemas.microsoft.com/office/powerpoint/2010/main" val="365459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Next we'll add some complexity with API-to-API hacking!</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12</a:t>
            </a:fld>
            <a:endParaRPr lang="en-US"/>
          </a:p>
        </p:txBody>
      </p:sp>
    </p:spTree>
    <p:extLst>
      <p:ext uri="{BB962C8B-B14F-4D97-AF65-F5344CB8AC3E}">
        <p14:creationId xmlns:p14="http://schemas.microsoft.com/office/powerpoint/2010/main" val="312601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In today's architectures, API's are used all over the place.</a:t>
            </a:r>
          </a:p>
          <a:p>
            <a:endParaRPr lang="en-BE" dirty="0"/>
          </a:p>
          <a:p>
            <a:r>
              <a:rPr lang="en-BE" dirty="0"/>
              <a:t>It's the glue that binds services together. </a:t>
            </a:r>
          </a:p>
          <a:p>
            <a:r>
              <a:rPr lang="en-BE" dirty="0"/>
              <a:t>It allows an organisation to scale to global sized infrastructures.</a:t>
            </a:r>
          </a:p>
          <a:p>
            <a:endParaRPr lang="en-BE" dirty="0"/>
          </a:p>
          <a:p>
            <a:r>
              <a:rPr lang="en-BE" dirty="0"/>
              <a:t>It is very common, but little known that API's use API's. </a:t>
            </a:r>
          </a:p>
          <a:p>
            <a:endParaRPr lang="en-BE" dirty="0"/>
          </a:p>
          <a:p>
            <a:r>
              <a:rPr lang="en-BE" dirty="0"/>
              <a:t>So in this setup, we have our attacker speaking to an API. </a:t>
            </a:r>
          </a:p>
          <a:p>
            <a:r>
              <a:rPr lang="en-BE" dirty="0"/>
              <a:t>But the backend code of the API makes it's own API calls to various other API's. </a:t>
            </a:r>
          </a:p>
          <a:p>
            <a:endParaRPr lang="en-BE" dirty="0"/>
          </a:p>
          <a:p>
            <a:r>
              <a:rPr lang="en-BE" dirty="0"/>
              <a:t>This can be 3th party API's, or internal API's, or undocumented parts of the public API etc...</a:t>
            </a:r>
          </a:p>
          <a:p>
            <a:endParaRPr lang="en-BE" dirty="0"/>
          </a:p>
          <a:p>
            <a:r>
              <a:rPr lang="en-BE" dirty="0"/>
              <a:t>As a API pentester, it's always a good idea to assume that the structured data object you are seeing in the response, is the result of multiple API calls to behind-the-scenes API's. </a:t>
            </a:r>
          </a:p>
          <a:p>
            <a:r>
              <a:rPr lang="en-BE" dirty="0"/>
              <a:t>These calls are consolidated into one response object, and presented to you, the pentester. </a:t>
            </a:r>
          </a:p>
          <a:p>
            <a:endParaRPr lang="en-BE" dirty="0"/>
          </a:p>
          <a:p>
            <a:r>
              <a:rPr lang="en-BE" dirty="0"/>
              <a:t>And for the pentester, it would look like there is only communication with one API, one endpoint that does all the CRUD. But that is not the case. </a:t>
            </a:r>
          </a:p>
          <a:p>
            <a:endParaRPr lang="en-BE" dirty="0"/>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13</a:t>
            </a:fld>
            <a:endParaRPr lang="en-US"/>
          </a:p>
        </p:txBody>
      </p:sp>
    </p:spTree>
    <p:extLst>
      <p:ext uri="{BB962C8B-B14F-4D97-AF65-F5344CB8AC3E}">
        <p14:creationId xmlns:p14="http://schemas.microsoft.com/office/powerpoint/2010/main" val="88172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Take a look at this response object. </a:t>
            </a:r>
          </a:p>
          <a:p>
            <a:endParaRPr lang="en-BE" dirty="0"/>
          </a:p>
          <a:p>
            <a:r>
              <a:rPr lang="en-BE" dirty="0"/>
              <a:t>It contains data from different facets of the business logic. </a:t>
            </a:r>
          </a:p>
          <a:p>
            <a:endParaRPr lang="en-BE" dirty="0"/>
          </a:p>
          <a:p>
            <a:r>
              <a:rPr lang="en-BE" dirty="0"/>
              <a:t>Account management</a:t>
            </a:r>
          </a:p>
          <a:p>
            <a:r>
              <a:rPr lang="en-BE" dirty="0"/>
              <a:t>Order processing (Fullfilment) </a:t>
            </a:r>
          </a:p>
          <a:p>
            <a:r>
              <a:rPr lang="en-BE" dirty="0"/>
              <a:t>Payment status (Accounting)</a:t>
            </a:r>
          </a:p>
          <a:p>
            <a:r>
              <a:rPr lang="en-BE" dirty="0"/>
              <a:t>Stock management</a:t>
            </a:r>
          </a:p>
          <a:p>
            <a:r>
              <a:rPr lang="en-BE" dirty="0"/>
              <a:t>Delivery</a:t>
            </a:r>
          </a:p>
          <a:p>
            <a:endParaRPr lang="en-BE" dirty="0"/>
          </a:p>
          <a:p>
            <a:r>
              <a:rPr lang="en-BE" dirty="0"/>
              <a:t>In a sufficiently large organisation, this JSON object could represent multiple API calls to various micro- or macro services throughout the organisation.</a:t>
            </a:r>
          </a:p>
          <a:p>
            <a:endParaRPr lang="en-BE" dirty="0"/>
          </a:p>
          <a:p>
            <a:r>
              <a:rPr lang="en-BE" dirty="0"/>
              <a:t>The response object however holds no information that that is the case. </a:t>
            </a:r>
          </a:p>
          <a:p>
            <a:r>
              <a:rPr lang="en-BE" dirty="0"/>
              <a:t>We, as attackers, just have to assume that it's often the case. </a:t>
            </a:r>
          </a:p>
          <a:p>
            <a:endParaRPr lang="en-BE" dirty="0"/>
          </a:p>
          <a:p>
            <a:endParaRPr lang="en-BE" dirty="0"/>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14</a:t>
            </a:fld>
            <a:endParaRPr lang="en-US"/>
          </a:p>
        </p:txBody>
      </p:sp>
    </p:spTree>
    <p:extLst>
      <p:ext uri="{BB962C8B-B14F-4D97-AF65-F5344CB8AC3E}">
        <p14:creationId xmlns:p14="http://schemas.microsoft.com/office/powerpoint/2010/main" val="48831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Very often, parameters are parsed but not processed. </a:t>
            </a:r>
          </a:p>
          <a:p>
            <a:r>
              <a:rPr lang="en-BE" dirty="0"/>
              <a:t>Instead the parameter value is forwarded to another API. </a:t>
            </a:r>
          </a:p>
          <a:p>
            <a:endParaRPr lang="en-BE" dirty="0"/>
          </a:p>
          <a:p>
            <a:endParaRPr lang="en-BE" dirty="0"/>
          </a:p>
          <a:p>
            <a:r>
              <a:rPr lang="en-BE" dirty="0"/>
              <a:t>What do I mean with that? </a:t>
            </a:r>
          </a:p>
          <a:p>
            <a:endParaRPr lang="en-BE" dirty="0"/>
          </a:p>
          <a:p>
            <a:r>
              <a:rPr lang="en-BE" dirty="0"/>
              <a:t>Let's say you have an JSON request with a number of parameters, integers strings and so on. </a:t>
            </a:r>
          </a:p>
          <a:p>
            <a:endParaRPr lang="en-BE" dirty="0"/>
          </a:p>
          <a:p>
            <a:r>
              <a:rPr lang="en-BE" dirty="0"/>
              <a:t>When backend code parses the JSON and the parameter is needed to construct an external API call to another service, often the sanitation checks of said parameter will happen there where the value is needed and used. </a:t>
            </a:r>
          </a:p>
          <a:p>
            <a:r>
              <a:rPr lang="en-BE" dirty="0"/>
              <a:t>In this case, it's the 2nd API. </a:t>
            </a:r>
          </a:p>
          <a:p>
            <a:endParaRPr lang="en-BE" dirty="0"/>
          </a:p>
          <a:p>
            <a:r>
              <a:rPr lang="en-BE" dirty="0"/>
              <a:t>So if a JSON request contains an integer value, and you make a string, the first API often doesn't care. </a:t>
            </a:r>
          </a:p>
          <a:p>
            <a:r>
              <a:rPr lang="en-BE" dirty="0"/>
              <a:t>It will just parse the string value, and use the string value in the call to the external API. </a:t>
            </a:r>
          </a:p>
          <a:p>
            <a:endParaRPr lang="en-BE" dirty="0"/>
          </a:p>
          <a:p>
            <a:r>
              <a:rPr lang="en-BE" dirty="0"/>
              <a:t>Only there the application will check the type and error out (or not).</a:t>
            </a:r>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15</a:t>
            </a:fld>
            <a:endParaRPr lang="en-US"/>
          </a:p>
        </p:txBody>
      </p:sp>
    </p:spTree>
    <p:extLst>
      <p:ext uri="{BB962C8B-B14F-4D97-AF65-F5344CB8AC3E}">
        <p14:creationId xmlns:p14="http://schemas.microsoft.com/office/powerpoint/2010/main" val="14611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 practical example of this is shown here.</a:t>
            </a:r>
          </a:p>
          <a:p>
            <a:endParaRPr lang="en-BE" dirty="0"/>
          </a:p>
          <a:p>
            <a:r>
              <a:rPr lang="en-BE" dirty="0"/>
              <a:t>This was an API that let the user lookup data from a read-only database. </a:t>
            </a:r>
          </a:p>
          <a:p>
            <a:r>
              <a:rPr lang="en-BE" dirty="0"/>
              <a:t>In this case an Elastic database. </a:t>
            </a:r>
          </a:p>
          <a:p>
            <a:endParaRPr lang="en-BE" dirty="0"/>
          </a:p>
          <a:p>
            <a:r>
              <a:rPr lang="en-BE" dirty="0"/>
              <a:t>The Gateway API would take a GET parameter called "extraCountries", and split the value of that parameter with the "|” (pipe) delimiter.</a:t>
            </a:r>
          </a:p>
          <a:p>
            <a:endParaRPr lang="en-BE" dirty="0"/>
          </a:p>
          <a:p>
            <a:r>
              <a:rPr lang="en-BE" dirty="0"/>
              <a:t>For every element in the resulting array, it would make a call to Elastic, using the value of that element as the index of Elastic.</a:t>
            </a:r>
          </a:p>
          <a:p>
            <a:endParaRPr lang="en-BE" dirty="0"/>
          </a:p>
          <a:p>
            <a:r>
              <a:rPr lang="en-BE" dirty="0"/>
              <a:t>For those who are not familiar with Elastic, it's kind of a special database, more a document store. </a:t>
            </a:r>
          </a:p>
          <a:p>
            <a:r>
              <a:rPr lang="en-BE" dirty="0"/>
              <a:t>Instead of databases, it uses indices. Every index would hold a number of documents that could be looked up. </a:t>
            </a:r>
          </a:p>
          <a:p>
            <a:endParaRPr lang="en-BE" dirty="0"/>
          </a:p>
          <a:p>
            <a:r>
              <a:rPr lang="en-BE" dirty="0"/>
              <a:t>The backend code in this case would prefix the element value (the index) with the path to Elastic ie "/secured/" </a:t>
            </a:r>
          </a:p>
          <a:p>
            <a:r>
              <a:rPr lang="en-BE" dirty="0"/>
              <a:t>The backend would then suffix the path with "_search". This is all happening in the background, so invisible to the user. </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16</a:t>
            </a:fld>
            <a:endParaRPr lang="en-US"/>
          </a:p>
        </p:txBody>
      </p:sp>
    </p:spTree>
    <p:extLst>
      <p:ext uri="{BB962C8B-B14F-4D97-AF65-F5344CB8AC3E}">
        <p14:creationId xmlns:p14="http://schemas.microsoft.com/office/powerpoint/2010/main" val="885696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To hack it, I replaced one value of an index "MC" with a new index "FR".</a:t>
            </a:r>
          </a:p>
          <a:p>
            <a:endParaRPr lang="en-BE" dirty="0"/>
          </a:p>
          <a:p>
            <a:r>
              <a:rPr lang="en-BE" dirty="0"/>
              <a:t>Created a doc_id, and suffix'ed the string with _create.</a:t>
            </a:r>
          </a:p>
          <a:p>
            <a:r>
              <a:rPr lang="en-BE" dirty="0"/>
              <a:t>A pound sign (%23) was then used to hide the "_search" suffix made by the code in the url fragment. </a:t>
            </a:r>
          </a:p>
          <a:p>
            <a:endParaRPr lang="en-BE" dirty="0"/>
          </a:p>
          <a:p>
            <a:r>
              <a:rPr lang="en-BE" dirty="0"/>
              <a:t>replacing the _search with _create turned the read-only database into a writeable database. </a:t>
            </a:r>
          </a:p>
          <a:p>
            <a:endParaRPr lang="en-BE" dirty="0"/>
          </a:p>
          <a:p>
            <a:r>
              <a:rPr lang="en-BE" dirty="0"/>
              <a:t>The _create command in the url doesn't mean anything to the WAF, but it means a lot to Elastic. </a:t>
            </a:r>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17</a:t>
            </a:fld>
            <a:endParaRPr lang="en-US"/>
          </a:p>
        </p:txBody>
      </p:sp>
    </p:spTree>
    <p:extLst>
      <p:ext uri="{BB962C8B-B14F-4D97-AF65-F5344CB8AC3E}">
        <p14:creationId xmlns:p14="http://schemas.microsoft.com/office/powerpoint/2010/main" val="244325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a:p>
            <a:r>
              <a:rPr lang="en-BE" dirty="0"/>
              <a:t>The system responded in a very typical way for these kind of vulnerabilities:</a:t>
            </a:r>
          </a:p>
          <a:p>
            <a:endParaRPr lang="en-BE" dirty="0"/>
          </a:p>
          <a:p>
            <a:r>
              <a:rPr lang="en-BE" dirty="0"/>
              <a:t>With 2 different HTTP status codes in one response. </a:t>
            </a:r>
          </a:p>
          <a:p>
            <a:endParaRPr lang="en-BE" dirty="0"/>
          </a:p>
          <a:p>
            <a:r>
              <a:rPr lang="en-BE" dirty="0"/>
              <a:t>The first API, the one we as pentesters are communicating with, responds with 200-OK because the request triggered no errors. </a:t>
            </a:r>
          </a:p>
          <a:p>
            <a:endParaRPr lang="en-BE" dirty="0"/>
          </a:p>
          <a:p>
            <a:r>
              <a:rPr lang="en-BE" dirty="0"/>
              <a:t>The 2nd API responds with 201 - Created status code, which means that a resource that didn't exist before, is now created. </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18</a:t>
            </a:fld>
            <a:endParaRPr lang="en-US"/>
          </a:p>
        </p:txBody>
      </p:sp>
    </p:spTree>
    <p:extLst>
      <p:ext uri="{BB962C8B-B14F-4D97-AF65-F5344CB8AC3E}">
        <p14:creationId xmlns:p14="http://schemas.microsoft.com/office/powerpoint/2010/main" val="279871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a:p>
            <a:r>
              <a:rPr lang="en-BE" dirty="0"/>
              <a:t>So again, as with the singular API hacking, we have a critical bug in a hardened target. </a:t>
            </a:r>
          </a:p>
          <a:p>
            <a:endParaRPr lang="en-BE" dirty="0"/>
          </a:p>
          <a:p>
            <a:r>
              <a:rPr lang="en-BE" dirty="0"/>
              <a:t>We didn't use any easy recognizable payload for the WAF to trigger a block. </a:t>
            </a:r>
          </a:p>
          <a:p>
            <a:endParaRPr lang="en-BE" dirty="0"/>
          </a:p>
          <a:p>
            <a:r>
              <a:rPr lang="en-BE" dirty="0"/>
              <a:t>And we saw some symptoms of the ecosystem where this kind of vulnerability is found: </a:t>
            </a:r>
          </a:p>
          <a:p>
            <a:endParaRPr lang="en-BE" dirty="0"/>
          </a:p>
          <a:p>
            <a:r>
              <a:rPr lang="en-BE" dirty="0"/>
              <a:t>Multiple HTTP status codes in one request. </a:t>
            </a:r>
          </a:p>
          <a:p>
            <a:r>
              <a:rPr lang="en-BE" dirty="0"/>
              <a:t>Different domains being mentioned in response body.</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19</a:t>
            </a:fld>
            <a:endParaRPr lang="en-US"/>
          </a:p>
        </p:txBody>
      </p:sp>
    </p:spTree>
    <p:extLst>
      <p:ext uri="{BB962C8B-B14F-4D97-AF65-F5344CB8AC3E}">
        <p14:creationId xmlns:p14="http://schemas.microsoft.com/office/powerpoint/2010/main" val="382005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0CAB298-86B8-4AB9-AF01-06CE1797BA70}" type="slidenum">
              <a:rPr lang="en-US" smtClean="0"/>
              <a:t>2</a:t>
            </a:fld>
            <a:endParaRPr lang="en-US"/>
          </a:p>
        </p:txBody>
      </p:sp>
    </p:spTree>
    <p:extLst>
      <p:ext uri="{BB962C8B-B14F-4D97-AF65-F5344CB8AC3E}">
        <p14:creationId xmlns:p14="http://schemas.microsoft.com/office/powerpoint/2010/main" val="1854293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Let's dig deeper into this architecture.</a:t>
            </a:r>
          </a:p>
          <a:p>
            <a:endParaRPr lang="en-BE" dirty="0"/>
          </a:p>
          <a:p>
            <a:r>
              <a:rPr lang="en-BE" dirty="0"/>
              <a:t>First we saw singular API hacking with a payload-less approach.</a:t>
            </a:r>
          </a:p>
          <a:p>
            <a:r>
              <a:rPr lang="en-BE" dirty="0"/>
              <a:t>Next we saw API-to-API hacking with minimal payloads.</a:t>
            </a:r>
          </a:p>
          <a:p>
            <a:endParaRPr lang="en-BE" dirty="0"/>
          </a:p>
          <a:p>
            <a:r>
              <a:rPr lang="en-BE" dirty="0"/>
              <a:t>Now we need to maximize our attack surface. </a:t>
            </a:r>
          </a:p>
          <a:p>
            <a:endParaRPr lang="en-BE" dirty="0"/>
          </a:p>
          <a:p>
            <a:r>
              <a:rPr lang="en-BE" dirty="0"/>
              <a:t>When we consider API-to-API hacking, it's very obvious we are dealing with 2 different attack surfaces. </a:t>
            </a:r>
          </a:p>
          <a:p>
            <a:endParaRPr lang="en-BE" dirty="0"/>
          </a:p>
          <a:p>
            <a:r>
              <a:rPr lang="en-BE" dirty="0"/>
              <a:t>There might be vulnerabilities in the first API, and there might be a completely different set of vulnerabilities in the second API. </a:t>
            </a:r>
          </a:p>
          <a:p>
            <a:endParaRPr lang="en-BE" dirty="0"/>
          </a:p>
          <a:p>
            <a:r>
              <a:rPr lang="en-BE" dirty="0"/>
              <a:t>We can however, squeeze the last drop of attack surface out of this architecture. </a:t>
            </a:r>
          </a:p>
        </p:txBody>
      </p:sp>
      <p:sp>
        <p:nvSpPr>
          <p:cNvPr id="4" name="Slide Number Placeholder 3"/>
          <p:cNvSpPr>
            <a:spLocks noGrp="1"/>
          </p:cNvSpPr>
          <p:nvPr>
            <p:ph type="sldNum" sz="quarter" idx="5"/>
          </p:nvPr>
        </p:nvSpPr>
        <p:spPr/>
        <p:txBody>
          <a:bodyPr/>
          <a:lstStyle/>
          <a:p>
            <a:fld id="{60CAB298-86B8-4AB9-AF01-06CE1797BA70}" type="slidenum">
              <a:rPr lang="en-US" smtClean="0"/>
              <a:t>20</a:t>
            </a:fld>
            <a:endParaRPr lang="en-US"/>
          </a:p>
        </p:txBody>
      </p:sp>
    </p:spTree>
    <p:extLst>
      <p:ext uri="{BB962C8B-B14F-4D97-AF65-F5344CB8AC3E}">
        <p14:creationId xmlns:p14="http://schemas.microsoft.com/office/powerpoint/2010/main" val="3480852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a:p>
            <a:r>
              <a:rPr lang="en-BE" dirty="0"/>
              <a:t>As it turns out, there are actually 3 attack surfaces here. </a:t>
            </a:r>
          </a:p>
          <a:p>
            <a:endParaRPr lang="en-BE" dirty="0"/>
          </a:p>
          <a:p>
            <a:r>
              <a:rPr lang="en-BE" dirty="0"/>
              <a:t>We have the first API, that deconstructs the original request and uses user input to create a second call to another API. </a:t>
            </a:r>
          </a:p>
          <a:p>
            <a:endParaRPr lang="en-BE" dirty="0"/>
          </a:p>
          <a:p>
            <a:r>
              <a:rPr lang="en-BE" dirty="0"/>
              <a:t>We have the second API, that can contain a very different set of vulnerabilities or technologies. </a:t>
            </a:r>
          </a:p>
          <a:p>
            <a:endParaRPr lang="en-BE" dirty="0"/>
          </a:p>
          <a:p>
            <a:endParaRPr lang="en-BE" dirty="0"/>
          </a:p>
          <a:p>
            <a:r>
              <a:rPr lang="en-BE" dirty="0"/>
              <a:t>And we have the communication channel between the two, in this case an HTTP call. </a:t>
            </a:r>
          </a:p>
          <a:p>
            <a:endParaRPr lang="en-BE" dirty="0"/>
          </a:p>
          <a:p>
            <a:r>
              <a:rPr lang="en-BE" dirty="0"/>
              <a:t>This Third attack surface might lead to yet another set of vulnerabilities. </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21</a:t>
            </a:fld>
            <a:endParaRPr lang="en-US"/>
          </a:p>
        </p:txBody>
      </p:sp>
    </p:spTree>
    <p:extLst>
      <p:ext uri="{BB962C8B-B14F-4D97-AF65-F5344CB8AC3E}">
        <p14:creationId xmlns:p14="http://schemas.microsoft.com/office/powerpoint/2010/main" val="4165623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a:p>
            <a:r>
              <a:rPr lang="en-BE" dirty="0"/>
              <a:t>Consider this next real-life vulnerability: A search api like we’ve seen a thousand times. </a:t>
            </a:r>
          </a:p>
          <a:p>
            <a:endParaRPr lang="en-BE" dirty="0"/>
          </a:p>
          <a:p>
            <a:r>
              <a:rPr lang="en-BE" dirty="0"/>
              <a:t>This was also a well tested application. </a:t>
            </a:r>
          </a:p>
          <a:p>
            <a:r>
              <a:rPr lang="en-BE" dirty="0"/>
              <a:t>Tested all kind of naughty strings &amp; numbers, injection based vulnerabilities, type switching etc. </a:t>
            </a:r>
          </a:p>
          <a:p>
            <a:r>
              <a:rPr lang="en-BE" dirty="0"/>
              <a:t>Nothing works, this was a very secure application. </a:t>
            </a:r>
          </a:p>
          <a:p>
            <a:endParaRPr lang="en-BE" dirty="0"/>
          </a:p>
          <a:p>
            <a:r>
              <a:rPr lang="en-BE" dirty="0"/>
              <a:t>So when I tried to find the maximum pagesize for this endpoint, I've tried 100, 1000, 10.000 as the pagesizes and when I tried a pagesize of 10K, the application very nicely informed me that a pagesize of 10k might be a bit too much. An error message was displayed and the request did not succeed.</a:t>
            </a:r>
          </a:p>
          <a:p>
            <a:endParaRPr lang="en-BE" dirty="0"/>
          </a:p>
          <a:p>
            <a:r>
              <a:rPr lang="en-BE" dirty="0"/>
              <a:t>That looked like sane defaults and proper sanitation. </a:t>
            </a:r>
          </a:p>
          <a:p>
            <a:endParaRPr lang="en-BE" dirty="0"/>
          </a:p>
          <a:p>
            <a:r>
              <a:rPr lang="en-BE" dirty="0"/>
              <a:t>So I tried to figure out the exact maximum pagesize, and I used Burp Intruder to try every integer between 1000 and 10.000. </a:t>
            </a:r>
          </a:p>
          <a:p>
            <a:endParaRPr lang="en-BE" dirty="0"/>
          </a:p>
          <a:p>
            <a:r>
              <a:rPr lang="en-BE" dirty="0"/>
              <a:t>And a very subtle symptom was exposed: error messages between 3001 and 5000 were of a different response size than pagesizes over 5000.</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22</a:t>
            </a:fld>
            <a:endParaRPr lang="en-US"/>
          </a:p>
        </p:txBody>
      </p:sp>
    </p:spTree>
    <p:extLst>
      <p:ext uri="{BB962C8B-B14F-4D97-AF65-F5344CB8AC3E}">
        <p14:creationId xmlns:p14="http://schemas.microsoft.com/office/powerpoint/2010/main" val="296831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a:p>
            <a:r>
              <a:rPr lang="en-BE" dirty="0"/>
              <a:t>What happened here was that: </a:t>
            </a:r>
          </a:p>
          <a:p>
            <a:endParaRPr lang="en-BE" dirty="0"/>
          </a:p>
          <a:p>
            <a:r>
              <a:rPr lang="en-BE" dirty="0"/>
              <a:t>Even though API1 and API2 were both having sane defaults and limits on pagesize, they did not agree on what the maximum pagesize should be.</a:t>
            </a:r>
          </a:p>
          <a:p>
            <a:endParaRPr lang="en-BE" dirty="0"/>
          </a:p>
          <a:p>
            <a:r>
              <a:rPr lang="en-BE" dirty="0"/>
              <a:t>API1 thought that a pagesize of 5000 is more than enough</a:t>
            </a:r>
          </a:p>
          <a:p>
            <a:r>
              <a:rPr lang="en-BE" dirty="0"/>
              <a:t>And API2 thought that a pagesize of 3000 was more than enough. </a:t>
            </a:r>
          </a:p>
          <a:p>
            <a:endParaRPr lang="en-BE" dirty="0"/>
          </a:p>
          <a:p>
            <a:endParaRPr lang="en-BE" dirty="0"/>
          </a:p>
          <a:p>
            <a:r>
              <a:rPr lang="en-BE" dirty="0"/>
              <a:t>So requests with a pagesize over 5000 (like my first attempted request) would be greeted with an error from the first API. </a:t>
            </a:r>
          </a:p>
          <a:p>
            <a:r>
              <a:rPr lang="en-BE" dirty="0"/>
              <a:t>But requests with a pagesize between 3000 and 5000, would be ok for the first API. </a:t>
            </a:r>
          </a:p>
          <a:p>
            <a:r>
              <a:rPr lang="en-BE" dirty="0"/>
              <a:t>Those requests would be greeted with an error of the 2nd API.</a:t>
            </a:r>
          </a:p>
          <a:p>
            <a:endParaRPr lang="en-BE" dirty="0"/>
          </a:p>
          <a:p>
            <a:r>
              <a:rPr lang="en-BE" dirty="0"/>
              <a:t>This was an edge case the first API did not account for. </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23</a:t>
            </a:fld>
            <a:endParaRPr lang="en-US"/>
          </a:p>
        </p:txBody>
      </p:sp>
    </p:spTree>
    <p:extLst>
      <p:ext uri="{BB962C8B-B14F-4D97-AF65-F5344CB8AC3E}">
        <p14:creationId xmlns:p14="http://schemas.microsoft.com/office/powerpoint/2010/main" val="91677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So the first API would generate a 500 server error, with an error message stating "Request failed with status code 400". </a:t>
            </a:r>
          </a:p>
          <a:p>
            <a:endParaRPr lang="en-BE" dirty="0"/>
          </a:p>
          <a:p>
            <a:r>
              <a:rPr lang="en-BE" dirty="0"/>
              <a:t>So that's weird: 500 are server errors, and 4xx are client errors. </a:t>
            </a:r>
          </a:p>
          <a:p>
            <a:r>
              <a:rPr lang="en-BE" dirty="0"/>
              <a:t>2 status codes in one response. </a:t>
            </a:r>
          </a:p>
          <a:p>
            <a:endParaRPr lang="en-BE" dirty="0"/>
          </a:p>
          <a:p>
            <a:r>
              <a:rPr lang="en-BE" dirty="0"/>
              <a:t>From the point of view of the attacker, API 1 is acting as a server (500 Server error).</a:t>
            </a:r>
          </a:p>
          <a:p>
            <a:r>
              <a:rPr lang="en-BE" dirty="0"/>
              <a:t>From the point of view of API 2, API1 is acting as the client. </a:t>
            </a:r>
          </a:p>
          <a:p>
            <a:endParaRPr lang="en-BE" dirty="0"/>
          </a:p>
          <a:p>
            <a:r>
              <a:rPr lang="en-BE" dirty="0"/>
              <a:t>API1, in it's capacity as the client, made an error to submit a pagesize that was too large. </a:t>
            </a:r>
          </a:p>
          <a:p>
            <a:r>
              <a:rPr lang="en-BE" dirty="0"/>
              <a:t>So API2 responds with a client-side error code (400). </a:t>
            </a:r>
          </a:p>
          <a:p>
            <a:endParaRPr lang="en-BE" dirty="0"/>
          </a:p>
          <a:p>
            <a:r>
              <a:rPr lang="en-BE" dirty="0"/>
              <a:t>API 1, in it's capacity as the server for the pentester, relays this error message to the user with a server error code (500). </a:t>
            </a:r>
          </a:p>
          <a:p>
            <a:endParaRPr lang="en-BE" dirty="0"/>
          </a:p>
          <a:p>
            <a:r>
              <a:rPr lang="en-BE" dirty="0"/>
              <a:t>API 1 is very helpfully displaying all the information it used to construct the faulty call to API 2.</a:t>
            </a:r>
          </a:p>
          <a:p>
            <a:endParaRPr lang="en-BE" dirty="0"/>
          </a:p>
          <a:p>
            <a:r>
              <a:rPr lang="en-BE" dirty="0"/>
              <a:t>Amongst which, the authorization headers and the API key  it used to authenticate to API 2.</a:t>
            </a:r>
          </a:p>
          <a:p>
            <a:endParaRPr lang="en-BE" dirty="0"/>
          </a:p>
          <a:p>
            <a:r>
              <a:rPr lang="en-BE" dirty="0"/>
              <a:t>So now the attacker has the authorization to API 2, which contained all kinds of backoffice functionality. </a:t>
            </a:r>
          </a:p>
          <a:p>
            <a:r>
              <a:rPr lang="en-BE" dirty="0"/>
              <a:t>Any number between 3000 &amp; 5000 gives you keys to the kingdom!</a:t>
            </a:r>
          </a:p>
          <a:p>
            <a:endParaRPr lang="en-BE" dirty="0"/>
          </a:p>
          <a:p>
            <a:r>
              <a:rPr lang="en-BE" dirty="0"/>
              <a:t>Works not only on pagesizes ofcourse, wanna bet?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24</a:t>
            </a:fld>
            <a:endParaRPr lang="en-US"/>
          </a:p>
        </p:txBody>
      </p:sp>
    </p:spTree>
    <p:extLst>
      <p:ext uri="{BB962C8B-B14F-4D97-AF65-F5344CB8AC3E}">
        <p14:creationId xmlns:p14="http://schemas.microsoft.com/office/powerpoint/2010/main" val="1541001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At this point we have 3 critical bugs in hardened targets, and haven’t even used payloads to speak of. </a:t>
            </a:r>
          </a:p>
          <a:p>
            <a:r>
              <a:rPr lang="en-BE" dirty="0"/>
              <a:t>To hack an API, you don’t always need complicated looking payloads that can trigger a WAF. </a:t>
            </a:r>
          </a:p>
          <a:p>
            <a:endParaRPr lang="en-BE" dirty="0"/>
          </a:p>
          <a:p>
            <a:r>
              <a:rPr lang="en-BE" dirty="0"/>
              <a:t>But it’s not as easy as it looks: finding the right time and place can be challenge.</a:t>
            </a:r>
          </a:p>
          <a:p>
            <a:endParaRPr lang="en-BE" dirty="0"/>
          </a:p>
          <a:p>
            <a:r>
              <a:rPr lang="en-BE" dirty="0"/>
              <a:t>But what if you want or need to use payloads that could trigger a WAF?</a:t>
            </a:r>
          </a:p>
        </p:txBody>
      </p:sp>
      <p:sp>
        <p:nvSpPr>
          <p:cNvPr id="4" name="Slide Number Placeholder 3"/>
          <p:cNvSpPr>
            <a:spLocks noGrp="1"/>
          </p:cNvSpPr>
          <p:nvPr>
            <p:ph type="sldNum" sz="quarter" idx="5"/>
          </p:nvPr>
        </p:nvSpPr>
        <p:spPr/>
        <p:txBody>
          <a:bodyPr/>
          <a:lstStyle/>
          <a:p>
            <a:fld id="{60CAB298-86B8-4AB9-AF01-06CE1797BA70}" type="slidenum">
              <a:rPr lang="en-US" smtClean="0"/>
              <a:t>25</a:t>
            </a:fld>
            <a:endParaRPr lang="en-US"/>
          </a:p>
        </p:txBody>
      </p:sp>
    </p:spTree>
    <p:extLst>
      <p:ext uri="{BB962C8B-B14F-4D97-AF65-F5344CB8AC3E}">
        <p14:creationId xmlns:p14="http://schemas.microsoft.com/office/powerpoint/2010/main" val="3899926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Let’s have a look at Web Application Firewalls.</a:t>
            </a:r>
          </a:p>
        </p:txBody>
      </p:sp>
      <p:sp>
        <p:nvSpPr>
          <p:cNvPr id="4" name="Slide Number Placeholder 3"/>
          <p:cNvSpPr>
            <a:spLocks noGrp="1"/>
          </p:cNvSpPr>
          <p:nvPr>
            <p:ph type="sldNum" sz="quarter" idx="5"/>
          </p:nvPr>
        </p:nvSpPr>
        <p:spPr/>
        <p:txBody>
          <a:bodyPr/>
          <a:lstStyle/>
          <a:p>
            <a:fld id="{60CAB298-86B8-4AB9-AF01-06CE1797BA70}" type="slidenum">
              <a:rPr lang="en-US" smtClean="0"/>
              <a:t>26</a:t>
            </a:fld>
            <a:endParaRPr lang="en-US"/>
          </a:p>
        </p:txBody>
      </p:sp>
    </p:spTree>
    <p:extLst>
      <p:ext uri="{BB962C8B-B14F-4D97-AF65-F5344CB8AC3E}">
        <p14:creationId xmlns:p14="http://schemas.microsoft.com/office/powerpoint/2010/main" val="2031914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is a schematic of a very common architecture. </a:t>
            </a:r>
          </a:p>
          <a:p>
            <a:endParaRPr lang="en-BE" dirty="0"/>
          </a:p>
          <a:p>
            <a:r>
              <a:rPr lang="en-BE" dirty="0"/>
              <a:t>We have a gateway API, that uses several other API’s. </a:t>
            </a:r>
          </a:p>
          <a:p>
            <a:r>
              <a:rPr lang="en-BE" dirty="0"/>
              <a:t>The WAF is placed in front of the gateway API, to check all the incoming traffic for suspicious patterns.</a:t>
            </a:r>
          </a:p>
          <a:p>
            <a:endParaRPr lang="en-BE" dirty="0"/>
          </a:p>
          <a:p>
            <a:r>
              <a:rPr lang="en-BE" dirty="0"/>
              <a:t>As soon as the pentester uses a scanner, such as SQLmap or Burp Active scan, he/she is blocked from further communication with the gateway API. </a:t>
            </a:r>
          </a:p>
          <a:p>
            <a:endParaRPr lang="en-BE" dirty="0"/>
          </a:p>
          <a:p>
            <a:r>
              <a:rPr lang="en-BE" dirty="0"/>
              <a:t>As a result, there is some kind of trust relationship growing between the gateway API and the secondary API’s. </a:t>
            </a:r>
          </a:p>
          <a:p>
            <a:r>
              <a:rPr lang="en-BE" dirty="0"/>
              <a:t>The secondary API’s are not publicly reachable, have authentication, and all their traffic is checked by the WAF, right? </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27</a:t>
            </a:fld>
            <a:endParaRPr lang="en-US"/>
          </a:p>
        </p:txBody>
      </p:sp>
    </p:spTree>
    <p:extLst>
      <p:ext uri="{BB962C8B-B14F-4D97-AF65-F5344CB8AC3E}">
        <p14:creationId xmlns:p14="http://schemas.microsoft.com/office/powerpoint/2010/main" val="2210076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 Web Application Firewall in action.</a:t>
            </a:r>
          </a:p>
          <a:p>
            <a:endParaRPr lang="en-BE" dirty="0"/>
          </a:p>
          <a:p>
            <a:r>
              <a:rPr lang="en-BE" dirty="0"/>
              <a:t>The attacker tries to use a well-known payload in the request. </a:t>
            </a:r>
          </a:p>
          <a:p>
            <a:r>
              <a:rPr lang="en-BE" dirty="0"/>
              <a:t>It gets blocked by the WAF, and the payload never reaches the gateway API, and as such the secondary call, constructed with values from the attacker’s request, never happens.</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28</a:t>
            </a:fld>
            <a:endParaRPr lang="en-US"/>
          </a:p>
        </p:txBody>
      </p:sp>
    </p:spTree>
    <p:extLst>
      <p:ext uri="{BB962C8B-B14F-4D97-AF65-F5344CB8AC3E}">
        <p14:creationId xmlns:p14="http://schemas.microsoft.com/office/powerpoint/2010/main" val="28893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Let’s talk about transformations, or ways in which your data can change, or be represented in a different way, while keeping it’s original meaning.</a:t>
            </a:r>
          </a:p>
        </p:txBody>
      </p:sp>
      <p:sp>
        <p:nvSpPr>
          <p:cNvPr id="4" name="Slide Number Placeholder 3"/>
          <p:cNvSpPr>
            <a:spLocks noGrp="1"/>
          </p:cNvSpPr>
          <p:nvPr>
            <p:ph type="sldNum" sz="quarter" idx="5"/>
          </p:nvPr>
        </p:nvSpPr>
        <p:spPr/>
        <p:txBody>
          <a:bodyPr/>
          <a:lstStyle/>
          <a:p>
            <a:fld id="{60CAB298-86B8-4AB9-AF01-06CE1797BA70}" type="slidenum">
              <a:rPr lang="en-US" smtClean="0"/>
              <a:t>29</a:t>
            </a:fld>
            <a:endParaRPr lang="en-US"/>
          </a:p>
        </p:txBody>
      </p:sp>
    </p:spTree>
    <p:extLst>
      <p:ext uri="{BB962C8B-B14F-4D97-AF65-F5344CB8AC3E}">
        <p14:creationId xmlns:p14="http://schemas.microsoft.com/office/powerpoint/2010/main" val="415000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In this presentation I’ll talk about how todays common API infrastructure is enabling attackers to utilize the properties of this infrastucture and use it against itself. </a:t>
            </a:r>
          </a:p>
          <a:p>
            <a:r>
              <a:rPr lang="en-BE" dirty="0"/>
              <a:t>Modern API driven applications are fairly secure. WAF’s &amp; frameworks make life harder for the pentester. </a:t>
            </a:r>
          </a:p>
          <a:p>
            <a:r>
              <a:rPr lang="en-BE" dirty="0"/>
              <a:t>We’ll see how to maximize the attack surface &amp; apply novel techniques to reach deep into the application and detonate payloads in hard to find places.</a:t>
            </a:r>
          </a:p>
        </p:txBody>
      </p:sp>
      <p:sp>
        <p:nvSpPr>
          <p:cNvPr id="4" name="Slide Number Placeholder 3"/>
          <p:cNvSpPr>
            <a:spLocks noGrp="1"/>
          </p:cNvSpPr>
          <p:nvPr>
            <p:ph type="sldNum" sz="quarter" idx="5"/>
          </p:nvPr>
        </p:nvSpPr>
        <p:spPr/>
        <p:txBody>
          <a:bodyPr/>
          <a:lstStyle/>
          <a:p>
            <a:fld id="{60CAB298-86B8-4AB9-AF01-06CE1797BA70}" type="slidenum">
              <a:rPr lang="en-US" smtClean="0"/>
              <a:t>3</a:t>
            </a:fld>
            <a:endParaRPr lang="en-US"/>
          </a:p>
        </p:txBody>
      </p:sp>
    </p:spTree>
    <p:extLst>
      <p:ext uri="{BB962C8B-B14F-4D97-AF65-F5344CB8AC3E}">
        <p14:creationId xmlns:p14="http://schemas.microsoft.com/office/powerpoint/2010/main" val="2660153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B</a:t>
            </a:r>
            <a:r>
              <a:rPr lang="en-GB" dirty="0"/>
              <a:t>e</a:t>
            </a:r>
            <a:r>
              <a:rPr lang="en-BE" dirty="0"/>
              <a:t>fore I explain what transformations are, let’s take a look at how user data travels trough various standards &amp; protocols.</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30</a:t>
            </a:fld>
            <a:endParaRPr lang="en-US"/>
          </a:p>
        </p:txBody>
      </p:sp>
    </p:spTree>
    <p:extLst>
      <p:ext uri="{BB962C8B-B14F-4D97-AF65-F5344CB8AC3E}">
        <p14:creationId xmlns:p14="http://schemas.microsoft.com/office/powerpoint/2010/main" val="586077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Let’s have a look at transformations. </a:t>
            </a:r>
          </a:p>
          <a:p>
            <a:r>
              <a:rPr lang="en-BE" dirty="0"/>
              <a:t>Transformations are a thing that happens, automagically. Every standard, every protocol have some sort of transformations happening. </a:t>
            </a:r>
          </a:p>
          <a:p>
            <a:r>
              <a:rPr lang="en-BE" dirty="0"/>
              <a:t>Most standards &amp; protocols have ways to represent data that would otherwise break syntax, or cannot be represented any other way. </a:t>
            </a:r>
          </a:p>
          <a:p>
            <a:endParaRPr lang="en-BE" dirty="0"/>
          </a:p>
          <a:p>
            <a:r>
              <a:rPr lang="en-BE" dirty="0"/>
              <a:t>For example, JSON understands unicode, so we can have emoji’s &amp; stuff. </a:t>
            </a:r>
          </a:p>
          <a:p>
            <a:r>
              <a:rPr lang="en-BE" dirty="0"/>
              <a:t>HTTP has URL encoding, so we can transport characters that would otherwise break the syntax of a URL or POST body. </a:t>
            </a:r>
          </a:p>
          <a:p>
            <a:r>
              <a:rPr lang="en-BE" dirty="0"/>
              <a:t>XML has entities, allowing the user to represent characters that would otherwise break the markup.</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31</a:t>
            </a:fld>
            <a:endParaRPr lang="en-US"/>
          </a:p>
        </p:txBody>
      </p:sp>
    </p:spTree>
    <p:extLst>
      <p:ext uri="{BB962C8B-B14F-4D97-AF65-F5344CB8AC3E}">
        <p14:creationId xmlns:p14="http://schemas.microsoft.com/office/powerpoint/2010/main" val="3853514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Now here’s the thing: </a:t>
            </a:r>
          </a:p>
          <a:p>
            <a:endParaRPr lang="en-BE" dirty="0"/>
          </a:p>
          <a:p>
            <a:r>
              <a:rPr lang="en-BE" dirty="0"/>
              <a:t>What happens if you use these transformations, or encoding mechanisms to represent characters that don’t break the syntax?</a:t>
            </a:r>
          </a:p>
          <a:p>
            <a:r>
              <a:rPr lang="en-BE" dirty="0"/>
              <a:t>In other words, what does the RFC say what to do with ASCII characters or benign characters when they are represented with an encoding mechanism. </a:t>
            </a:r>
          </a:p>
          <a:p>
            <a:endParaRPr lang="en-BE" dirty="0"/>
          </a:p>
          <a:p>
            <a:r>
              <a:rPr lang="en-BE" dirty="0"/>
              <a:t>The protocol or standard is required to “downgrade” the encoding. The protocol or standard is required to use the most “human readable” way of representing the character. </a:t>
            </a:r>
          </a:p>
          <a:p>
            <a:endParaRPr lang="en-BE" dirty="0"/>
          </a:p>
          <a:p>
            <a:r>
              <a:rPr lang="en-BE" dirty="0"/>
              <a:t>So if I use unicode to represent the benign letter “a” in a json, the json parser will transform or downgrade the unicode to ASCII letter “a”</a:t>
            </a:r>
          </a:p>
          <a:p>
            <a:r>
              <a:rPr lang="en-BE" dirty="0"/>
              <a:t>If I use URL encoding to represent the letter “a” where HTTP recognises it, but where it’s not needed, the URL encoding gets “decoded”. </a:t>
            </a:r>
          </a:p>
          <a:p>
            <a:r>
              <a:rPr lang="en-BE" dirty="0"/>
              <a:t>If I use an entity in XML, and that element value is used later in a JSON or a URL, it will get cast as it’s true value. </a:t>
            </a:r>
          </a:p>
          <a:p>
            <a:endParaRPr lang="en-BE" dirty="0"/>
          </a:p>
          <a:p>
            <a:r>
              <a:rPr lang="en-BE" dirty="0"/>
              <a:t>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32</a:t>
            </a:fld>
            <a:endParaRPr lang="en-US"/>
          </a:p>
        </p:txBody>
      </p:sp>
    </p:spTree>
    <p:extLst>
      <p:ext uri="{BB962C8B-B14F-4D97-AF65-F5344CB8AC3E}">
        <p14:creationId xmlns:p14="http://schemas.microsoft.com/office/powerpoint/2010/main" val="2378305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Now reme</a:t>
            </a:r>
            <a:r>
              <a:rPr lang="en-GB" dirty="0"/>
              <a:t>m</a:t>
            </a:r>
            <a:r>
              <a:rPr lang="en-BE" dirty="0"/>
              <a:t>ber our 3th attack surface. </a:t>
            </a:r>
          </a:p>
          <a:p>
            <a:r>
              <a:rPr lang="en-BE" dirty="0"/>
              <a:t>If we have a situation where an API is using another API, we have a third attack surface, because something is happening between the two API’s.</a:t>
            </a:r>
          </a:p>
          <a:p>
            <a:r>
              <a:rPr lang="en-BE" dirty="0"/>
              <a:t>The communication between the API’s has it’s own properties.</a:t>
            </a:r>
          </a:p>
          <a:p>
            <a:r>
              <a:rPr lang="en-BE" dirty="0"/>
              <a:t> Most of the time it’s an HTTP call, and therefor transformations will happen. </a:t>
            </a:r>
          </a:p>
          <a:p>
            <a:r>
              <a:rPr lang="en-BE" dirty="0"/>
              <a:t>Path traversals will be interpreted. </a:t>
            </a:r>
          </a:p>
          <a:p>
            <a:r>
              <a:rPr lang="en-BE" dirty="0"/>
              <a:t>URL encodings will be ”downgraded” where possible. </a:t>
            </a:r>
          </a:p>
          <a:p>
            <a:r>
              <a:rPr lang="en-BE" dirty="0"/>
              <a:t>Unicode will be transformed wherever possible. </a:t>
            </a:r>
          </a:p>
          <a:p>
            <a:endParaRPr lang="en-BE" dirty="0"/>
          </a:p>
          <a:p>
            <a:r>
              <a:rPr lang="en-BE" dirty="0"/>
              <a:t>There is nothing anybody can do about that, it’s inherited from the standard. </a:t>
            </a:r>
          </a:p>
          <a:p>
            <a:endParaRPr lang="en-BE" dirty="0"/>
          </a:p>
          <a:p>
            <a:r>
              <a:rPr lang="en-BE" dirty="0"/>
              <a:t>And for the attacker, this is not only an attack surface! It’s also a tool at our disposal. It’s a tool that the attacker can predict and anticipate. </a:t>
            </a:r>
          </a:p>
          <a:p>
            <a:r>
              <a:rPr lang="en-BE" dirty="0"/>
              <a:t>A tool that the attacker can use for his/her advantage. </a:t>
            </a:r>
          </a:p>
          <a:p>
            <a:endParaRPr lang="en-BE" dirty="0"/>
          </a:p>
          <a:p>
            <a:r>
              <a:rPr lang="en-BE" dirty="0"/>
              <a:t>An attacker can use the properties of this multi-API environment against itself!</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33</a:t>
            </a:fld>
            <a:endParaRPr lang="en-US"/>
          </a:p>
        </p:txBody>
      </p:sp>
    </p:spTree>
    <p:extLst>
      <p:ext uri="{BB962C8B-B14F-4D97-AF65-F5344CB8AC3E}">
        <p14:creationId xmlns:p14="http://schemas.microsoft.com/office/powerpoint/2010/main" val="575350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So Finally, we can put this all together. </a:t>
            </a:r>
          </a:p>
          <a:p>
            <a:endParaRPr lang="en-BE" dirty="0"/>
          </a:p>
          <a:p>
            <a:r>
              <a:rPr lang="en-BE" dirty="0"/>
              <a:t>We’ll see how we can use this tool to bypass the Web Application Firewall, in order sneak past the gateway API, and deliver our payloads to the 2nd order API.</a:t>
            </a:r>
          </a:p>
        </p:txBody>
      </p:sp>
      <p:sp>
        <p:nvSpPr>
          <p:cNvPr id="4" name="Slide Number Placeholder 3"/>
          <p:cNvSpPr>
            <a:spLocks noGrp="1"/>
          </p:cNvSpPr>
          <p:nvPr>
            <p:ph type="sldNum" sz="quarter" idx="5"/>
          </p:nvPr>
        </p:nvSpPr>
        <p:spPr/>
        <p:txBody>
          <a:bodyPr/>
          <a:lstStyle/>
          <a:p>
            <a:fld id="{60CAB298-86B8-4AB9-AF01-06CE1797BA70}" type="slidenum">
              <a:rPr lang="en-US" smtClean="0"/>
              <a:t>34</a:t>
            </a:fld>
            <a:endParaRPr lang="en-US"/>
          </a:p>
        </p:txBody>
      </p:sp>
    </p:spTree>
    <p:extLst>
      <p:ext uri="{BB962C8B-B14F-4D97-AF65-F5344CB8AC3E}">
        <p14:creationId xmlns:p14="http://schemas.microsoft.com/office/powerpoint/2010/main" val="2193705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 really old example of this is the “mother of all chained transformations”</a:t>
            </a:r>
          </a:p>
          <a:p>
            <a:r>
              <a:rPr lang="en-BE" dirty="0"/>
              <a:t>Double URL encoding. </a:t>
            </a:r>
          </a:p>
          <a:p>
            <a:r>
              <a:rPr lang="en-BE" dirty="0"/>
              <a:t>This technique exploits the fact that 2 HTTP parsers are used consecutively. </a:t>
            </a:r>
          </a:p>
          <a:p>
            <a:r>
              <a:rPr lang="en-BE" dirty="0"/>
              <a:t>2 HTTP calls after each other, will mean that URL decoding happens twice. </a:t>
            </a:r>
          </a:p>
          <a:p>
            <a:r>
              <a:rPr lang="en-BE" dirty="0"/>
              <a:t>After decoding it twice, the payload manifests in it’s true malicious form. </a:t>
            </a:r>
          </a:p>
          <a:p>
            <a:endParaRPr lang="en-BE" dirty="0"/>
          </a:p>
          <a:p>
            <a:r>
              <a:rPr lang="en-BE" dirty="0"/>
              <a:t>Lot’s of tools are capable of doing this, it’s a very old technique.</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35</a:t>
            </a:fld>
            <a:endParaRPr lang="en-US"/>
          </a:p>
        </p:txBody>
      </p:sp>
    </p:spTree>
    <p:extLst>
      <p:ext uri="{BB962C8B-B14F-4D97-AF65-F5344CB8AC3E}">
        <p14:creationId xmlns:p14="http://schemas.microsoft.com/office/powerpoint/2010/main" val="607889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But beca</a:t>
            </a:r>
            <a:r>
              <a:rPr lang="en-GB" dirty="0"/>
              <a:t>us</a:t>
            </a:r>
            <a:r>
              <a:rPr lang="en-BE" dirty="0"/>
              <a:t>e it’s very old, WAF’s are also very capable in detecting it. </a:t>
            </a:r>
          </a:p>
          <a:p>
            <a:endParaRPr lang="en-BE" dirty="0"/>
          </a:p>
          <a:p>
            <a:r>
              <a:rPr lang="en-BE" dirty="0"/>
              <a:t>If a WAF is placed in front of the gateway API, using double URL encoding will get you blocked most of the time.</a:t>
            </a:r>
          </a:p>
          <a:p>
            <a:endParaRPr lang="en-BE" dirty="0"/>
          </a:p>
          <a:p>
            <a:r>
              <a:rPr lang="en-BE" dirty="0"/>
              <a:t>That’s because for a WAF, it’s fairly inexpensive in terms of CPU cycles to detect the presence of URL encoding after the first decoding cycle. </a:t>
            </a:r>
          </a:p>
          <a:p>
            <a:r>
              <a:rPr lang="en-BE" dirty="0"/>
              <a:t>If there is still URL encoding present, the WAF will just keep decoding until none are left. </a:t>
            </a:r>
          </a:p>
          <a:p>
            <a:endParaRPr lang="en-BE" dirty="0"/>
          </a:p>
          <a:p>
            <a:r>
              <a:rPr lang="en-BE" dirty="0"/>
              <a:t>Your payload will be detected, and the request will be blocked.</a:t>
            </a:r>
          </a:p>
          <a:p>
            <a:r>
              <a:rPr lang="en-BE" dirty="0"/>
              <a:t>Because we are staying within the same Content-Type.</a:t>
            </a:r>
          </a:p>
          <a:p>
            <a:endParaRPr lang="en-BE" dirty="0"/>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36</a:t>
            </a:fld>
            <a:endParaRPr lang="en-US"/>
          </a:p>
        </p:txBody>
      </p:sp>
    </p:spTree>
    <p:extLst>
      <p:ext uri="{BB962C8B-B14F-4D97-AF65-F5344CB8AC3E}">
        <p14:creationId xmlns:p14="http://schemas.microsoft.com/office/powerpoint/2010/main" val="2284459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But as we have seen, in a multi API environment, lot’s of different Content-Types are being used.</a:t>
            </a:r>
          </a:p>
          <a:p>
            <a:r>
              <a:rPr lang="en-GB" dirty="0"/>
              <a:t>U</a:t>
            </a:r>
            <a:r>
              <a:rPr lang="en-BE" dirty="0"/>
              <a:t>ser input from a JSON request can later be used in the URL path of another API.</a:t>
            </a:r>
          </a:p>
          <a:p>
            <a:r>
              <a:rPr lang="en-BE" dirty="0"/>
              <a:t>U</a:t>
            </a:r>
            <a:r>
              <a:rPr lang="en-GB" dirty="0"/>
              <a:t>s</a:t>
            </a:r>
            <a:r>
              <a:rPr lang="en-BE" dirty="0"/>
              <a:t>er input from a form-url-encoded POST can be used in an XML later on. </a:t>
            </a:r>
          </a:p>
          <a:p>
            <a:r>
              <a:rPr lang="en-BE" dirty="0"/>
              <a:t>Parts of the URL from the original request can later be used to construct a JSON element. </a:t>
            </a:r>
          </a:p>
          <a:p>
            <a:endParaRPr lang="en-BE" dirty="0"/>
          </a:p>
          <a:p>
            <a:r>
              <a:rPr lang="en-GB" dirty="0"/>
              <a:t>A</a:t>
            </a:r>
            <a:r>
              <a:rPr lang="en-BE" dirty="0"/>
              <a:t>nd so on and so on….</a:t>
            </a:r>
          </a:p>
          <a:p>
            <a:endParaRPr lang="en-BE" dirty="0"/>
          </a:p>
          <a:p>
            <a:r>
              <a:rPr lang="en-BE" dirty="0"/>
              <a:t>But all these original requests hold no information about the future content types in which the data will be used. </a:t>
            </a:r>
          </a:p>
          <a:p>
            <a:r>
              <a:rPr lang="en-BE" dirty="0"/>
              <a:t>The WAF really has no idea that the data it sees, will later be used in another context, in another “transformational hop” </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37</a:t>
            </a:fld>
            <a:endParaRPr lang="en-US"/>
          </a:p>
        </p:txBody>
      </p:sp>
    </p:spTree>
    <p:extLst>
      <p:ext uri="{BB962C8B-B14F-4D97-AF65-F5344CB8AC3E}">
        <p14:creationId xmlns:p14="http://schemas.microsoft.com/office/powerpoint/2010/main" val="2490364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Let’s take a closer look at this blocked situation. </a:t>
            </a:r>
          </a:p>
          <a:p>
            <a:endParaRPr lang="en-BE" dirty="0"/>
          </a:p>
          <a:p>
            <a:r>
              <a:rPr lang="en-BE" dirty="0"/>
              <a:t>A JSON request where a value from the JSON later gets used in the URL path of another API.</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38</a:t>
            </a:fld>
            <a:endParaRPr lang="en-US"/>
          </a:p>
        </p:txBody>
      </p:sp>
    </p:spTree>
    <p:extLst>
      <p:ext uri="{BB962C8B-B14F-4D97-AF65-F5344CB8AC3E}">
        <p14:creationId xmlns:p14="http://schemas.microsoft.com/office/powerpoint/2010/main" val="282893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How does this chaining of transformations work?</a:t>
            </a:r>
          </a:p>
          <a:p>
            <a:r>
              <a:rPr lang="en-BE" dirty="0"/>
              <a:t>Take a look at this example. </a:t>
            </a:r>
          </a:p>
          <a:p>
            <a:endParaRPr lang="en-BE" dirty="0"/>
          </a:p>
          <a:p>
            <a:r>
              <a:rPr lang="en-BE" dirty="0"/>
              <a:t>We’ll be using 3 transformations here. Unicode - URL encoding - Path traversal </a:t>
            </a:r>
          </a:p>
          <a:p>
            <a:r>
              <a:rPr lang="en-BE" dirty="0"/>
              <a:t>The initial value of 123 gets augmented with a payload: path traversal (this would be blocked) </a:t>
            </a:r>
          </a:p>
          <a:p>
            <a:r>
              <a:rPr lang="en-BE" dirty="0"/>
              <a:t>It’s a JSON request, so we can use unicode to represent the path traversal. </a:t>
            </a:r>
          </a:p>
          <a:p>
            <a:r>
              <a:rPr lang="en-BE" dirty="0"/>
              <a:t>We also know that the parameter is used later on in an HTTP context, so we can use URL encoding.</a:t>
            </a:r>
          </a:p>
          <a:p>
            <a:r>
              <a:rPr lang="en-BE" dirty="0"/>
              <a:t>So we use Unicode to represent the % sign. And we suffix that with the hex codes of the path traversal characters.</a:t>
            </a:r>
          </a:p>
          <a:p>
            <a:endParaRPr lang="en-BE" dirty="0"/>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39</a:t>
            </a:fld>
            <a:endParaRPr lang="en-US"/>
          </a:p>
        </p:txBody>
      </p:sp>
    </p:spTree>
    <p:extLst>
      <p:ext uri="{BB962C8B-B14F-4D97-AF65-F5344CB8AC3E}">
        <p14:creationId xmlns:p14="http://schemas.microsoft.com/office/powerpoint/2010/main" val="337071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0CAB298-86B8-4AB9-AF01-06CE1797BA70}" type="slidenum">
              <a:rPr lang="en-US" smtClean="0"/>
              <a:t>4</a:t>
            </a:fld>
            <a:endParaRPr lang="en-US"/>
          </a:p>
        </p:txBody>
      </p:sp>
    </p:spTree>
    <p:extLst>
      <p:ext uri="{BB962C8B-B14F-4D97-AF65-F5344CB8AC3E}">
        <p14:creationId xmlns:p14="http://schemas.microsoft.com/office/powerpoint/2010/main" val="797246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payload doesn’t look like any pattern the WAF has in it’s pattern list. </a:t>
            </a:r>
          </a:p>
          <a:p>
            <a:r>
              <a:rPr lang="en-BE" dirty="0"/>
              <a:t>There are too much different decoding cycles needed for the WAF to determine the true meaning of the payload. </a:t>
            </a:r>
          </a:p>
          <a:p>
            <a:r>
              <a:rPr lang="en-BE" dirty="0"/>
              <a:t>The WAF would take an enormous performance hit would it attempt to combine all the different decoding mechanisms. </a:t>
            </a:r>
          </a:p>
          <a:p>
            <a:endParaRPr lang="en-BE" dirty="0"/>
          </a:p>
          <a:p>
            <a:r>
              <a:rPr lang="en-BE" dirty="0"/>
              <a:t>When our payload gets parsed by the first API, the unicode is “downgraded” to regular ascii. </a:t>
            </a:r>
          </a:p>
          <a:p>
            <a:r>
              <a:rPr lang="en-BE" dirty="0"/>
              <a:t>This manifests the payload in it’s URL encoded form. </a:t>
            </a:r>
          </a:p>
          <a:p>
            <a:r>
              <a:rPr lang="en-BE" dirty="0"/>
              <a:t>This form is used to construct an URL path. </a:t>
            </a:r>
          </a:p>
          <a:p>
            <a:r>
              <a:rPr lang="en-GB" dirty="0"/>
              <a:t>T</a:t>
            </a:r>
            <a:r>
              <a:rPr lang="en-BE" dirty="0"/>
              <a:t>he HTTP stack takes care of the 2 remaining transformations: First it will URL-decode the percent encoding, and then it will resolve the path traversal. </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40</a:t>
            </a:fld>
            <a:endParaRPr lang="en-US"/>
          </a:p>
        </p:txBody>
      </p:sp>
    </p:spTree>
    <p:extLst>
      <p:ext uri="{BB962C8B-B14F-4D97-AF65-F5344CB8AC3E}">
        <p14:creationId xmlns:p14="http://schemas.microsoft.com/office/powerpoint/2010/main" val="3953585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The attacker supplies a payload in Unicode representation of a URL encoded path traversal. </a:t>
            </a:r>
          </a:p>
          <a:p>
            <a:r>
              <a:rPr lang="en-BE" dirty="0"/>
              <a:t>The WAF has no means to detect maliciousness.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41</a:t>
            </a:fld>
            <a:endParaRPr lang="en-US"/>
          </a:p>
        </p:txBody>
      </p:sp>
    </p:spTree>
    <p:extLst>
      <p:ext uri="{BB962C8B-B14F-4D97-AF65-F5344CB8AC3E}">
        <p14:creationId xmlns:p14="http://schemas.microsoft.com/office/powerpoint/2010/main" val="3028388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BE" dirty="0"/>
              <a:t>he JSON parser parses the payload with Unicode.</a:t>
            </a:r>
          </a:p>
          <a:p>
            <a:endParaRPr lang="en-BE" dirty="0"/>
          </a:p>
          <a:p>
            <a:r>
              <a:rPr lang="en-BE" dirty="0"/>
              <a:t>The JSON parser sees the Unicode encoded percent sign, and transforms it to an ASCII encoded percent sign. </a:t>
            </a:r>
          </a:p>
          <a:p>
            <a:r>
              <a:rPr lang="en-BE" dirty="0"/>
              <a:t>Beca</a:t>
            </a:r>
            <a:r>
              <a:rPr lang="en-GB" dirty="0"/>
              <a:t>us</a:t>
            </a:r>
            <a:r>
              <a:rPr lang="en-BE" dirty="0"/>
              <a:t>e that’s just how it works,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42</a:t>
            </a:fld>
            <a:endParaRPr lang="en-US"/>
          </a:p>
        </p:txBody>
      </p:sp>
    </p:spTree>
    <p:extLst>
      <p:ext uri="{BB962C8B-B14F-4D97-AF65-F5344CB8AC3E}">
        <p14:creationId xmlns:p14="http://schemas.microsoft.com/office/powerpoint/2010/main" val="3587193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The attacker supplies a payload in Unicode representation of a URL encoded path traversal. </a:t>
            </a:r>
          </a:p>
          <a:p>
            <a:r>
              <a:rPr lang="en-BE" dirty="0"/>
              <a:t>The WAF has no means to detect maliciousness. </a:t>
            </a:r>
          </a:p>
          <a:p>
            <a:r>
              <a:rPr lang="en-BE" dirty="0"/>
              <a:t>Every hop in the multi-API environment will perform a transformation. </a:t>
            </a:r>
          </a:p>
          <a:p>
            <a:endParaRPr lang="en-BE" dirty="0"/>
          </a:p>
          <a:p>
            <a:r>
              <a:rPr lang="en-BE" dirty="0"/>
              <a:t>As end result, the endpoint /user/123 will never receive traffic. </a:t>
            </a:r>
          </a:p>
          <a:p>
            <a:r>
              <a:rPr lang="en-BE" dirty="0"/>
              <a:t>But the endpoint /user/567 will.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43</a:t>
            </a:fld>
            <a:endParaRPr lang="en-US"/>
          </a:p>
        </p:txBody>
      </p:sp>
    </p:spTree>
    <p:extLst>
      <p:ext uri="{BB962C8B-B14F-4D97-AF65-F5344CB8AC3E}">
        <p14:creationId xmlns:p14="http://schemas.microsoft.com/office/powerpoint/2010/main" val="3626975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The attacker supplies a payload in Unicode representation of a URL encoded path traversal. </a:t>
            </a:r>
          </a:p>
          <a:p>
            <a:r>
              <a:rPr lang="en-BE" dirty="0"/>
              <a:t>The WAF has no means to detect maliciousness. </a:t>
            </a:r>
          </a:p>
          <a:p>
            <a:r>
              <a:rPr lang="en-BE" dirty="0"/>
              <a:t>Every hop in the multi-API environment will perform a transformation. </a:t>
            </a:r>
          </a:p>
          <a:p>
            <a:endParaRPr lang="en-BE" dirty="0"/>
          </a:p>
          <a:p>
            <a:r>
              <a:rPr lang="en-BE" dirty="0"/>
              <a:t>As end result, the endpoint /user/123 will never receive traffic. </a:t>
            </a:r>
          </a:p>
          <a:p>
            <a:r>
              <a:rPr lang="en-BE" dirty="0"/>
              <a:t>But the endpoint /user/567 will.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44</a:t>
            </a:fld>
            <a:endParaRPr lang="en-US"/>
          </a:p>
        </p:txBody>
      </p:sp>
    </p:spTree>
    <p:extLst>
      <p:ext uri="{BB962C8B-B14F-4D97-AF65-F5344CB8AC3E}">
        <p14:creationId xmlns:p14="http://schemas.microsoft.com/office/powerpoint/2010/main" val="3806268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The attacker supplies a payload in Unicode representation of a URL encoded path traversal. </a:t>
            </a:r>
          </a:p>
          <a:p>
            <a:r>
              <a:rPr lang="en-BE" dirty="0"/>
              <a:t>The WAF has no means to detect maliciousness. </a:t>
            </a:r>
          </a:p>
          <a:p>
            <a:r>
              <a:rPr lang="en-BE" dirty="0"/>
              <a:t>Every hop in the multi-API environment will perform a transformation. </a:t>
            </a:r>
          </a:p>
          <a:p>
            <a:endParaRPr lang="en-BE" dirty="0"/>
          </a:p>
          <a:p>
            <a:r>
              <a:rPr lang="en-BE" dirty="0"/>
              <a:t>As end result, the endpoint /user/123 will never receive traffic. </a:t>
            </a:r>
          </a:p>
          <a:p>
            <a:r>
              <a:rPr lang="en-BE" dirty="0"/>
              <a:t>But the endpoint /user/567 will.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45</a:t>
            </a:fld>
            <a:endParaRPr lang="en-US"/>
          </a:p>
        </p:txBody>
      </p:sp>
    </p:spTree>
    <p:extLst>
      <p:ext uri="{BB962C8B-B14F-4D97-AF65-F5344CB8AC3E}">
        <p14:creationId xmlns:p14="http://schemas.microsoft.com/office/powerpoint/2010/main" val="9541468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Let’s take a look at a real-world bug found in a bugbounty target. </a:t>
            </a:r>
          </a:p>
          <a:p>
            <a:r>
              <a:rPr lang="en-BE" dirty="0"/>
              <a:t>This GraphQL endpoint was used in a password reset flow. </a:t>
            </a:r>
          </a:p>
          <a:p>
            <a:r>
              <a:rPr lang="en-BE" dirty="0"/>
              <a:t>The user would have received a one-time token in the mail, and this token was used together with the new password to reset it.</a:t>
            </a:r>
          </a:p>
          <a:p>
            <a:endParaRPr lang="en-BE" dirty="0"/>
          </a:p>
          <a:p>
            <a:r>
              <a:rPr lang="en-BE" dirty="0"/>
              <a:t>First thing a pentester would do is to fuzz all the variables.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46</a:t>
            </a:fld>
            <a:endParaRPr lang="en-US"/>
          </a:p>
        </p:txBody>
      </p:sp>
    </p:spTree>
    <p:extLst>
      <p:ext uri="{BB962C8B-B14F-4D97-AF65-F5344CB8AC3E}">
        <p14:creationId xmlns:p14="http://schemas.microsoft.com/office/powerpoint/2010/main" val="2374040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would get our typical multi-A</a:t>
            </a:r>
            <a:r>
              <a:rPr lang="en-GB" dirty="0"/>
              <a:t>p</a:t>
            </a:r>
            <a:r>
              <a:rPr lang="en-BE" dirty="0"/>
              <a:t>i response:</a:t>
            </a:r>
          </a:p>
          <a:p>
            <a:r>
              <a:rPr lang="en-GB" dirty="0"/>
              <a:t>A</a:t>
            </a:r>
            <a:r>
              <a:rPr lang="en-BE" dirty="0"/>
              <a:t> 500 server error with a 400 client error embedded (bonus internal domain leaked). </a:t>
            </a:r>
          </a:p>
          <a:p>
            <a:r>
              <a:rPr lang="en-BE" dirty="0"/>
              <a:t>The error here being the gateway API not using an integer as the resetcode in the POST body to the 2nd order API.</a:t>
            </a:r>
          </a:p>
          <a:p>
            <a:endParaRPr lang="en-BE" dirty="0"/>
          </a:p>
          <a:p>
            <a:r>
              <a:rPr lang="en-BE" dirty="0"/>
              <a:t>The 2nd order API answers with a 400 client error, the client being the gateway API. </a:t>
            </a:r>
          </a:p>
          <a:p>
            <a:r>
              <a:rPr lang="en-BE" dirty="0"/>
              <a:t>The gateway API relays this to the initial client, the attacker, in the form of a 500 server error, since it’s not the attacker that made an error. </a:t>
            </a:r>
          </a:p>
          <a:p>
            <a:r>
              <a:rPr lang="en-BE" dirty="0"/>
              <a:t>The thing to notice here is not the fuzzed resetcode parameter hidden in the POST body, but the UUID-like parameter being re-used </a:t>
            </a:r>
            <a:r>
              <a:rPr lang="en-GB" dirty="0"/>
              <a:t>in the path to the 2</a:t>
            </a:r>
            <a:r>
              <a:rPr lang="en-GB" baseline="30000" dirty="0"/>
              <a:t>nd</a:t>
            </a:r>
            <a:r>
              <a:rPr lang="en-GB" dirty="0"/>
              <a:t> API. </a:t>
            </a:r>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47</a:t>
            </a:fld>
            <a:endParaRPr lang="en-US"/>
          </a:p>
        </p:txBody>
      </p:sp>
    </p:spTree>
    <p:extLst>
      <p:ext uri="{BB962C8B-B14F-4D97-AF65-F5344CB8AC3E}">
        <p14:creationId xmlns:p14="http://schemas.microsoft.com/office/powerpoint/2010/main" val="509412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First thing to try is ofcourse a vanilla path traversal payload. </a:t>
            </a:r>
          </a:p>
          <a:p>
            <a:endParaRPr lang="en-BE" dirty="0"/>
          </a:p>
          <a:p>
            <a:r>
              <a:rPr lang="en-BE" dirty="0"/>
              <a:t>Which gets blocked by the WAF, because it’s very easily recognizable.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48</a:t>
            </a:fld>
            <a:endParaRPr lang="en-US"/>
          </a:p>
        </p:txBody>
      </p:sp>
    </p:spTree>
    <p:extLst>
      <p:ext uri="{BB962C8B-B14F-4D97-AF65-F5344CB8AC3E}">
        <p14:creationId xmlns:p14="http://schemas.microsoft.com/office/powerpoint/2010/main" val="2825996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So we utilize Unicode to pre-transform our path traversal payload. </a:t>
            </a:r>
          </a:p>
          <a:p>
            <a:endParaRPr lang="en-BE" dirty="0"/>
          </a:p>
          <a:p>
            <a:r>
              <a:rPr lang="en-BE" dirty="0"/>
              <a:t>And the response immediately gives us feedback:</a:t>
            </a:r>
          </a:p>
          <a:p>
            <a:endParaRPr lang="en-BE" dirty="0"/>
          </a:p>
          <a:p>
            <a:r>
              <a:rPr lang="en-BE" dirty="0"/>
              <a:t>Where the reported URL before was /id/v2/user/&lt;UUID&gt;/, it now has become /id/v2//&lt;UUID&gt;</a:t>
            </a:r>
          </a:p>
          <a:p>
            <a:endParaRPr lang="en-BE" dirty="0"/>
          </a:p>
          <a:p>
            <a:r>
              <a:rPr lang="en-BE" dirty="0"/>
              <a:t>We have successfully traversed one level up.</a:t>
            </a:r>
          </a:p>
        </p:txBody>
      </p:sp>
      <p:sp>
        <p:nvSpPr>
          <p:cNvPr id="4" name="Slide Number Placeholder 3"/>
          <p:cNvSpPr>
            <a:spLocks noGrp="1"/>
          </p:cNvSpPr>
          <p:nvPr>
            <p:ph type="sldNum" sz="quarter" idx="5"/>
          </p:nvPr>
        </p:nvSpPr>
        <p:spPr/>
        <p:txBody>
          <a:bodyPr/>
          <a:lstStyle/>
          <a:p>
            <a:fld id="{60CAB298-86B8-4AB9-AF01-06CE1797BA70}" type="slidenum">
              <a:rPr lang="en-US" smtClean="0"/>
              <a:t>49</a:t>
            </a:fld>
            <a:endParaRPr lang="en-US"/>
          </a:p>
        </p:txBody>
      </p:sp>
    </p:spTree>
    <p:extLst>
      <p:ext uri="{BB962C8B-B14F-4D97-AF65-F5344CB8AC3E}">
        <p14:creationId xmlns:p14="http://schemas.microsoft.com/office/powerpoint/2010/main" val="192952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API’s are everywhere, visible and invisible. </a:t>
            </a:r>
          </a:p>
          <a:p>
            <a:r>
              <a:rPr lang="en-BE" dirty="0"/>
              <a:t>For good reason: scalabity, interoperability,  multi client, multi domain support etc. </a:t>
            </a:r>
          </a:p>
          <a:p>
            <a:r>
              <a:rPr lang="en-BE" dirty="0"/>
              <a:t>From modern web applications to old &amp; complex infrastructures, all those services are glued together with API’s. </a:t>
            </a:r>
          </a:p>
          <a:p>
            <a:r>
              <a:rPr lang="en-BE" dirty="0"/>
              <a:t>Especially in large organisations like banks, governments, ports &amp; airports, transportation &amp; automotive industries, API’s are widely used. </a:t>
            </a:r>
          </a:p>
          <a:p>
            <a:endParaRPr lang="en-BE" dirty="0"/>
          </a:p>
          <a:p>
            <a:r>
              <a:rPr lang="en-BE" dirty="0"/>
              <a:t>As a consequence API security is also on the rise.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Books, blogs, tools and services are coming out at a fast pace. OWASP has come out with a dedicated API Top 10.</a:t>
            </a:r>
          </a:p>
          <a:p>
            <a:r>
              <a:rPr lang="en-BE" dirty="0"/>
              <a:t>Everybody is jumping on de bandwagon.</a:t>
            </a:r>
          </a:p>
          <a:p>
            <a:r>
              <a:rPr lang="en-BE" dirty="0"/>
              <a:t>API security is a bit different than traditional web app pentesting. </a:t>
            </a:r>
          </a:p>
          <a:p>
            <a:r>
              <a:rPr lang="en-BE" dirty="0"/>
              <a:t>Classical web app pentesting techniques are still valuable, but API’s open up a whole new range of potential bugs &amp; vulnerabilities. </a:t>
            </a:r>
          </a:p>
          <a:p>
            <a:r>
              <a:rPr lang="en-BE" dirty="0"/>
              <a:t>This talk will give you insight in how to navigate these complex API fueled, WAF protected infrastructures as a pentester.</a:t>
            </a:r>
          </a:p>
        </p:txBody>
      </p:sp>
      <p:sp>
        <p:nvSpPr>
          <p:cNvPr id="4" name="Slide Number Placeholder 3"/>
          <p:cNvSpPr>
            <a:spLocks noGrp="1"/>
          </p:cNvSpPr>
          <p:nvPr>
            <p:ph type="sldNum" sz="quarter" idx="5"/>
          </p:nvPr>
        </p:nvSpPr>
        <p:spPr/>
        <p:txBody>
          <a:bodyPr/>
          <a:lstStyle/>
          <a:p>
            <a:fld id="{60CAB298-86B8-4AB9-AF01-06CE1797BA70}" type="slidenum">
              <a:rPr lang="en-US" smtClean="0"/>
              <a:t>5</a:t>
            </a:fld>
            <a:endParaRPr lang="en-US"/>
          </a:p>
        </p:txBody>
      </p:sp>
    </p:spTree>
    <p:extLst>
      <p:ext uri="{BB962C8B-B14F-4D97-AF65-F5344CB8AC3E}">
        <p14:creationId xmlns:p14="http://schemas.microsoft.com/office/powerpoint/2010/main" val="1174517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Now we can utilize this trick to traverse all the way up to the web root.</a:t>
            </a:r>
          </a:p>
          <a:p>
            <a:r>
              <a:rPr lang="en-BE" dirty="0"/>
              <a:t>And start brute-forcing the API layout. </a:t>
            </a:r>
          </a:p>
          <a:p>
            <a:endParaRPr lang="en-BE" dirty="0"/>
          </a:p>
          <a:p>
            <a:r>
              <a:rPr lang="en-BE" dirty="0"/>
              <a:t>In this particular case, the well-known endpoint /apidocs/ was found.</a:t>
            </a:r>
          </a:p>
        </p:txBody>
      </p:sp>
      <p:sp>
        <p:nvSpPr>
          <p:cNvPr id="4" name="Slide Number Placeholder 3"/>
          <p:cNvSpPr>
            <a:spLocks noGrp="1"/>
          </p:cNvSpPr>
          <p:nvPr>
            <p:ph type="sldNum" sz="quarter" idx="5"/>
          </p:nvPr>
        </p:nvSpPr>
        <p:spPr/>
        <p:txBody>
          <a:bodyPr/>
          <a:lstStyle/>
          <a:p>
            <a:fld id="{60CAB298-86B8-4AB9-AF01-06CE1797BA70}" type="slidenum">
              <a:rPr lang="en-US" smtClean="0"/>
              <a:t>50</a:t>
            </a:fld>
            <a:endParaRPr lang="en-US"/>
          </a:p>
        </p:txBody>
      </p:sp>
    </p:spTree>
    <p:extLst>
      <p:ext uri="{BB962C8B-B14F-4D97-AF65-F5344CB8AC3E}">
        <p14:creationId xmlns:p14="http://schemas.microsoft.com/office/powerpoint/2010/main" val="2848542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And the server answers with a helpful error message. </a:t>
            </a:r>
          </a:p>
          <a:p>
            <a:endParaRPr lang="en-BE" dirty="0"/>
          </a:p>
          <a:p>
            <a:r>
              <a:rPr lang="en-BE" dirty="0"/>
              <a:t>Even though it’s an error, a 405 response code embedded in a 500 Server error is actually good news!</a:t>
            </a:r>
          </a:p>
          <a:p>
            <a:endParaRPr lang="en-BE" dirty="0"/>
          </a:p>
          <a:p>
            <a:r>
              <a:rPr lang="en-BE" dirty="0"/>
              <a:t>It means we are succesful in hitting existing endpoints on the 2nd API.</a:t>
            </a:r>
          </a:p>
          <a:p>
            <a:r>
              <a:rPr lang="en-BE" dirty="0"/>
              <a:t>Now comes the real hacking: </a:t>
            </a:r>
          </a:p>
          <a:p>
            <a:r>
              <a:rPr lang="en-BE" dirty="0"/>
              <a:t>What other endpoints can be found.  </a:t>
            </a:r>
          </a:p>
          <a:p>
            <a:r>
              <a:rPr lang="en-BE" dirty="0"/>
              <a:t>Are you stuck with POST or are there tricks to turn it into a GET. </a:t>
            </a:r>
          </a:p>
          <a:p>
            <a:r>
              <a:rPr lang="en-BE" dirty="0"/>
              <a:t>We’re left with a partially controlled POST body. Can you manage to construct a valid POST to another endpoint. </a:t>
            </a:r>
          </a:p>
          <a:p>
            <a:endParaRPr lang="en-BE" dirty="0"/>
          </a:p>
          <a:p>
            <a:r>
              <a:rPr lang="en-BE" dirty="0"/>
              <a:t>All this stuff is left as an exercise for you, the attendee. This talk is about payload delivery, avoiding and bypassing firewalls. </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51</a:t>
            </a:fld>
            <a:endParaRPr lang="en-US"/>
          </a:p>
        </p:txBody>
      </p:sp>
    </p:spTree>
    <p:extLst>
      <p:ext uri="{BB962C8B-B14F-4D97-AF65-F5344CB8AC3E}">
        <p14:creationId xmlns:p14="http://schemas.microsoft.com/office/powerpoint/2010/main" val="1148065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To conclude: </a:t>
            </a:r>
          </a:p>
          <a:p>
            <a:endParaRPr lang="en-BE" dirty="0"/>
          </a:p>
          <a:p>
            <a:r>
              <a:rPr lang="en-BE" dirty="0"/>
              <a:t>We’ ve seen how you can hack hardened API’s without complicated payloads.</a:t>
            </a:r>
          </a:p>
          <a:p>
            <a:r>
              <a:rPr lang="en-BE" dirty="0"/>
              <a:t>We’ve seen that API’s using API’s are common in today’s highly scaled and diversified architectural landscape. </a:t>
            </a:r>
          </a:p>
          <a:p>
            <a:r>
              <a:rPr lang="en-BE" dirty="0"/>
              <a:t>We have seen that API’s have a trust relationship between each other. This can be misplaced trust. </a:t>
            </a:r>
          </a:p>
          <a:p>
            <a:r>
              <a:rPr lang="en-BE" dirty="0"/>
              <a:t>We have seen that multi-API environments have properties that we can use as an attack surface and as a tool to obfuscate our payloads</a:t>
            </a:r>
          </a:p>
          <a:p>
            <a:endParaRPr lang="en-BE" dirty="0"/>
          </a:p>
          <a:p>
            <a:endParaRPr lang="en-BE" dirty="0"/>
          </a:p>
          <a:p>
            <a:r>
              <a:rPr lang="en-BE" dirty="0"/>
              <a:t>If you use these techniques instead of blindly starting SQLMap or Burp Active scan, I can all but guarantee that you will find critical bugs.</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52</a:t>
            </a:fld>
            <a:endParaRPr lang="en-US"/>
          </a:p>
        </p:txBody>
      </p:sp>
    </p:spTree>
    <p:extLst>
      <p:ext uri="{BB962C8B-B14F-4D97-AF65-F5344CB8AC3E}">
        <p14:creationId xmlns:p14="http://schemas.microsoft.com/office/powerpoint/2010/main" val="3103424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To conclude: </a:t>
            </a:r>
          </a:p>
          <a:p>
            <a:endParaRPr lang="en-BE" dirty="0"/>
          </a:p>
          <a:p>
            <a:r>
              <a:rPr lang="en-BE" dirty="0"/>
              <a:t>We’ ve seen how you can hack hardened API’s without complicated payloads.</a:t>
            </a:r>
          </a:p>
          <a:p>
            <a:r>
              <a:rPr lang="en-BE" dirty="0"/>
              <a:t>We’ve seen that API’s using API’s are common in today’s highly scaled and diversified architectural landscape. </a:t>
            </a:r>
          </a:p>
          <a:p>
            <a:r>
              <a:rPr lang="en-BE" dirty="0"/>
              <a:t>We have seen that API’s have a trust relationship between each other. This can be misplaced trust. </a:t>
            </a:r>
          </a:p>
          <a:p>
            <a:r>
              <a:rPr lang="en-BE" dirty="0"/>
              <a:t>We have seen that multi-API environments have properties that we can use as an attack surface and as a tool to obfuscate our payloads</a:t>
            </a:r>
          </a:p>
          <a:p>
            <a:endParaRPr lang="en-BE" dirty="0"/>
          </a:p>
          <a:p>
            <a:endParaRPr lang="en-BE" dirty="0"/>
          </a:p>
          <a:p>
            <a:r>
              <a:rPr lang="en-BE" dirty="0"/>
              <a:t>If you use these techniques instead of blindly starting SQLMap or Burp Active scan, I can all but guarantee that you will find critical bugs.</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53</a:t>
            </a:fld>
            <a:endParaRPr lang="en-US"/>
          </a:p>
        </p:txBody>
      </p:sp>
    </p:spTree>
    <p:extLst>
      <p:ext uri="{BB962C8B-B14F-4D97-AF65-F5344CB8AC3E}">
        <p14:creationId xmlns:p14="http://schemas.microsoft.com/office/powerpoint/2010/main" val="2230015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To conclude: </a:t>
            </a:r>
          </a:p>
          <a:p>
            <a:endParaRPr lang="en-BE" dirty="0"/>
          </a:p>
          <a:p>
            <a:r>
              <a:rPr lang="en-BE" dirty="0"/>
              <a:t>We’ ve seen how you can hack hardened API’s without complicated payloads.</a:t>
            </a:r>
          </a:p>
          <a:p>
            <a:r>
              <a:rPr lang="en-BE" dirty="0"/>
              <a:t>We’ve seen that API’s using API’s are common in today’s highly scaled and diversified architectural landscape. </a:t>
            </a:r>
          </a:p>
          <a:p>
            <a:r>
              <a:rPr lang="en-BE" dirty="0"/>
              <a:t>We have seen that API’s have a trust relationship between each other. This can be misplaced trust. </a:t>
            </a:r>
          </a:p>
          <a:p>
            <a:r>
              <a:rPr lang="en-BE" dirty="0"/>
              <a:t>We have seen that multi-API environments have properties that we can use as an attack surface and as a tool to obfuscate our payloads</a:t>
            </a:r>
          </a:p>
          <a:p>
            <a:endParaRPr lang="en-BE" dirty="0"/>
          </a:p>
          <a:p>
            <a:endParaRPr lang="en-BE" dirty="0"/>
          </a:p>
          <a:p>
            <a:r>
              <a:rPr lang="en-BE" dirty="0"/>
              <a:t>If you use these techniques instead of blindly starting SQLMap or Burp Active scan, I can all but guarantee that you will find critical bugs.</a:t>
            </a:r>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54</a:t>
            </a:fld>
            <a:endParaRPr lang="en-US"/>
          </a:p>
        </p:txBody>
      </p:sp>
    </p:spTree>
    <p:extLst>
      <p:ext uri="{BB962C8B-B14F-4D97-AF65-F5344CB8AC3E}">
        <p14:creationId xmlns:p14="http://schemas.microsoft.com/office/powerpoint/2010/main" val="1255977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Belgium is for now the only country in the world with legal protections in place for Coordinated Vulnerability disclosure. </a:t>
            </a:r>
          </a:p>
          <a:p>
            <a:r>
              <a:rPr lang="en-BE" dirty="0"/>
              <a:t>The Centre for Cybersecurity Belgium would like to celebrate this milestone by organizing a CVDP oriented event. </a:t>
            </a:r>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55</a:t>
            </a:fld>
            <a:endParaRPr lang="en-US"/>
          </a:p>
        </p:txBody>
      </p:sp>
    </p:spTree>
    <p:extLst>
      <p:ext uri="{BB962C8B-B14F-4D97-AF65-F5344CB8AC3E}">
        <p14:creationId xmlns:p14="http://schemas.microsoft.com/office/powerpoint/2010/main" val="1817018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0CAB298-86B8-4AB9-AF01-06CE1797BA70}" type="slidenum">
              <a:rPr lang="en-US" smtClean="0"/>
              <a:t>56</a:t>
            </a:fld>
            <a:endParaRPr lang="en-US"/>
          </a:p>
        </p:txBody>
      </p:sp>
    </p:spTree>
    <p:extLst>
      <p:ext uri="{BB962C8B-B14F-4D97-AF65-F5344CB8AC3E}">
        <p14:creationId xmlns:p14="http://schemas.microsoft.com/office/powerpoint/2010/main" val="140961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The roadmap of this presentation is as follows:</a:t>
            </a:r>
          </a:p>
          <a:p>
            <a:endParaRPr lang="en-BE" dirty="0"/>
          </a:p>
          <a:p>
            <a:r>
              <a:rPr lang="en-BE" dirty="0"/>
              <a:t>We’ll start with simple, singular API hacking, move up to more complex infrastructures, throw some Web Application Firewalls in the mix.</a:t>
            </a:r>
          </a:p>
          <a:p>
            <a:r>
              <a:rPr lang="en-BE" dirty="0"/>
              <a:t>Then we’ll explore how you can use all these different elements to your advantage.</a:t>
            </a:r>
          </a:p>
          <a:p>
            <a:r>
              <a:rPr lang="en-BE" dirty="0"/>
              <a:t>By using real-world vulnerabilities, all found in hardened targets such as yearly tested applications and bug bounty programs, I hope I can show you some alternative ways of looking at API hacking. </a:t>
            </a:r>
          </a:p>
          <a:p>
            <a:endParaRPr lang="en-BE" dirty="0"/>
          </a:p>
          <a:p>
            <a:r>
              <a:rPr lang="en-BE" dirty="0"/>
              <a:t>Although some if not most of these techniques look dead simple, keep in mind these vulnerabilities were found where numerous pentesters had looked already.</a:t>
            </a:r>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6</a:t>
            </a:fld>
            <a:endParaRPr lang="en-US"/>
          </a:p>
        </p:txBody>
      </p:sp>
    </p:spTree>
    <p:extLst>
      <p:ext uri="{BB962C8B-B14F-4D97-AF65-F5344CB8AC3E}">
        <p14:creationId xmlns:p14="http://schemas.microsoft.com/office/powerpoint/2010/main" val="331774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Let’s start of with the most simple example: a single API</a:t>
            </a:r>
          </a:p>
          <a:p>
            <a:endParaRPr lang="en-BE" dirty="0"/>
          </a:p>
          <a:p>
            <a:r>
              <a:rPr lang="en-BE" dirty="0"/>
              <a:t>This talk is about WAF bypasses, but in this stage </a:t>
            </a:r>
            <a:r>
              <a:rPr lang="en-GB" dirty="0"/>
              <a:t>it</a:t>
            </a:r>
            <a:r>
              <a:rPr lang="en-BE" dirty="0"/>
              <a:t>’s more about WAF avoidance. </a:t>
            </a:r>
          </a:p>
          <a:p>
            <a:r>
              <a:rPr lang="en-BE" dirty="0"/>
              <a:t>Even in applications protected by a very strict WAF and framework, there are still opportunities for the pentester.</a:t>
            </a:r>
          </a:p>
          <a:p>
            <a:endParaRPr lang="en-BE" dirty="0"/>
          </a:p>
          <a:p>
            <a:r>
              <a:rPr lang="en-BE" dirty="0"/>
              <a:t>We’ll call this the payload-less approach.</a:t>
            </a:r>
          </a:p>
        </p:txBody>
      </p:sp>
      <p:sp>
        <p:nvSpPr>
          <p:cNvPr id="4" name="Slide Number Placeholder 3"/>
          <p:cNvSpPr>
            <a:spLocks noGrp="1"/>
          </p:cNvSpPr>
          <p:nvPr>
            <p:ph type="sldNum" sz="quarter" idx="5"/>
          </p:nvPr>
        </p:nvSpPr>
        <p:spPr/>
        <p:txBody>
          <a:bodyPr/>
          <a:lstStyle/>
          <a:p>
            <a:fld id="{60CAB298-86B8-4AB9-AF01-06CE1797BA70}" type="slidenum">
              <a:rPr lang="en-US" smtClean="0"/>
              <a:t>7</a:t>
            </a:fld>
            <a:endParaRPr lang="en-US"/>
          </a:p>
        </p:txBody>
      </p:sp>
    </p:spTree>
    <p:extLst>
      <p:ext uri="{BB962C8B-B14F-4D97-AF65-F5344CB8AC3E}">
        <p14:creationId xmlns:p14="http://schemas.microsoft.com/office/powerpoint/2010/main" val="404964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is the most vanilla, simple example possible. </a:t>
            </a:r>
          </a:p>
          <a:p>
            <a:endParaRPr lang="en-BE" dirty="0"/>
          </a:p>
          <a:p>
            <a:r>
              <a:rPr lang="en-BE" dirty="0"/>
              <a:t>A pentester and a singular API. </a:t>
            </a:r>
          </a:p>
          <a:p>
            <a:endParaRPr lang="en-BE" dirty="0"/>
          </a:p>
          <a:p>
            <a:r>
              <a:rPr lang="en-BE" dirty="0"/>
              <a:t>I imagine this is how most pentesters experience API hacking. </a:t>
            </a:r>
          </a:p>
          <a:p>
            <a:r>
              <a:rPr lang="en-BE" dirty="0"/>
              <a:t>A simple request / response pair in Burp suite. </a:t>
            </a:r>
          </a:p>
          <a:p>
            <a:r>
              <a:rPr lang="en-BE" dirty="0"/>
              <a:t>A request can be a structured data object, or GET parameters or a classic form POST. </a:t>
            </a:r>
          </a:p>
          <a:p>
            <a:r>
              <a:rPr lang="en-BE" dirty="0"/>
              <a:t>The response will contain a structured data object. </a:t>
            </a:r>
          </a:p>
          <a:p>
            <a:endParaRPr lang="en-BE" dirty="0"/>
          </a:p>
          <a:p>
            <a:r>
              <a:rPr lang="en-BE" dirty="0"/>
              <a:t>Most of the time the structured data format is JSON, but it can be other data formats as well such as XML, or a JSON structured GraphQL query.</a:t>
            </a:r>
          </a:p>
          <a:p>
            <a:endParaRPr lang="en-BE" dirty="0"/>
          </a:p>
          <a:p>
            <a:endParaRPr lang="en-BE" dirty="0"/>
          </a:p>
          <a:p>
            <a:endParaRPr lang="en-BE" dirty="0"/>
          </a:p>
          <a:p>
            <a:endParaRPr lang="en-BE" dirty="0"/>
          </a:p>
        </p:txBody>
      </p:sp>
      <p:sp>
        <p:nvSpPr>
          <p:cNvPr id="4" name="Slide Number Placeholder 3"/>
          <p:cNvSpPr>
            <a:spLocks noGrp="1"/>
          </p:cNvSpPr>
          <p:nvPr>
            <p:ph type="sldNum" sz="quarter" idx="5"/>
          </p:nvPr>
        </p:nvSpPr>
        <p:spPr/>
        <p:txBody>
          <a:bodyPr/>
          <a:lstStyle/>
          <a:p>
            <a:fld id="{60CAB298-86B8-4AB9-AF01-06CE1797BA70}" type="slidenum">
              <a:rPr lang="en-US" smtClean="0"/>
              <a:t>8</a:t>
            </a:fld>
            <a:endParaRPr lang="en-US"/>
          </a:p>
        </p:txBody>
      </p:sp>
    </p:spTree>
    <p:extLst>
      <p:ext uri="{BB962C8B-B14F-4D97-AF65-F5344CB8AC3E}">
        <p14:creationId xmlns:p14="http://schemas.microsoft.com/office/powerpoint/2010/main" val="179026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This first vulnerability I want to show you was a document API. </a:t>
            </a:r>
          </a:p>
          <a:p>
            <a:r>
              <a:rPr lang="en-BE" dirty="0"/>
              <a:t>The JSON request body was fairly simple, 2 dates and a userid. </a:t>
            </a:r>
            <a:r>
              <a:rPr lang="en-GB" dirty="0"/>
              <a:t>T</a:t>
            </a:r>
            <a:r>
              <a:rPr lang="en-BE" dirty="0"/>
              <a:t>he API allowed you to retrieve all documents created between start and end date for this userid.</a:t>
            </a:r>
          </a:p>
          <a:p>
            <a:endParaRPr lang="en-BE" dirty="0"/>
          </a:p>
          <a:p>
            <a:r>
              <a:rPr lang="en-BE" dirty="0"/>
              <a:t>Any userid? </a:t>
            </a:r>
          </a:p>
          <a:p>
            <a:r>
              <a:rPr lang="en-BE" dirty="0"/>
              <a:t>Of course not, that would be a huge vulnerability right? </a:t>
            </a:r>
          </a:p>
          <a:p>
            <a:r>
              <a:rPr lang="en-BE" dirty="0"/>
              <a:t>You could only retrieve documents belonging to your own userid. But how did the system know which userid was yours? </a:t>
            </a:r>
          </a:p>
          <a:p>
            <a:r>
              <a:rPr lang="en-BE" dirty="0"/>
              <a:t>Usually, applications look at the authentication mechanism to see which userids the user has access to. </a:t>
            </a:r>
          </a:p>
          <a:p>
            <a:r>
              <a:rPr lang="en-BE" dirty="0"/>
              <a:t>In this case, the authentication mechanism used is a Authorization: Bearer token in the form of a JWT (JSON Web Token) </a:t>
            </a:r>
          </a:p>
          <a:p>
            <a:r>
              <a:rPr lang="en-GB" dirty="0"/>
              <a:t>A</a:t>
            </a:r>
            <a:r>
              <a:rPr lang="en-BE" dirty="0"/>
              <a:t> JWT consists of three parts separated by a dot: a header, a payload and a signature. </a:t>
            </a:r>
          </a:p>
          <a:p>
            <a:r>
              <a:rPr lang="en-BE" dirty="0"/>
              <a:t>The header contains information about the signature algorithm used, the payload is a B64 encoded string that contains the data to be signed, and the signature makes sure the payload cannot be changed in transit. </a:t>
            </a:r>
          </a:p>
          <a:p>
            <a:r>
              <a:rPr lang="en-BE" dirty="0"/>
              <a:t>The payload is not encrypted, you can decode it and read it. In this case, it also contained a userid:12345 parameter. </a:t>
            </a:r>
          </a:p>
          <a:p>
            <a:r>
              <a:rPr lang="en-BE" dirty="0"/>
              <a:t>The backend code compared the userid from the JWT with the userid from the request, and if they were not the same, you don't get access to the documents. </a:t>
            </a:r>
          </a:p>
          <a:p>
            <a:r>
              <a:rPr lang="en-BE" dirty="0"/>
              <a:t>This application was very secure, and tested multiple times already. Every possible injection technique was tried, along with NULL, FALSE, minus infintiy -0 and every other weird number you can think of. Nothing worked.</a:t>
            </a:r>
          </a:p>
        </p:txBody>
      </p:sp>
      <p:sp>
        <p:nvSpPr>
          <p:cNvPr id="4" name="Slide Number Placeholder 3"/>
          <p:cNvSpPr>
            <a:spLocks noGrp="1"/>
          </p:cNvSpPr>
          <p:nvPr>
            <p:ph type="sldNum" sz="quarter" idx="5"/>
          </p:nvPr>
        </p:nvSpPr>
        <p:spPr/>
        <p:txBody>
          <a:bodyPr/>
          <a:lstStyle/>
          <a:p>
            <a:fld id="{60CAB298-86B8-4AB9-AF01-06CE1797BA70}" type="slidenum">
              <a:rPr lang="en-US" smtClean="0"/>
              <a:t>9</a:t>
            </a:fld>
            <a:endParaRPr lang="en-US"/>
          </a:p>
        </p:txBody>
      </p:sp>
    </p:spTree>
    <p:extLst>
      <p:ext uri="{BB962C8B-B14F-4D97-AF65-F5344CB8AC3E}">
        <p14:creationId xmlns:p14="http://schemas.microsoft.com/office/powerpoint/2010/main" val="1084256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sp>
        <p:nvSpPr>
          <p:cNvPr id="6" name="Degradé">
            <a:extLst>
              <a:ext uri="{FF2B5EF4-FFF2-40B4-BE49-F238E27FC236}">
                <a16:creationId xmlns:a16="http://schemas.microsoft.com/office/drawing/2014/main" id="{B1EACCF8-B2C1-0F6B-5DDF-E66E27FFD966}"/>
              </a:ext>
            </a:extLst>
          </p:cNvPr>
          <p:cNvSpPr/>
          <p:nvPr userDrawn="1"/>
        </p:nvSpPr>
        <p:spPr>
          <a:xfrm>
            <a:off x="4356" y="40305"/>
            <a:ext cx="20123120" cy="7495275"/>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6507983">
                <a:moveTo>
                  <a:pt x="7088" y="0"/>
                </a:moveTo>
                <a:lnTo>
                  <a:pt x="20123120" y="0"/>
                </a:lnTo>
                <a:cubicBezTo>
                  <a:pt x="20119912" y="1634397"/>
                  <a:pt x="20116704" y="3342898"/>
                  <a:pt x="20113496" y="4977295"/>
                </a:cubicBezTo>
                <a:lnTo>
                  <a:pt x="0" y="6507983"/>
                </a:lnTo>
                <a:cubicBezTo>
                  <a:pt x="2363" y="4338655"/>
                  <a:pt x="4725" y="2169328"/>
                  <a:pt x="7088" y="0"/>
                </a:cubicBezTo>
                <a:close/>
              </a:path>
            </a:pathLst>
          </a:custGeom>
          <a:gradFill>
            <a:gsLst>
              <a:gs pos="43000">
                <a:schemeClr val="tx2">
                  <a:alpha val="0"/>
                </a:schemeClr>
              </a:gs>
              <a:gs pos="100000">
                <a:schemeClr val="tx2">
                  <a:alpha val="84949"/>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pic>
        <p:nvPicPr>
          <p:cNvPr id="4" name="Picture 3" descr="A person using a computer&#10;&#10;Description automatically generated">
            <a:extLst>
              <a:ext uri="{FF2B5EF4-FFF2-40B4-BE49-F238E27FC236}">
                <a16:creationId xmlns:a16="http://schemas.microsoft.com/office/drawing/2014/main" id="{B5FD86CB-F590-CACD-E027-EF2481070D28}"/>
              </a:ext>
            </a:extLst>
          </p:cNvPr>
          <p:cNvPicPr>
            <a:picLocks noChangeAspect="1"/>
          </p:cNvPicPr>
          <p:nvPr userDrawn="1"/>
        </p:nvPicPr>
        <p:blipFill>
          <a:blip r:embed="rId2"/>
          <a:stretch>
            <a:fillRect/>
          </a:stretch>
        </p:blipFill>
        <p:spPr>
          <a:xfrm>
            <a:off x="-7088" y="34100"/>
            <a:ext cx="20105688" cy="7657486"/>
          </a:xfrm>
          <a:prstGeom prst="rect">
            <a:avLst/>
          </a:prstGeom>
        </p:spPr>
      </p:pic>
      <p:grpSp>
        <p:nvGrpSpPr>
          <p:cNvPr id="52" name="Dessous-lignes">
            <a:extLst>
              <a:ext uri="{FF2B5EF4-FFF2-40B4-BE49-F238E27FC236}">
                <a16:creationId xmlns:a16="http://schemas.microsoft.com/office/drawing/2014/main" id="{1F191856-20B0-0071-E057-5EE74CDEC3CF}"/>
              </a:ext>
            </a:extLst>
          </p:cNvPr>
          <p:cNvGrpSpPr/>
          <p:nvPr userDrawn="1"/>
        </p:nvGrpSpPr>
        <p:grpSpPr>
          <a:xfrm>
            <a:off x="0" y="11130938"/>
            <a:ext cx="20105688" cy="180000"/>
            <a:chOff x="0" y="9234648"/>
            <a:chExt cx="20786496" cy="225170"/>
          </a:xfrm>
        </p:grpSpPr>
        <p:sp>
          <p:nvSpPr>
            <p:cNvPr id="53" name="Rectangle 52">
              <a:extLst>
                <a:ext uri="{FF2B5EF4-FFF2-40B4-BE49-F238E27FC236}">
                  <a16:creationId xmlns:a16="http://schemas.microsoft.com/office/drawing/2014/main" id="{6F441BCB-1770-B97F-1B90-DD0DD614A58B}"/>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54" name="Rectangle 53">
              <a:extLst>
                <a:ext uri="{FF2B5EF4-FFF2-40B4-BE49-F238E27FC236}">
                  <a16:creationId xmlns:a16="http://schemas.microsoft.com/office/drawing/2014/main" id="{4F07E746-0E56-5F01-DA0B-5B1E8D103C6A}"/>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55" name="Rectangle 54">
              <a:extLst>
                <a:ext uri="{FF2B5EF4-FFF2-40B4-BE49-F238E27FC236}">
                  <a16:creationId xmlns:a16="http://schemas.microsoft.com/office/drawing/2014/main" id="{8B64AB91-2EE3-F62F-B5B2-92D0A86FFAD2}"/>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56" name="Rectangle 55">
              <a:extLst>
                <a:ext uri="{FF2B5EF4-FFF2-40B4-BE49-F238E27FC236}">
                  <a16:creationId xmlns:a16="http://schemas.microsoft.com/office/drawing/2014/main" id="{D61BACE2-9599-FC17-79E8-8795E9C0AB02}"/>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grpSp>
        <p:nvGrpSpPr>
          <p:cNvPr id="48" name="Signature">
            <a:extLst>
              <a:ext uri="{FF2B5EF4-FFF2-40B4-BE49-F238E27FC236}">
                <a16:creationId xmlns:a16="http://schemas.microsoft.com/office/drawing/2014/main" id="{BE232A93-9F56-7DEA-C036-2A69A9DE167F}"/>
              </a:ext>
            </a:extLst>
          </p:cNvPr>
          <p:cNvGrpSpPr/>
          <p:nvPr userDrawn="1"/>
        </p:nvGrpSpPr>
        <p:grpSpPr>
          <a:xfrm>
            <a:off x="14257171" y="9959857"/>
            <a:ext cx="4815166" cy="643766"/>
            <a:chOff x="14297162" y="9918177"/>
            <a:chExt cx="4815166" cy="643766"/>
          </a:xfrm>
        </p:grpSpPr>
        <p:pic>
          <p:nvPicPr>
            <p:cNvPr id="36" name="Image 35">
              <a:extLst>
                <a:ext uri="{FF2B5EF4-FFF2-40B4-BE49-F238E27FC236}">
                  <a16:creationId xmlns:a16="http://schemas.microsoft.com/office/drawing/2014/main" id="{1C59511B-F492-B35D-83BA-3455EDD9ED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42377" y="9972675"/>
              <a:ext cx="669951" cy="494883"/>
            </a:xfrm>
            <a:prstGeom prst="rect">
              <a:avLst/>
            </a:prstGeom>
          </p:spPr>
        </p:pic>
        <p:sp>
          <p:nvSpPr>
            <p:cNvPr id="41" name="ZoneTexte 40">
              <a:extLst>
                <a:ext uri="{FF2B5EF4-FFF2-40B4-BE49-F238E27FC236}">
                  <a16:creationId xmlns:a16="http://schemas.microsoft.com/office/drawing/2014/main" id="{E7A68454-D325-2663-6EEA-B0FCC4BED236}"/>
                </a:ext>
              </a:extLst>
            </p:cNvPr>
            <p:cNvSpPr txBox="1"/>
            <p:nvPr userDrawn="1"/>
          </p:nvSpPr>
          <p:spPr>
            <a:xfrm>
              <a:off x="14297162" y="9918177"/>
              <a:ext cx="3640740" cy="643766"/>
            </a:xfrm>
            <a:prstGeom prst="rect">
              <a:avLst/>
            </a:prstGeom>
            <a:noFill/>
          </p:spPr>
          <p:txBody>
            <a:bodyPr wrap="none" rtlCol="0">
              <a:spAutoFit/>
            </a:bodyPr>
            <a:lstStyle/>
            <a:p>
              <a:pPr algn="r">
                <a:spcAft>
                  <a:spcPts val="700"/>
                </a:spcAft>
              </a:pPr>
              <a:r>
                <a:rPr lang="fr-FR" sz="1500" b="0" i="0" dirty="0">
                  <a:solidFill>
                    <a:schemeClr val="tx2"/>
                  </a:solidFill>
                  <a:latin typeface="Arial" panose="020B0604020202020204" pitchFamily="34" charset="0"/>
                </a:rPr>
                <a:t>Centre for </a:t>
              </a:r>
              <a:r>
                <a:rPr lang="fr-FR" sz="1500" b="0" i="0" dirty="0" err="1">
                  <a:solidFill>
                    <a:schemeClr val="tx2"/>
                  </a:solidFill>
                  <a:latin typeface="Arial" panose="020B0604020202020204" pitchFamily="34" charset="0"/>
                </a:rPr>
                <a:t>Cybersecurity</a:t>
              </a:r>
              <a:r>
                <a:rPr lang="fr-FR" sz="1500" b="0" i="0" dirty="0">
                  <a:solidFill>
                    <a:schemeClr val="tx2"/>
                  </a:solidFill>
                  <a:latin typeface="Arial" panose="020B0604020202020204" pitchFamily="34" charset="0"/>
                </a:rPr>
                <a:t> </a:t>
              </a:r>
              <a:r>
                <a:rPr lang="fr-FR" sz="1500" b="0" i="0" dirty="0" err="1">
                  <a:solidFill>
                    <a:schemeClr val="tx2"/>
                  </a:solidFill>
                  <a:latin typeface="Arial" panose="020B0604020202020204" pitchFamily="34" charset="0"/>
                </a:rPr>
                <a:t>Belgium</a:t>
              </a:r>
              <a:endParaRPr lang="fr-FR" sz="1500" b="0" i="0" dirty="0">
                <a:solidFill>
                  <a:schemeClr val="tx2"/>
                </a:solidFill>
                <a:latin typeface="Arial" panose="020B0604020202020204" pitchFamily="34" charset="0"/>
              </a:endParaRPr>
            </a:p>
            <a:p>
              <a:pPr algn="r">
                <a:spcAft>
                  <a:spcPts val="700"/>
                </a:spcAft>
              </a:pPr>
              <a:r>
                <a:rPr lang="fr-FR" sz="1500" b="0" i="1" dirty="0">
                  <a:solidFill>
                    <a:schemeClr val="tx2"/>
                  </a:solidFill>
                  <a:latin typeface="Arial" panose="020B0604020202020204" pitchFamily="34" charset="0"/>
                </a:rPr>
                <a:t>Under the </a:t>
              </a:r>
              <a:r>
                <a:rPr lang="fr-FR" sz="1500" b="0" i="1" dirty="0" err="1">
                  <a:solidFill>
                    <a:schemeClr val="tx2"/>
                  </a:solidFill>
                  <a:latin typeface="Arial" panose="020B0604020202020204" pitchFamily="34" charset="0"/>
                </a:rPr>
                <a:t>authority</a:t>
              </a:r>
              <a:r>
                <a:rPr lang="fr-FR" sz="1500" b="0" i="1" dirty="0">
                  <a:solidFill>
                    <a:schemeClr val="tx2"/>
                  </a:solidFill>
                  <a:latin typeface="Arial" panose="020B0604020202020204" pitchFamily="34" charset="0"/>
                </a:rPr>
                <a:t> of the Prime </a:t>
              </a:r>
              <a:r>
                <a:rPr lang="fr-FR" sz="1500" b="0" i="1" dirty="0" err="1">
                  <a:solidFill>
                    <a:schemeClr val="tx2"/>
                  </a:solidFill>
                  <a:latin typeface="Arial" panose="020B0604020202020204" pitchFamily="34" charset="0"/>
                </a:rPr>
                <a:t>Minister</a:t>
              </a:r>
              <a:endParaRPr lang="fr-FR" sz="1500" b="0" i="1" dirty="0">
                <a:solidFill>
                  <a:schemeClr val="tx2"/>
                </a:solidFill>
                <a:latin typeface="Arial" panose="020B0604020202020204" pitchFamily="34" charset="0"/>
              </a:endParaRPr>
            </a:p>
          </p:txBody>
        </p:sp>
        <p:cxnSp>
          <p:nvCxnSpPr>
            <p:cNvPr id="43" name="Connecteur droit 42">
              <a:extLst>
                <a:ext uri="{FF2B5EF4-FFF2-40B4-BE49-F238E27FC236}">
                  <a16:creationId xmlns:a16="http://schemas.microsoft.com/office/drawing/2014/main" id="{F659C505-47C2-1CEA-6E92-9793FB6562A0}"/>
                </a:ext>
              </a:extLst>
            </p:cNvPr>
            <p:cNvCxnSpPr>
              <a:cxnSpLocks/>
            </p:cNvCxnSpPr>
            <p:nvPr userDrawn="1"/>
          </p:nvCxnSpPr>
          <p:spPr>
            <a:xfrm>
              <a:off x="18138692" y="9972675"/>
              <a:ext cx="0" cy="494883"/>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9" name="Degradé">
            <a:extLst>
              <a:ext uri="{FF2B5EF4-FFF2-40B4-BE49-F238E27FC236}">
                <a16:creationId xmlns:a16="http://schemas.microsoft.com/office/drawing/2014/main" id="{B76581D7-9AA9-75FE-E327-C4A099A950D1}"/>
              </a:ext>
            </a:extLst>
          </p:cNvPr>
          <p:cNvSpPr/>
          <p:nvPr userDrawn="1"/>
        </p:nvSpPr>
        <p:spPr>
          <a:xfrm>
            <a:off x="-14895" y="30680"/>
            <a:ext cx="20123120" cy="7495275"/>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6507983">
                <a:moveTo>
                  <a:pt x="7088" y="0"/>
                </a:moveTo>
                <a:lnTo>
                  <a:pt x="20123120" y="0"/>
                </a:lnTo>
                <a:cubicBezTo>
                  <a:pt x="20119912" y="1634397"/>
                  <a:pt x="20116704" y="3342898"/>
                  <a:pt x="20113496" y="4977295"/>
                </a:cubicBezTo>
                <a:lnTo>
                  <a:pt x="0" y="6507983"/>
                </a:lnTo>
                <a:cubicBezTo>
                  <a:pt x="2363" y="4338655"/>
                  <a:pt x="4725" y="2169328"/>
                  <a:pt x="7088" y="0"/>
                </a:cubicBezTo>
                <a:close/>
              </a:path>
            </a:pathLst>
          </a:custGeom>
          <a:gradFill>
            <a:gsLst>
              <a:gs pos="43000">
                <a:schemeClr val="tx2">
                  <a:alpha val="0"/>
                </a:schemeClr>
              </a:gs>
              <a:gs pos="100000">
                <a:schemeClr val="tx2">
                  <a:alpha val="84949"/>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pic>
        <p:nvPicPr>
          <p:cNvPr id="27" name="Logo-EN">
            <a:extLst>
              <a:ext uri="{FF2B5EF4-FFF2-40B4-BE49-F238E27FC236}">
                <a16:creationId xmlns:a16="http://schemas.microsoft.com/office/drawing/2014/main" id="{C924967C-8754-98C9-9215-E50858370C4D}"/>
              </a:ext>
            </a:extLst>
          </p:cNvPr>
          <p:cNvPicPr>
            <a:picLocks noChangeAspect="1"/>
          </p:cNvPicPr>
          <p:nvPr userDrawn="1"/>
        </p:nvPicPr>
        <p:blipFill>
          <a:blip r:embed="rId4" cstate="email">
            <a:biLevel thresh="25000"/>
            <a:extLst>
              <a:ext uri="{28A0092B-C50C-407E-A947-70E740481C1C}">
                <a14:useLocalDpi xmlns:a14="http://schemas.microsoft.com/office/drawing/2010/main"/>
              </a:ext>
            </a:extLst>
          </a:blip>
          <a:stretch>
            <a:fillRect/>
          </a:stretch>
        </p:blipFill>
        <p:spPr>
          <a:xfrm>
            <a:off x="1033351" y="1406253"/>
            <a:ext cx="5545870" cy="1675817"/>
          </a:xfrm>
          <a:prstGeom prst="rect">
            <a:avLst/>
          </a:prstGeom>
        </p:spPr>
      </p:pic>
      <p:sp>
        <p:nvSpPr>
          <p:cNvPr id="3" name="Subtitle 2"/>
          <p:cNvSpPr>
            <a:spLocks noGrp="1"/>
          </p:cNvSpPr>
          <p:nvPr>
            <p:ph type="subTitle" idx="1" hasCustomPrompt="1"/>
          </p:nvPr>
        </p:nvSpPr>
        <p:spPr>
          <a:xfrm>
            <a:off x="2283929" y="9534993"/>
            <a:ext cx="15102611" cy="643509"/>
          </a:xfrm>
        </p:spPr>
        <p:txBody>
          <a:bodyPr>
            <a:spAutoFit/>
          </a:bodyPr>
          <a:lstStyle>
            <a:lvl1pPr marL="0" indent="0" algn="l">
              <a:buNone/>
              <a:defRPr sz="3958" b="0" i="0">
                <a:solidFill>
                  <a:schemeClr val="tx2"/>
                </a:solidFill>
                <a:latin typeface="Arial"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fr-FR" dirty="0"/>
              <a:t>MODIFIEZ LE STYLE DES SOUS-TITRES DU MASQUE</a:t>
            </a:r>
            <a:endParaRPr lang="en-US" dirty="0"/>
          </a:p>
        </p:txBody>
      </p:sp>
      <p:sp>
        <p:nvSpPr>
          <p:cNvPr id="2" name="Title 1"/>
          <p:cNvSpPr>
            <a:spLocks noGrp="1"/>
          </p:cNvSpPr>
          <p:nvPr>
            <p:ph type="ctrTitle" hasCustomPrompt="1"/>
          </p:nvPr>
        </p:nvSpPr>
        <p:spPr>
          <a:xfrm>
            <a:off x="2283930" y="7836251"/>
            <a:ext cx="15102611" cy="1470500"/>
          </a:xfrm>
        </p:spPr>
        <p:txBody>
          <a:bodyPr anchor="b" anchorCtr="0">
            <a:normAutofit/>
          </a:bodyPr>
          <a:lstStyle>
            <a:lvl1pPr algn="l">
              <a:defRPr sz="7500" b="0" i="0">
                <a:solidFill>
                  <a:schemeClr val="tx2"/>
                </a:solidFill>
                <a:latin typeface="Arial" panose="020B0604020202020204" pitchFamily="34" charset="0"/>
              </a:defRPr>
            </a:lvl1pPr>
          </a:lstStyle>
          <a:p>
            <a:r>
              <a:rPr lang="fr-FR" dirty="0"/>
              <a:t>MODIFIEZ LE STYLE DU TITRE</a:t>
            </a:r>
            <a:endParaRPr lang="en-US" dirty="0"/>
          </a:p>
        </p:txBody>
      </p:sp>
      <p:grpSp>
        <p:nvGrpSpPr>
          <p:cNvPr id="21" name="O-">
            <a:extLst>
              <a:ext uri="{FF2B5EF4-FFF2-40B4-BE49-F238E27FC236}">
                <a16:creationId xmlns:a16="http://schemas.microsoft.com/office/drawing/2014/main" id="{64767229-1297-BAA4-699B-8D246E039816}"/>
              </a:ext>
            </a:extLst>
          </p:cNvPr>
          <p:cNvGrpSpPr/>
          <p:nvPr userDrawn="1"/>
        </p:nvGrpSpPr>
        <p:grpSpPr>
          <a:xfrm>
            <a:off x="801029" y="8384520"/>
            <a:ext cx="1088165" cy="473363"/>
            <a:chOff x="3800297" y="1348926"/>
            <a:chExt cx="1108587" cy="473363"/>
          </a:xfrm>
        </p:grpSpPr>
        <p:sp>
          <p:nvSpPr>
            <p:cNvPr id="16" name="Ellipse 15">
              <a:extLst>
                <a:ext uri="{FF2B5EF4-FFF2-40B4-BE49-F238E27FC236}">
                  <a16:creationId xmlns:a16="http://schemas.microsoft.com/office/drawing/2014/main" id="{5CAAE7B2-2AAC-7DE1-78A5-DFF335024653}"/>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18" name="Connecteur droit 17">
              <a:extLst>
                <a:ext uri="{FF2B5EF4-FFF2-40B4-BE49-F238E27FC236}">
                  <a16:creationId xmlns:a16="http://schemas.microsoft.com/office/drawing/2014/main" id="{228B583F-D77F-689F-D034-485C7AA06599}"/>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Dessus-ligne">
            <a:extLst>
              <a:ext uri="{FF2B5EF4-FFF2-40B4-BE49-F238E27FC236}">
                <a16:creationId xmlns:a16="http://schemas.microsoft.com/office/drawing/2014/main" id="{16611ECA-B0F5-F882-0A57-3E31DDD001FE}"/>
              </a:ext>
            </a:extLst>
          </p:cNvPr>
          <p:cNvSpPr/>
          <p:nvPr userDrawn="1"/>
        </p:nvSpPr>
        <p:spPr>
          <a:xfrm>
            <a:off x="0" y="-1566"/>
            <a:ext cx="20105688" cy="89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57" name="Rotation 5°" hidden="1">
            <a:extLst>
              <a:ext uri="{FF2B5EF4-FFF2-40B4-BE49-F238E27FC236}">
                <a16:creationId xmlns:a16="http://schemas.microsoft.com/office/drawing/2014/main" id="{5EC24B9E-642E-3CC5-33FF-8119F9A5B94D}"/>
              </a:ext>
            </a:extLst>
          </p:cNvPr>
          <p:cNvCxnSpPr>
            <a:cxnSpLocks/>
          </p:cNvCxnSpPr>
          <p:nvPr userDrawn="1"/>
        </p:nvCxnSpPr>
        <p:spPr>
          <a:xfrm rot="-300000">
            <a:off x="-1261760" y="6611048"/>
            <a:ext cx="226466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06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46FE-17E5-55EF-A44B-49A9A505B1F1}"/>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0F8D110A-ABCE-BF1B-E025-55CEA9C02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62DE5F8-2079-96CE-0A5D-F3A36F277BEC}"/>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5" name="Footer Placeholder 4">
            <a:extLst>
              <a:ext uri="{FF2B5EF4-FFF2-40B4-BE49-F238E27FC236}">
                <a16:creationId xmlns:a16="http://schemas.microsoft.com/office/drawing/2014/main" id="{B96E1CB2-91F1-A6C0-EECD-37086A563D7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061BEF7C-A4F3-1287-481C-71C507AC78C4}"/>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142158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F4B5-5531-8A53-EB8B-9FA31AB6C646}"/>
              </a:ext>
            </a:extLst>
          </p:cNvPr>
          <p:cNvSpPr>
            <a:spLocks noGrp="1"/>
          </p:cNvSpPr>
          <p:nvPr>
            <p:ph type="title"/>
          </p:nvPr>
        </p:nvSpPr>
        <p:spPr>
          <a:xfrm>
            <a:off x="1371600" y="2819400"/>
            <a:ext cx="17341850" cy="4705350"/>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5B9269CE-5C43-A608-A922-45EB29DDBF2D}"/>
              </a:ext>
            </a:extLst>
          </p:cNvPr>
          <p:cNvSpPr>
            <a:spLocks noGrp="1"/>
          </p:cNvSpPr>
          <p:nvPr>
            <p:ph type="body" idx="1"/>
          </p:nvPr>
        </p:nvSpPr>
        <p:spPr>
          <a:xfrm>
            <a:off x="1371600" y="7569200"/>
            <a:ext cx="17341850" cy="24749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DEB6AE-F999-CCF3-972B-775A4C439A32}"/>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5" name="Footer Placeholder 4">
            <a:extLst>
              <a:ext uri="{FF2B5EF4-FFF2-40B4-BE49-F238E27FC236}">
                <a16:creationId xmlns:a16="http://schemas.microsoft.com/office/drawing/2014/main" id="{26D98047-083A-3988-C291-ED9371B09A0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9B680E4-78B0-93AF-5782-806D2956D326}"/>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1821810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A2B9-D853-287C-3678-F1B123ED4BDD}"/>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FAD274BB-8EE4-9728-52D9-6ACF6600EA24}"/>
              </a:ext>
            </a:extLst>
          </p:cNvPr>
          <p:cNvSpPr>
            <a:spLocks noGrp="1"/>
          </p:cNvSpPr>
          <p:nvPr>
            <p:ph sz="half" idx="1"/>
          </p:nvPr>
        </p:nvSpPr>
        <p:spPr>
          <a:xfrm>
            <a:off x="1382713" y="3011488"/>
            <a:ext cx="8593137" cy="717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9D95EB5F-4FCC-CE35-2018-B909435CF5E7}"/>
              </a:ext>
            </a:extLst>
          </p:cNvPr>
          <p:cNvSpPr>
            <a:spLocks noGrp="1"/>
          </p:cNvSpPr>
          <p:nvPr>
            <p:ph sz="half" idx="2"/>
          </p:nvPr>
        </p:nvSpPr>
        <p:spPr>
          <a:xfrm>
            <a:off x="10128250" y="3011488"/>
            <a:ext cx="8594725" cy="717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5A85BC51-0C9B-5C58-1368-495B0BE6F461}"/>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6" name="Footer Placeholder 5">
            <a:extLst>
              <a:ext uri="{FF2B5EF4-FFF2-40B4-BE49-F238E27FC236}">
                <a16:creationId xmlns:a16="http://schemas.microsoft.com/office/drawing/2014/main" id="{3A47E360-284E-AB93-9D3D-D33A943D0389}"/>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9C5EEF0-0DB6-CB83-F50C-D8F1D3639677}"/>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19184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6545-EC47-D9F6-96E8-FE00D3DD18E1}"/>
              </a:ext>
            </a:extLst>
          </p:cNvPr>
          <p:cNvSpPr>
            <a:spLocks noGrp="1"/>
          </p:cNvSpPr>
          <p:nvPr>
            <p:ph type="title"/>
          </p:nvPr>
        </p:nvSpPr>
        <p:spPr>
          <a:xfrm>
            <a:off x="1384300" y="601663"/>
            <a:ext cx="17341850" cy="2187575"/>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C91A153-52E4-3E30-2ABF-2839E4057C6B}"/>
              </a:ext>
            </a:extLst>
          </p:cNvPr>
          <p:cNvSpPr>
            <a:spLocks noGrp="1"/>
          </p:cNvSpPr>
          <p:nvPr>
            <p:ph type="body" idx="1"/>
          </p:nvPr>
        </p:nvSpPr>
        <p:spPr>
          <a:xfrm>
            <a:off x="1384300" y="2773363"/>
            <a:ext cx="8505825"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FC13B-EBC9-EC24-22F0-2B709878D2EE}"/>
              </a:ext>
            </a:extLst>
          </p:cNvPr>
          <p:cNvSpPr>
            <a:spLocks noGrp="1"/>
          </p:cNvSpPr>
          <p:nvPr>
            <p:ph sz="half" idx="2"/>
          </p:nvPr>
        </p:nvSpPr>
        <p:spPr>
          <a:xfrm>
            <a:off x="1384300" y="4132263"/>
            <a:ext cx="8505825" cy="607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7C6511A5-533E-D61E-0541-77D5F28A88E7}"/>
              </a:ext>
            </a:extLst>
          </p:cNvPr>
          <p:cNvSpPr>
            <a:spLocks noGrp="1"/>
          </p:cNvSpPr>
          <p:nvPr>
            <p:ph type="body" sz="quarter" idx="3"/>
          </p:nvPr>
        </p:nvSpPr>
        <p:spPr>
          <a:xfrm>
            <a:off x="10179050" y="2773363"/>
            <a:ext cx="8547100" cy="1358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E6C8C-58AE-A01F-1685-A408D5300019}"/>
              </a:ext>
            </a:extLst>
          </p:cNvPr>
          <p:cNvSpPr>
            <a:spLocks noGrp="1"/>
          </p:cNvSpPr>
          <p:nvPr>
            <p:ph sz="quarter" idx="4"/>
          </p:nvPr>
        </p:nvSpPr>
        <p:spPr>
          <a:xfrm>
            <a:off x="10179050" y="4132263"/>
            <a:ext cx="8547100" cy="607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8FD55E1C-5707-315B-0D32-03858ABF8020}"/>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8" name="Footer Placeholder 7">
            <a:extLst>
              <a:ext uri="{FF2B5EF4-FFF2-40B4-BE49-F238E27FC236}">
                <a16:creationId xmlns:a16="http://schemas.microsoft.com/office/drawing/2014/main" id="{4BA6EB66-89A8-3F02-B6FF-C2CF626D0E45}"/>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30762B84-5E67-37C8-1530-2C365745EE9A}"/>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237581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C960-CF16-6889-A963-A39194A59BE7}"/>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5CE7452E-9DA0-6139-570A-8D66658B48F6}"/>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4" name="Footer Placeholder 3">
            <a:extLst>
              <a:ext uri="{FF2B5EF4-FFF2-40B4-BE49-F238E27FC236}">
                <a16:creationId xmlns:a16="http://schemas.microsoft.com/office/drawing/2014/main" id="{B0C14B5A-DBDE-BC07-00FF-097EC51B6EA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B6BA1AE3-6E72-0624-A33A-FF026CE2B5BF}"/>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295993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6B1BF-ED33-1821-5769-AD0F16B5FAC4}"/>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3" name="Footer Placeholder 2">
            <a:extLst>
              <a:ext uri="{FF2B5EF4-FFF2-40B4-BE49-F238E27FC236}">
                <a16:creationId xmlns:a16="http://schemas.microsoft.com/office/drawing/2014/main" id="{B73A3884-7666-B5FA-7F5F-1BB62CA21352}"/>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8845B8B0-3D78-7F5F-02D3-4797D54383E2}"/>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321625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E64B-9F0D-A09A-926F-FEE6EFB72531}"/>
              </a:ext>
            </a:extLst>
          </p:cNvPr>
          <p:cNvSpPr>
            <a:spLocks noGrp="1"/>
          </p:cNvSpPr>
          <p:nvPr>
            <p:ph type="title"/>
          </p:nvPr>
        </p:nvSpPr>
        <p:spPr>
          <a:xfrm>
            <a:off x="1384300" y="754063"/>
            <a:ext cx="6484938" cy="2640012"/>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ECA8ECB2-2A10-FC2B-5FCB-263C058EDF83}"/>
              </a:ext>
            </a:extLst>
          </p:cNvPr>
          <p:cNvSpPr>
            <a:spLocks noGrp="1"/>
          </p:cNvSpPr>
          <p:nvPr>
            <p:ph idx="1"/>
          </p:nvPr>
        </p:nvSpPr>
        <p:spPr>
          <a:xfrm>
            <a:off x="8547100" y="1628775"/>
            <a:ext cx="10179050" cy="8037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27156D51-E295-E941-2A7D-6DB8EC220B56}"/>
              </a:ext>
            </a:extLst>
          </p:cNvPr>
          <p:cNvSpPr>
            <a:spLocks noGrp="1"/>
          </p:cNvSpPr>
          <p:nvPr>
            <p:ph type="body" sz="half" idx="2"/>
          </p:nvPr>
        </p:nvSpPr>
        <p:spPr>
          <a:xfrm>
            <a:off x="1384300" y="3394075"/>
            <a:ext cx="6484938" cy="62849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779C4-61DA-41A9-CB07-7E7B2E32ADDF}"/>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6" name="Footer Placeholder 5">
            <a:extLst>
              <a:ext uri="{FF2B5EF4-FFF2-40B4-BE49-F238E27FC236}">
                <a16:creationId xmlns:a16="http://schemas.microsoft.com/office/drawing/2014/main" id="{E25E3DE4-A1D7-99A6-64B6-C678BA9E8C1E}"/>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E0682153-1210-E0BA-1F90-F91F1EF95A27}"/>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2369488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0490-CAC1-7E53-9EC5-7AA117710577}"/>
              </a:ext>
            </a:extLst>
          </p:cNvPr>
          <p:cNvSpPr>
            <a:spLocks noGrp="1"/>
          </p:cNvSpPr>
          <p:nvPr>
            <p:ph type="title"/>
          </p:nvPr>
        </p:nvSpPr>
        <p:spPr>
          <a:xfrm>
            <a:off x="1384300" y="754063"/>
            <a:ext cx="6484938" cy="2640012"/>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EFCE9A79-14D2-49D6-4578-B6A858B6F9F1}"/>
              </a:ext>
            </a:extLst>
          </p:cNvPr>
          <p:cNvSpPr>
            <a:spLocks noGrp="1"/>
          </p:cNvSpPr>
          <p:nvPr>
            <p:ph type="pic" idx="1"/>
          </p:nvPr>
        </p:nvSpPr>
        <p:spPr>
          <a:xfrm>
            <a:off x="8547100" y="1628775"/>
            <a:ext cx="10179050" cy="8037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DFC488FC-1B82-1EB1-EC7B-D487786BE2D7}"/>
              </a:ext>
            </a:extLst>
          </p:cNvPr>
          <p:cNvSpPr>
            <a:spLocks noGrp="1"/>
          </p:cNvSpPr>
          <p:nvPr>
            <p:ph type="body" sz="half" idx="2"/>
          </p:nvPr>
        </p:nvSpPr>
        <p:spPr>
          <a:xfrm>
            <a:off x="1384300" y="3394075"/>
            <a:ext cx="6484938" cy="62849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78E73-4167-1B0A-D7BB-0378DC9D5A80}"/>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6" name="Footer Placeholder 5">
            <a:extLst>
              <a:ext uri="{FF2B5EF4-FFF2-40B4-BE49-F238E27FC236}">
                <a16:creationId xmlns:a16="http://schemas.microsoft.com/office/drawing/2014/main" id="{95623076-BE9F-DC74-66AD-5D770DBFEDAB}"/>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F60A79F1-C1C7-A965-6F55-91B1FABEBA0E}"/>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3430198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52CF-DB4B-CA60-8937-E33B12D333C7}"/>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DBE65574-F53B-1FF6-334B-2EA673A48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863F161-57B0-492C-2BB8-0861F43A5B92}"/>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5" name="Footer Placeholder 4">
            <a:extLst>
              <a:ext uri="{FF2B5EF4-FFF2-40B4-BE49-F238E27FC236}">
                <a16:creationId xmlns:a16="http://schemas.microsoft.com/office/drawing/2014/main" id="{A4300A5B-AA3B-3DE6-F1B8-24A2157DA17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B5042DF-E8BA-E950-958F-EFA424FC1533}"/>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3372806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44FB7-5B2A-39B5-61BF-4945B80621FD}"/>
              </a:ext>
            </a:extLst>
          </p:cNvPr>
          <p:cNvSpPr>
            <a:spLocks noGrp="1"/>
          </p:cNvSpPr>
          <p:nvPr>
            <p:ph type="title" orient="vert"/>
          </p:nvPr>
        </p:nvSpPr>
        <p:spPr>
          <a:xfrm>
            <a:off x="14389100" y="601663"/>
            <a:ext cx="4333875" cy="9585325"/>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250B3FD5-0310-F56A-20AD-42BE0A10B09C}"/>
              </a:ext>
            </a:extLst>
          </p:cNvPr>
          <p:cNvSpPr>
            <a:spLocks noGrp="1"/>
          </p:cNvSpPr>
          <p:nvPr>
            <p:ph type="body" orient="vert" idx="1"/>
          </p:nvPr>
        </p:nvSpPr>
        <p:spPr>
          <a:xfrm>
            <a:off x="1382713" y="601663"/>
            <a:ext cx="12853987" cy="958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65C65FF-3172-6FC5-5BFA-8E9D7679E8A2}"/>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5" name="Footer Placeholder 4">
            <a:extLst>
              <a:ext uri="{FF2B5EF4-FFF2-40B4-BE49-F238E27FC236}">
                <a16:creationId xmlns:a16="http://schemas.microsoft.com/office/drawing/2014/main" id="{B0078CDD-6721-8DCB-D87B-3BC0FD2B007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91E78C28-442C-D8B5-41CA-0756DD52C1B5}"/>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16720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1">
    <p:spTree>
      <p:nvGrpSpPr>
        <p:cNvPr id="1" name=""/>
        <p:cNvGrpSpPr/>
        <p:nvPr/>
      </p:nvGrpSpPr>
      <p:grpSpPr>
        <a:xfrm>
          <a:off x="0" y="0"/>
          <a:ext cx="0" cy="0"/>
          <a:chOff x="0" y="0"/>
          <a:chExt cx="0" cy="0"/>
        </a:xfrm>
      </p:grpSpPr>
      <p:grpSp>
        <p:nvGrpSpPr>
          <p:cNvPr id="15" name="Dessous-lignes">
            <a:extLst>
              <a:ext uri="{FF2B5EF4-FFF2-40B4-BE49-F238E27FC236}">
                <a16:creationId xmlns:a16="http://schemas.microsoft.com/office/drawing/2014/main" id="{B1E001D9-8C78-EEE4-A6C3-609FC81D8560}"/>
              </a:ext>
            </a:extLst>
          </p:cNvPr>
          <p:cNvGrpSpPr/>
          <p:nvPr userDrawn="1"/>
        </p:nvGrpSpPr>
        <p:grpSpPr>
          <a:xfrm>
            <a:off x="0" y="11130938"/>
            <a:ext cx="20105688" cy="180000"/>
            <a:chOff x="0" y="9234648"/>
            <a:chExt cx="20786496" cy="225170"/>
          </a:xfrm>
        </p:grpSpPr>
        <p:sp>
          <p:nvSpPr>
            <p:cNvPr id="10" name="Rectangle 9">
              <a:extLst>
                <a:ext uri="{FF2B5EF4-FFF2-40B4-BE49-F238E27FC236}">
                  <a16:creationId xmlns:a16="http://schemas.microsoft.com/office/drawing/2014/main" id="{142CC526-C55C-6702-4D9B-CCB6785F5DF8}"/>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1" name="Rectangle 10">
              <a:extLst>
                <a:ext uri="{FF2B5EF4-FFF2-40B4-BE49-F238E27FC236}">
                  <a16:creationId xmlns:a16="http://schemas.microsoft.com/office/drawing/2014/main" id="{ECF61B85-C123-1796-977B-9EAB01CDD52A}"/>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2" name="Rectangle 11">
              <a:extLst>
                <a:ext uri="{FF2B5EF4-FFF2-40B4-BE49-F238E27FC236}">
                  <a16:creationId xmlns:a16="http://schemas.microsoft.com/office/drawing/2014/main" id="{E44F9592-5902-D7F1-AD82-603E56D887FF}"/>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3" name="Rectangle 12">
              <a:extLst>
                <a:ext uri="{FF2B5EF4-FFF2-40B4-BE49-F238E27FC236}">
                  <a16:creationId xmlns:a16="http://schemas.microsoft.com/office/drawing/2014/main" id="{86BC8226-38EC-2ED6-80D5-B1DC59EC73EE}"/>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grpSp>
        <p:nvGrpSpPr>
          <p:cNvPr id="48" name="Signature">
            <a:extLst>
              <a:ext uri="{FF2B5EF4-FFF2-40B4-BE49-F238E27FC236}">
                <a16:creationId xmlns:a16="http://schemas.microsoft.com/office/drawing/2014/main" id="{BE232A93-9F56-7DEA-C036-2A69A9DE167F}"/>
              </a:ext>
            </a:extLst>
          </p:cNvPr>
          <p:cNvGrpSpPr/>
          <p:nvPr userDrawn="1"/>
        </p:nvGrpSpPr>
        <p:grpSpPr>
          <a:xfrm>
            <a:off x="14257171" y="972229"/>
            <a:ext cx="4815166" cy="643766"/>
            <a:chOff x="14297162" y="9918177"/>
            <a:chExt cx="4815166" cy="643766"/>
          </a:xfrm>
        </p:grpSpPr>
        <p:pic>
          <p:nvPicPr>
            <p:cNvPr id="36" name="Image 35">
              <a:extLst>
                <a:ext uri="{FF2B5EF4-FFF2-40B4-BE49-F238E27FC236}">
                  <a16:creationId xmlns:a16="http://schemas.microsoft.com/office/drawing/2014/main" id="{1C59511B-F492-B35D-83BA-3455EDD9E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442377" y="9972675"/>
              <a:ext cx="669951" cy="494883"/>
            </a:xfrm>
            <a:prstGeom prst="rect">
              <a:avLst/>
            </a:prstGeom>
          </p:spPr>
        </p:pic>
        <p:sp>
          <p:nvSpPr>
            <p:cNvPr id="41" name="ZoneTexte 40">
              <a:extLst>
                <a:ext uri="{FF2B5EF4-FFF2-40B4-BE49-F238E27FC236}">
                  <a16:creationId xmlns:a16="http://schemas.microsoft.com/office/drawing/2014/main" id="{E7A68454-D325-2663-6EEA-B0FCC4BED236}"/>
                </a:ext>
              </a:extLst>
            </p:cNvPr>
            <p:cNvSpPr txBox="1"/>
            <p:nvPr userDrawn="1"/>
          </p:nvSpPr>
          <p:spPr>
            <a:xfrm>
              <a:off x="14297162" y="9918177"/>
              <a:ext cx="3640740" cy="643766"/>
            </a:xfrm>
            <a:prstGeom prst="rect">
              <a:avLst/>
            </a:prstGeom>
            <a:noFill/>
          </p:spPr>
          <p:txBody>
            <a:bodyPr wrap="none" rtlCol="0">
              <a:spAutoFit/>
            </a:bodyPr>
            <a:lstStyle/>
            <a:p>
              <a:pPr algn="r">
                <a:spcAft>
                  <a:spcPts val="700"/>
                </a:spcAft>
              </a:pPr>
              <a:r>
                <a:rPr lang="fr-FR" sz="1500" b="0" i="0" dirty="0">
                  <a:solidFill>
                    <a:schemeClr val="tx2"/>
                  </a:solidFill>
                  <a:latin typeface="Arial" panose="020B0604020202020204" pitchFamily="34" charset="0"/>
                </a:rPr>
                <a:t>Centre for </a:t>
              </a:r>
              <a:r>
                <a:rPr lang="fr-FR" sz="1500" b="0" i="0" dirty="0" err="1">
                  <a:solidFill>
                    <a:schemeClr val="tx2"/>
                  </a:solidFill>
                  <a:latin typeface="Arial" panose="020B0604020202020204" pitchFamily="34" charset="0"/>
                </a:rPr>
                <a:t>Cybersecurity</a:t>
              </a:r>
              <a:r>
                <a:rPr lang="fr-FR" sz="1500" b="0" i="0" dirty="0">
                  <a:solidFill>
                    <a:schemeClr val="tx2"/>
                  </a:solidFill>
                  <a:latin typeface="Arial" panose="020B0604020202020204" pitchFamily="34" charset="0"/>
                </a:rPr>
                <a:t> </a:t>
              </a:r>
              <a:r>
                <a:rPr lang="fr-FR" sz="1500" b="0" i="0" dirty="0" err="1">
                  <a:solidFill>
                    <a:schemeClr val="tx2"/>
                  </a:solidFill>
                  <a:latin typeface="Arial" panose="020B0604020202020204" pitchFamily="34" charset="0"/>
                </a:rPr>
                <a:t>Belgium</a:t>
              </a:r>
              <a:endParaRPr lang="fr-FR" sz="1500" b="0" i="0" dirty="0">
                <a:solidFill>
                  <a:schemeClr val="tx2"/>
                </a:solidFill>
                <a:latin typeface="Arial" panose="020B0604020202020204" pitchFamily="34" charset="0"/>
              </a:endParaRPr>
            </a:p>
            <a:p>
              <a:pPr algn="r">
                <a:spcAft>
                  <a:spcPts val="700"/>
                </a:spcAft>
              </a:pPr>
              <a:r>
                <a:rPr lang="fr-FR" sz="1500" b="0" i="1" dirty="0">
                  <a:solidFill>
                    <a:schemeClr val="tx2"/>
                  </a:solidFill>
                  <a:latin typeface="Arial" panose="020B0604020202020204" pitchFamily="34" charset="0"/>
                </a:rPr>
                <a:t>Under the </a:t>
              </a:r>
              <a:r>
                <a:rPr lang="fr-FR" sz="1500" b="0" i="1" dirty="0" err="1">
                  <a:solidFill>
                    <a:schemeClr val="tx2"/>
                  </a:solidFill>
                  <a:latin typeface="Arial" panose="020B0604020202020204" pitchFamily="34" charset="0"/>
                </a:rPr>
                <a:t>authority</a:t>
              </a:r>
              <a:r>
                <a:rPr lang="fr-FR" sz="1500" b="0" i="1" dirty="0">
                  <a:solidFill>
                    <a:schemeClr val="tx2"/>
                  </a:solidFill>
                  <a:latin typeface="Arial" panose="020B0604020202020204" pitchFamily="34" charset="0"/>
                </a:rPr>
                <a:t> of the Prime </a:t>
              </a:r>
              <a:r>
                <a:rPr lang="fr-FR" sz="1500" b="0" i="1" dirty="0" err="1">
                  <a:solidFill>
                    <a:schemeClr val="tx2"/>
                  </a:solidFill>
                  <a:latin typeface="Arial" panose="020B0604020202020204" pitchFamily="34" charset="0"/>
                </a:rPr>
                <a:t>Minister</a:t>
              </a:r>
              <a:endParaRPr lang="fr-FR" sz="1500" b="0" i="1" dirty="0">
                <a:solidFill>
                  <a:schemeClr val="tx2"/>
                </a:solidFill>
                <a:latin typeface="Arial" panose="020B0604020202020204" pitchFamily="34" charset="0"/>
              </a:endParaRPr>
            </a:p>
          </p:txBody>
        </p:sp>
        <p:cxnSp>
          <p:nvCxnSpPr>
            <p:cNvPr id="43" name="Connecteur droit 42">
              <a:extLst>
                <a:ext uri="{FF2B5EF4-FFF2-40B4-BE49-F238E27FC236}">
                  <a16:creationId xmlns:a16="http://schemas.microsoft.com/office/drawing/2014/main" id="{F659C505-47C2-1CEA-6E92-9793FB6562A0}"/>
                </a:ext>
              </a:extLst>
            </p:cNvPr>
            <p:cNvCxnSpPr>
              <a:cxnSpLocks/>
            </p:cNvCxnSpPr>
            <p:nvPr userDrawn="1"/>
          </p:nvCxnSpPr>
          <p:spPr>
            <a:xfrm>
              <a:off x="18138692" y="9972675"/>
              <a:ext cx="0" cy="494883"/>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34" name="angle 5*" hidden="1">
            <a:extLst>
              <a:ext uri="{FF2B5EF4-FFF2-40B4-BE49-F238E27FC236}">
                <a16:creationId xmlns:a16="http://schemas.microsoft.com/office/drawing/2014/main" id="{CDC49E2E-319F-C876-FE4D-E63982339D9B}"/>
              </a:ext>
            </a:extLst>
          </p:cNvPr>
          <p:cNvCxnSpPr>
            <a:cxnSpLocks/>
          </p:cNvCxnSpPr>
          <p:nvPr userDrawn="1"/>
        </p:nvCxnSpPr>
        <p:spPr>
          <a:xfrm flipV="1">
            <a:off x="-1566820" y="5439559"/>
            <a:ext cx="23980683" cy="219028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pour une image  2">
            <a:extLst>
              <a:ext uri="{FF2B5EF4-FFF2-40B4-BE49-F238E27FC236}">
                <a16:creationId xmlns:a16="http://schemas.microsoft.com/office/drawing/2014/main" id="{3F96F88C-22C2-B118-531F-3B3F7E64D0A1}"/>
              </a:ext>
            </a:extLst>
          </p:cNvPr>
          <p:cNvSpPr>
            <a:spLocks noGrp="1"/>
          </p:cNvSpPr>
          <p:nvPr>
            <p:ph type="pic" idx="15"/>
          </p:nvPr>
        </p:nvSpPr>
        <p:spPr>
          <a:xfrm>
            <a:off x="0" y="2641834"/>
            <a:ext cx="20123117" cy="4852215"/>
          </a:xfrm>
          <a:custGeom>
            <a:avLst/>
            <a:gdLst>
              <a:gd name="connsiteX0" fmla="*/ 0 w 20123117"/>
              <a:gd name="connsiteY0" fmla="*/ 0 h 3013635"/>
              <a:gd name="connsiteX1" fmla="*/ 20123117 w 20123117"/>
              <a:gd name="connsiteY1" fmla="*/ 0 h 3013635"/>
              <a:gd name="connsiteX2" fmla="*/ 20123117 w 20123117"/>
              <a:gd name="connsiteY2" fmla="*/ 3013635 h 3013635"/>
              <a:gd name="connsiteX3" fmla="*/ 0 w 20123117"/>
              <a:gd name="connsiteY3" fmla="*/ 3013635 h 3013635"/>
              <a:gd name="connsiteX4" fmla="*/ 0 w 20123117"/>
              <a:gd name="connsiteY4" fmla="*/ 0 h 3013635"/>
              <a:gd name="connsiteX0" fmla="*/ 0 w 20123117"/>
              <a:gd name="connsiteY0" fmla="*/ 0 h 4852215"/>
              <a:gd name="connsiteX1" fmla="*/ 20123117 w 20123117"/>
              <a:gd name="connsiteY1" fmla="*/ 0 h 4852215"/>
              <a:gd name="connsiteX2" fmla="*/ 20123117 w 20123117"/>
              <a:gd name="connsiteY2" fmla="*/ 3013635 h 4852215"/>
              <a:gd name="connsiteX3" fmla="*/ 0 w 20123117"/>
              <a:gd name="connsiteY3" fmla="*/ 4852215 h 4852215"/>
              <a:gd name="connsiteX4" fmla="*/ 0 w 20123117"/>
              <a:gd name="connsiteY4" fmla="*/ 0 h 4852215"/>
              <a:gd name="connsiteX0" fmla="*/ 0 w 20123117"/>
              <a:gd name="connsiteY0" fmla="*/ 0 h 4852215"/>
              <a:gd name="connsiteX1" fmla="*/ 20123117 w 20123117"/>
              <a:gd name="connsiteY1" fmla="*/ 0 h 4852215"/>
              <a:gd name="connsiteX2" fmla="*/ 20123117 w 20123117"/>
              <a:gd name="connsiteY2" fmla="*/ 3013635 h 4852215"/>
              <a:gd name="connsiteX3" fmla="*/ 0 w 20123117"/>
              <a:gd name="connsiteY3" fmla="*/ 4852215 h 4852215"/>
              <a:gd name="connsiteX4" fmla="*/ 0 w 20123117"/>
              <a:gd name="connsiteY4" fmla="*/ 0 h 4852215"/>
              <a:gd name="connsiteX0" fmla="*/ 0 w 20123117"/>
              <a:gd name="connsiteY0" fmla="*/ 0 h 4852215"/>
              <a:gd name="connsiteX1" fmla="*/ 20123117 w 20123117"/>
              <a:gd name="connsiteY1" fmla="*/ 0 h 4852215"/>
              <a:gd name="connsiteX2" fmla="*/ 20123117 w 20123117"/>
              <a:gd name="connsiteY2" fmla="*/ 3013635 h 4852215"/>
              <a:gd name="connsiteX3" fmla="*/ 0 w 20123117"/>
              <a:gd name="connsiteY3" fmla="*/ 4852215 h 4852215"/>
              <a:gd name="connsiteX4" fmla="*/ 0 w 20123117"/>
              <a:gd name="connsiteY4" fmla="*/ 0 h 4852215"/>
              <a:gd name="connsiteX0" fmla="*/ 0 w 20123117"/>
              <a:gd name="connsiteY0" fmla="*/ 0 h 4852215"/>
              <a:gd name="connsiteX1" fmla="*/ 20123117 w 20123117"/>
              <a:gd name="connsiteY1" fmla="*/ 0 h 4852215"/>
              <a:gd name="connsiteX2" fmla="*/ 20119941 w 20123117"/>
              <a:gd name="connsiteY2" fmla="*/ 3083485 h 4852215"/>
              <a:gd name="connsiteX3" fmla="*/ 0 w 20123117"/>
              <a:gd name="connsiteY3" fmla="*/ 4852215 h 4852215"/>
              <a:gd name="connsiteX4" fmla="*/ 0 w 20123117"/>
              <a:gd name="connsiteY4" fmla="*/ 0 h 4852215"/>
              <a:gd name="connsiteX0" fmla="*/ 0 w 20123117"/>
              <a:gd name="connsiteY0" fmla="*/ 0 h 4852215"/>
              <a:gd name="connsiteX1" fmla="*/ 20123117 w 20123117"/>
              <a:gd name="connsiteY1" fmla="*/ 0 h 4852215"/>
              <a:gd name="connsiteX2" fmla="*/ 20119941 w 20123117"/>
              <a:gd name="connsiteY2" fmla="*/ 3083485 h 4852215"/>
              <a:gd name="connsiteX3" fmla="*/ 0 w 20123117"/>
              <a:gd name="connsiteY3" fmla="*/ 4852215 h 4852215"/>
              <a:gd name="connsiteX4" fmla="*/ 0 w 20123117"/>
              <a:gd name="connsiteY4" fmla="*/ 0 h 4852215"/>
              <a:gd name="connsiteX0" fmla="*/ 0 w 20123117"/>
              <a:gd name="connsiteY0" fmla="*/ 0 h 4852215"/>
              <a:gd name="connsiteX1" fmla="*/ 20123117 w 20123117"/>
              <a:gd name="connsiteY1" fmla="*/ 0 h 4852215"/>
              <a:gd name="connsiteX2" fmla="*/ 20119941 w 20123117"/>
              <a:gd name="connsiteY2" fmla="*/ 3083485 h 4852215"/>
              <a:gd name="connsiteX3" fmla="*/ 0 w 20123117"/>
              <a:gd name="connsiteY3" fmla="*/ 4852215 h 4852215"/>
              <a:gd name="connsiteX4" fmla="*/ 0 w 20123117"/>
              <a:gd name="connsiteY4" fmla="*/ 0 h 4852215"/>
              <a:gd name="connsiteX0" fmla="*/ 0 w 20123117"/>
              <a:gd name="connsiteY0" fmla="*/ 0 h 4858305"/>
              <a:gd name="connsiteX1" fmla="*/ 20123117 w 20123117"/>
              <a:gd name="connsiteY1" fmla="*/ 0 h 4858305"/>
              <a:gd name="connsiteX2" fmla="*/ 20119941 w 20123117"/>
              <a:gd name="connsiteY2" fmla="*/ 3083485 h 4858305"/>
              <a:gd name="connsiteX3" fmla="*/ 0 w 20123117"/>
              <a:gd name="connsiteY3" fmla="*/ 4852215 h 4858305"/>
              <a:gd name="connsiteX4" fmla="*/ 0 w 20123117"/>
              <a:gd name="connsiteY4" fmla="*/ 0 h 4858305"/>
              <a:gd name="connsiteX0" fmla="*/ 0 w 20123117"/>
              <a:gd name="connsiteY0" fmla="*/ 0 h 4852215"/>
              <a:gd name="connsiteX1" fmla="*/ 20123117 w 20123117"/>
              <a:gd name="connsiteY1" fmla="*/ 0 h 4852215"/>
              <a:gd name="connsiteX2" fmla="*/ 20119941 w 20123117"/>
              <a:gd name="connsiteY2" fmla="*/ 3083485 h 4852215"/>
              <a:gd name="connsiteX3" fmla="*/ 0 w 20123117"/>
              <a:gd name="connsiteY3" fmla="*/ 4852215 h 4852215"/>
              <a:gd name="connsiteX4" fmla="*/ 0 w 20123117"/>
              <a:gd name="connsiteY4" fmla="*/ 0 h 485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17" h="4852215">
                <a:moveTo>
                  <a:pt x="0" y="0"/>
                </a:moveTo>
                <a:lnTo>
                  <a:pt x="20123117" y="0"/>
                </a:lnTo>
                <a:cubicBezTo>
                  <a:pt x="20122058" y="1027828"/>
                  <a:pt x="20121000" y="2055657"/>
                  <a:pt x="20119941" y="3083485"/>
                </a:cubicBezTo>
                <a:cubicBezTo>
                  <a:pt x="20117836" y="3080395"/>
                  <a:pt x="2106" y="4852130"/>
                  <a:pt x="0" y="4852215"/>
                </a:cubicBezTo>
                <a:lnTo>
                  <a:pt x="0" y="0"/>
                </a:lnTo>
                <a:close/>
              </a:path>
            </a:pathLst>
          </a:custGeom>
          <a:pattFill prst="pct90">
            <a:fgClr>
              <a:schemeClr val="accent2"/>
            </a:fgClr>
            <a:bgClr>
              <a:schemeClr val="bg1"/>
            </a:bgClr>
          </a:pattFill>
        </p:spPr>
        <p:txBody>
          <a:bodyPr anchor="ctr" anchorCtr="0"/>
          <a:lstStyle>
            <a:lvl1pPr marL="0" indent="0" algn="ctr">
              <a:buNone/>
              <a:defRPr sz="3200" b="0" i="0">
                <a:solidFill>
                  <a:schemeClr val="bg1"/>
                </a:solidFill>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r-FR" dirty="0"/>
          </a:p>
        </p:txBody>
      </p:sp>
      <p:pic>
        <p:nvPicPr>
          <p:cNvPr id="27" name="Logo-EN">
            <a:extLst>
              <a:ext uri="{FF2B5EF4-FFF2-40B4-BE49-F238E27FC236}">
                <a16:creationId xmlns:a16="http://schemas.microsoft.com/office/drawing/2014/main" id="{C924967C-8754-98C9-9215-E50858370C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351" y="650919"/>
            <a:ext cx="4257106" cy="1286386"/>
          </a:xfrm>
          <a:prstGeom prst="rect">
            <a:avLst/>
          </a:prstGeom>
        </p:spPr>
      </p:pic>
      <p:sp>
        <p:nvSpPr>
          <p:cNvPr id="3" name="Subtitle 2"/>
          <p:cNvSpPr>
            <a:spLocks noGrp="1"/>
          </p:cNvSpPr>
          <p:nvPr>
            <p:ph type="subTitle" idx="1" hasCustomPrompt="1"/>
          </p:nvPr>
        </p:nvSpPr>
        <p:spPr>
          <a:xfrm>
            <a:off x="2283929" y="9861563"/>
            <a:ext cx="15102611" cy="643509"/>
          </a:xfrm>
        </p:spPr>
        <p:txBody>
          <a:bodyPr>
            <a:spAutoFit/>
          </a:bodyPr>
          <a:lstStyle>
            <a:lvl1pPr marL="0" indent="0" algn="l">
              <a:buNone/>
              <a:defRPr sz="3958" b="0" i="0">
                <a:solidFill>
                  <a:schemeClr val="tx2"/>
                </a:solidFill>
                <a:latin typeface="Arial" panose="020B0604020202020204" pitchFamily="34" charset="0"/>
              </a:defRPr>
            </a:lvl1pPr>
            <a:lvl2pPr marL="753969" indent="0" algn="ctr">
              <a:buNone/>
              <a:defRPr sz="3298"/>
            </a:lvl2pPr>
            <a:lvl3pPr marL="1507937" indent="0" algn="ctr">
              <a:buNone/>
              <a:defRPr sz="2968"/>
            </a:lvl3pPr>
            <a:lvl4pPr marL="2261906" indent="0" algn="ctr">
              <a:buNone/>
              <a:defRPr sz="2639"/>
            </a:lvl4pPr>
            <a:lvl5pPr marL="3015874" indent="0" algn="ctr">
              <a:buNone/>
              <a:defRPr sz="2639"/>
            </a:lvl5pPr>
            <a:lvl6pPr marL="3769843" indent="0" algn="ctr">
              <a:buNone/>
              <a:defRPr sz="2639"/>
            </a:lvl6pPr>
            <a:lvl7pPr marL="4523811" indent="0" algn="ctr">
              <a:buNone/>
              <a:defRPr sz="2639"/>
            </a:lvl7pPr>
            <a:lvl8pPr marL="5277780" indent="0" algn="ctr">
              <a:buNone/>
              <a:defRPr sz="2639"/>
            </a:lvl8pPr>
            <a:lvl9pPr marL="6031748" indent="0" algn="ctr">
              <a:buNone/>
              <a:defRPr sz="2639"/>
            </a:lvl9pPr>
          </a:lstStyle>
          <a:p>
            <a:r>
              <a:rPr lang="fr-FR" dirty="0"/>
              <a:t>MODIFIEZ LE STYLE DES SOUS-TITRES DU MASQUE</a:t>
            </a:r>
            <a:endParaRPr lang="en-US" dirty="0"/>
          </a:p>
        </p:txBody>
      </p:sp>
      <p:sp>
        <p:nvSpPr>
          <p:cNvPr id="2" name="Title 1"/>
          <p:cNvSpPr>
            <a:spLocks noGrp="1"/>
          </p:cNvSpPr>
          <p:nvPr>
            <p:ph type="ctrTitle" hasCustomPrompt="1"/>
          </p:nvPr>
        </p:nvSpPr>
        <p:spPr>
          <a:xfrm>
            <a:off x="2283930" y="8162821"/>
            <a:ext cx="15102611" cy="1470500"/>
          </a:xfrm>
        </p:spPr>
        <p:txBody>
          <a:bodyPr anchor="b" anchorCtr="0">
            <a:normAutofit/>
          </a:bodyPr>
          <a:lstStyle>
            <a:lvl1pPr algn="l">
              <a:defRPr sz="7500" b="0" i="0">
                <a:solidFill>
                  <a:schemeClr val="tx2"/>
                </a:solidFill>
                <a:latin typeface="Arial" panose="020B0604020202020204" pitchFamily="34" charset="0"/>
              </a:defRPr>
            </a:lvl1pPr>
          </a:lstStyle>
          <a:p>
            <a:r>
              <a:rPr lang="fr-FR" dirty="0"/>
              <a:t>MODIFIEZ LE STYLE DU TITRE</a:t>
            </a:r>
            <a:endParaRPr lang="en-US" dirty="0"/>
          </a:p>
        </p:txBody>
      </p:sp>
      <p:grpSp>
        <p:nvGrpSpPr>
          <p:cNvPr id="21" name="O-">
            <a:extLst>
              <a:ext uri="{FF2B5EF4-FFF2-40B4-BE49-F238E27FC236}">
                <a16:creationId xmlns:a16="http://schemas.microsoft.com/office/drawing/2014/main" id="{64767229-1297-BAA4-699B-8D246E039816}"/>
              </a:ext>
            </a:extLst>
          </p:cNvPr>
          <p:cNvGrpSpPr/>
          <p:nvPr userDrawn="1"/>
        </p:nvGrpSpPr>
        <p:grpSpPr>
          <a:xfrm>
            <a:off x="801029" y="8711090"/>
            <a:ext cx="1088165" cy="473363"/>
            <a:chOff x="3800297" y="1348926"/>
            <a:chExt cx="1108587" cy="473363"/>
          </a:xfrm>
        </p:grpSpPr>
        <p:sp>
          <p:nvSpPr>
            <p:cNvPr id="16" name="Ellipse 15">
              <a:extLst>
                <a:ext uri="{FF2B5EF4-FFF2-40B4-BE49-F238E27FC236}">
                  <a16:creationId xmlns:a16="http://schemas.microsoft.com/office/drawing/2014/main" id="{5CAAE7B2-2AAC-7DE1-78A5-DFF335024653}"/>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18" name="Connecteur droit 17">
              <a:extLst>
                <a:ext uri="{FF2B5EF4-FFF2-40B4-BE49-F238E27FC236}">
                  <a16:creationId xmlns:a16="http://schemas.microsoft.com/office/drawing/2014/main" id="{228B583F-D77F-689F-D034-485C7AA06599}"/>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8" name="Dessus-ligne">
            <a:extLst>
              <a:ext uri="{FF2B5EF4-FFF2-40B4-BE49-F238E27FC236}">
                <a16:creationId xmlns:a16="http://schemas.microsoft.com/office/drawing/2014/main" id="{16611ECA-B0F5-F882-0A57-3E31DDD001FE}"/>
              </a:ext>
            </a:extLst>
          </p:cNvPr>
          <p:cNvSpPr/>
          <p:nvPr userDrawn="1"/>
        </p:nvSpPr>
        <p:spPr>
          <a:xfrm>
            <a:off x="0" y="2551116"/>
            <a:ext cx="20105688" cy="89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6" name="Rotation 5°" hidden="1">
            <a:extLst>
              <a:ext uri="{FF2B5EF4-FFF2-40B4-BE49-F238E27FC236}">
                <a16:creationId xmlns:a16="http://schemas.microsoft.com/office/drawing/2014/main" id="{A73049D1-1E06-EF8C-800A-35730C8F03E5}"/>
              </a:ext>
            </a:extLst>
          </p:cNvPr>
          <p:cNvCxnSpPr>
            <a:cxnSpLocks/>
          </p:cNvCxnSpPr>
          <p:nvPr userDrawn="1"/>
        </p:nvCxnSpPr>
        <p:spPr>
          <a:xfrm rot="-300000">
            <a:off x="-1261760" y="6611048"/>
            <a:ext cx="226466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74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spTree>
    <p:extLst>
      <p:ext uri="{BB962C8B-B14F-4D97-AF65-F5344CB8AC3E}">
        <p14:creationId xmlns:p14="http://schemas.microsoft.com/office/powerpoint/2010/main" val="29237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Symbole">
    <p:spTree>
      <p:nvGrpSpPr>
        <p:cNvPr id="1" name=""/>
        <p:cNvGrpSpPr/>
        <p:nvPr/>
      </p:nvGrpSpPr>
      <p:grpSpPr>
        <a:xfrm>
          <a:off x="0" y="0"/>
          <a:ext cx="0" cy="0"/>
          <a:chOff x="0" y="0"/>
          <a:chExt cx="0" cy="0"/>
        </a:xfrm>
      </p:grpSpPr>
      <p:pic>
        <p:nvPicPr>
          <p:cNvPr id="5" name="Symbole-outline">
            <a:extLst>
              <a:ext uri="{FF2B5EF4-FFF2-40B4-BE49-F238E27FC236}">
                <a16:creationId xmlns:a16="http://schemas.microsoft.com/office/drawing/2014/main" id="{656BF6FC-E256-FC58-0709-C795D99E2DDC}"/>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rot="806815">
            <a:off x="11824226" y="5611487"/>
            <a:ext cx="9999058" cy="9870235"/>
          </a:xfrm>
          <a:prstGeom prst="rect">
            <a:avLst/>
          </a:prstGeom>
        </p:spPr>
      </p:pic>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spTree>
    <p:extLst>
      <p:ext uri="{BB962C8B-B14F-4D97-AF65-F5344CB8AC3E}">
        <p14:creationId xmlns:p14="http://schemas.microsoft.com/office/powerpoint/2010/main" val="284417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Lign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3" name="Dessous-lignes">
            <a:extLst>
              <a:ext uri="{FF2B5EF4-FFF2-40B4-BE49-F238E27FC236}">
                <a16:creationId xmlns:a16="http://schemas.microsoft.com/office/drawing/2014/main" id="{499FDAA0-37D3-D0D9-5AF5-9BB49D8E6B9D}"/>
              </a:ext>
            </a:extLst>
          </p:cNvPr>
          <p:cNvGrpSpPr/>
          <p:nvPr userDrawn="1"/>
        </p:nvGrpSpPr>
        <p:grpSpPr>
          <a:xfrm>
            <a:off x="0" y="11130938"/>
            <a:ext cx="20105688" cy="180000"/>
            <a:chOff x="0" y="9234648"/>
            <a:chExt cx="20786496" cy="225170"/>
          </a:xfrm>
        </p:grpSpPr>
        <p:sp>
          <p:nvSpPr>
            <p:cNvPr id="4" name="Rectangle 3">
              <a:extLst>
                <a:ext uri="{FF2B5EF4-FFF2-40B4-BE49-F238E27FC236}">
                  <a16:creationId xmlns:a16="http://schemas.microsoft.com/office/drawing/2014/main" id="{0BD91302-7549-0A27-514F-8FC90F86C862}"/>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5" name="Rectangle 4">
              <a:extLst>
                <a:ext uri="{FF2B5EF4-FFF2-40B4-BE49-F238E27FC236}">
                  <a16:creationId xmlns:a16="http://schemas.microsoft.com/office/drawing/2014/main" id="{C6B29E53-2C92-0DB8-7620-8FFD0D8DFEA0}"/>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6" name="Rectangle 5">
              <a:extLst>
                <a:ext uri="{FF2B5EF4-FFF2-40B4-BE49-F238E27FC236}">
                  <a16:creationId xmlns:a16="http://schemas.microsoft.com/office/drawing/2014/main" id="{26693810-EB24-327A-14FB-08115EE695C2}"/>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7" name="Rectangle 6">
              <a:extLst>
                <a:ext uri="{FF2B5EF4-FFF2-40B4-BE49-F238E27FC236}">
                  <a16:creationId xmlns:a16="http://schemas.microsoft.com/office/drawing/2014/main" id="{19459B3D-F07B-60B7-FCBA-7FC20A8908A2}"/>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spTree>
    <p:extLst>
      <p:ext uri="{BB962C8B-B14F-4D97-AF65-F5344CB8AC3E}">
        <p14:creationId xmlns:p14="http://schemas.microsoft.com/office/powerpoint/2010/main" val="32704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Triangle">
    <p:spTree>
      <p:nvGrpSpPr>
        <p:cNvPr id="1" name=""/>
        <p:cNvGrpSpPr/>
        <p:nvPr/>
      </p:nvGrpSpPr>
      <p:grpSpPr>
        <a:xfrm>
          <a:off x="0" y="0"/>
          <a:ext cx="0" cy="0"/>
          <a:chOff x="0" y="0"/>
          <a:chExt cx="0" cy="0"/>
        </a:xfrm>
      </p:grpSpPr>
      <p:sp>
        <p:nvSpPr>
          <p:cNvPr id="2" name="Triangle 4">
            <a:extLst>
              <a:ext uri="{FF2B5EF4-FFF2-40B4-BE49-F238E27FC236}">
                <a16:creationId xmlns:a16="http://schemas.microsoft.com/office/drawing/2014/main" id="{82A2EA8D-223E-A710-E643-7F85AF6A50D5}"/>
              </a:ext>
            </a:extLst>
          </p:cNvPr>
          <p:cNvSpPr/>
          <p:nvPr userDrawn="1"/>
        </p:nvSpPr>
        <p:spPr>
          <a:xfrm>
            <a:off x="3237096" y="9828116"/>
            <a:ext cx="16875351" cy="1484600"/>
          </a:xfrm>
          <a:custGeom>
            <a:avLst/>
            <a:gdLst>
              <a:gd name="connsiteX0" fmla="*/ 0 w 16399962"/>
              <a:gd name="connsiteY0" fmla="*/ 2744454 h 2744454"/>
              <a:gd name="connsiteX1" fmla="*/ 8199981 w 16399962"/>
              <a:gd name="connsiteY1" fmla="*/ 0 h 2744454"/>
              <a:gd name="connsiteX2" fmla="*/ 16399962 w 16399962"/>
              <a:gd name="connsiteY2" fmla="*/ 2744454 h 2744454"/>
              <a:gd name="connsiteX3" fmla="*/ 0 w 16399962"/>
              <a:gd name="connsiteY3" fmla="*/ 2744454 h 2744454"/>
              <a:gd name="connsiteX0" fmla="*/ 0 w 16429581"/>
              <a:gd name="connsiteY0" fmla="*/ 1469106 h 1469106"/>
              <a:gd name="connsiteX1" fmla="*/ 16429581 w 16429581"/>
              <a:gd name="connsiteY1" fmla="*/ 0 h 1469106"/>
              <a:gd name="connsiteX2" fmla="*/ 16399962 w 16429581"/>
              <a:gd name="connsiteY2" fmla="*/ 1469106 h 1469106"/>
              <a:gd name="connsiteX3" fmla="*/ 0 w 16429581"/>
              <a:gd name="connsiteY3" fmla="*/ 1469106 h 1469106"/>
              <a:gd name="connsiteX0" fmla="*/ 0 w 16399962"/>
              <a:gd name="connsiteY0" fmla="*/ 1427958 h 1427958"/>
              <a:gd name="connsiteX1" fmla="*/ 16191837 w 16399962"/>
              <a:gd name="connsiteY1" fmla="*/ 0 h 1427958"/>
              <a:gd name="connsiteX2" fmla="*/ 16399962 w 16399962"/>
              <a:gd name="connsiteY2" fmla="*/ 1427958 h 1427958"/>
              <a:gd name="connsiteX3" fmla="*/ 0 w 16399962"/>
              <a:gd name="connsiteY3" fmla="*/ 1427958 h 1427958"/>
              <a:gd name="connsiteX0" fmla="*/ 0 w 16406721"/>
              <a:gd name="connsiteY0" fmla="*/ 1482822 h 1482822"/>
              <a:gd name="connsiteX1" fmla="*/ 16406721 w 16406721"/>
              <a:gd name="connsiteY1" fmla="*/ 0 h 1482822"/>
              <a:gd name="connsiteX2" fmla="*/ 16399962 w 16406721"/>
              <a:gd name="connsiteY2" fmla="*/ 1482822 h 1482822"/>
              <a:gd name="connsiteX3" fmla="*/ 0 w 16406721"/>
              <a:gd name="connsiteY3" fmla="*/ 1482822 h 1482822"/>
              <a:gd name="connsiteX0" fmla="*/ 0 w 16818201"/>
              <a:gd name="connsiteY0" fmla="*/ 1478250 h 1482822"/>
              <a:gd name="connsiteX1" fmla="*/ 16818201 w 16818201"/>
              <a:gd name="connsiteY1" fmla="*/ 0 h 1482822"/>
              <a:gd name="connsiteX2" fmla="*/ 16811442 w 16818201"/>
              <a:gd name="connsiteY2" fmla="*/ 1482822 h 1482822"/>
              <a:gd name="connsiteX3" fmla="*/ 0 w 16818201"/>
              <a:gd name="connsiteY3" fmla="*/ 1478250 h 1482822"/>
              <a:gd name="connsiteX0" fmla="*/ 0 w 16437201"/>
              <a:gd name="connsiteY0" fmla="*/ 1119475 h 1482822"/>
              <a:gd name="connsiteX1" fmla="*/ 16437201 w 16437201"/>
              <a:gd name="connsiteY1" fmla="*/ 0 h 1482822"/>
              <a:gd name="connsiteX2" fmla="*/ 16430442 w 16437201"/>
              <a:gd name="connsiteY2" fmla="*/ 1482822 h 1482822"/>
              <a:gd name="connsiteX3" fmla="*/ 0 w 16437201"/>
              <a:gd name="connsiteY3" fmla="*/ 1119475 h 1482822"/>
              <a:gd name="connsiteX0" fmla="*/ 0 w 16875351"/>
              <a:gd name="connsiteY0" fmla="*/ 1484600 h 1484600"/>
              <a:gd name="connsiteX1" fmla="*/ 16875351 w 16875351"/>
              <a:gd name="connsiteY1" fmla="*/ 0 h 1484600"/>
              <a:gd name="connsiteX2" fmla="*/ 16868592 w 16875351"/>
              <a:gd name="connsiteY2" fmla="*/ 1482822 h 1484600"/>
              <a:gd name="connsiteX3" fmla="*/ 0 w 16875351"/>
              <a:gd name="connsiteY3" fmla="*/ 1484600 h 1484600"/>
            </a:gdLst>
            <a:ahLst/>
            <a:cxnLst>
              <a:cxn ang="0">
                <a:pos x="connsiteX0" y="connsiteY0"/>
              </a:cxn>
              <a:cxn ang="0">
                <a:pos x="connsiteX1" y="connsiteY1"/>
              </a:cxn>
              <a:cxn ang="0">
                <a:pos x="connsiteX2" y="connsiteY2"/>
              </a:cxn>
              <a:cxn ang="0">
                <a:pos x="connsiteX3" y="connsiteY3"/>
              </a:cxn>
            </a:cxnLst>
            <a:rect l="l" t="t" r="r" b="b"/>
            <a:pathLst>
              <a:path w="16875351" h="1484600">
                <a:moveTo>
                  <a:pt x="0" y="1484600"/>
                </a:moveTo>
                <a:lnTo>
                  <a:pt x="16875351" y="0"/>
                </a:lnTo>
                <a:lnTo>
                  <a:pt x="16868592" y="1482822"/>
                </a:lnTo>
                <a:lnTo>
                  <a:pt x="0" y="14846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spTree>
    <p:extLst>
      <p:ext uri="{BB962C8B-B14F-4D97-AF65-F5344CB8AC3E}">
        <p14:creationId xmlns:p14="http://schemas.microsoft.com/office/powerpoint/2010/main" val="42384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586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Symbole">
    <p:spTree>
      <p:nvGrpSpPr>
        <p:cNvPr id="1" name=""/>
        <p:cNvGrpSpPr/>
        <p:nvPr/>
      </p:nvGrpSpPr>
      <p:grpSpPr>
        <a:xfrm>
          <a:off x="0" y="0"/>
          <a:ext cx="0" cy="0"/>
          <a:chOff x="0" y="0"/>
          <a:chExt cx="0" cy="0"/>
        </a:xfrm>
      </p:grpSpPr>
      <p:pic>
        <p:nvPicPr>
          <p:cNvPr id="7" name="Symbole-outline">
            <a:extLst>
              <a:ext uri="{FF2B5EF4-FFF2-40B4-BE49-F238E27FC236}">
                <a16:creationId xmlns:a16="http://schemas.microsoft.com/office/drawing/2014/main" id="{5F71D76B-81B2-9FE3-62EF-C683E080A97F}"/>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rot="806815">
            <a:off x="11824226" y="5611487"/>
            <a:ext cx="9999058" cy="9870235"/>
          </a:xfrm>
          <a:prstGeom prst="rect">
            <a:avLst/>
          </a:prstGeom>
        </p:spPr>
      </p:pic>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00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Lign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Dessous-lignes">
            <a:extLst>
              <a:ext uri="{FF2B5EF4-FFF2-40B4-BE49-F238E27FC236}">
                <a16:creationId xmlns:a16="http://schemas.microsoft.com/office/drawing/2014/main" id="{73C4DC2A-49D9-54D9-9C50-A73A75D2128F}"/>
              </a:ext>
            </a:extLst>
          </p:cNvPr>
          <p:cNvGrpSpPr/>
          <p:nvPr userDrawn="1"/>
        </p:nvGrpSpPr>
        <p:grpSpPr>
          <a:xfrm>
            <a:off x="0" y="11130938"/>
            <a:ext cx="20105688" cy="180000"/>
            <a:chOff x="0" y="9234648"/>
            <a:chExt cx="20786496" cy="225170"/>
          </a:xfrm>
        </p:grpSpPr>
        <p:sp>
          <p:nvSpPr>
            <p:cNvPr id="4" name="Rectangle 3">
              <a:extLst>
                <a:ext uri="{FF2B5EF4-FFF2-40B4-BE49-F238E27FC236}">
                  <a16:creationId xmlns:a16="http://schemas.microsoft.com/office/drawing/2014/main" id="{B03ED6B0-9B95-1B82-9617-187F8EAE3041}"/>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6" name="Rectangle 5">
              <a:extLst>
                <a:ext uri="{FF2B5EF4-FFF2-40B4-BE49-F238E27FC236}">
                  <a16:creationId xmlns:a16="http://schemas.microsoft.com/office/drawing/2014/main" id="{4D093ACB-70B9-D58F-D0B8-82A3AEC0DEAE}"/>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7" name="Rectangle 6">
              <a:extLst>
                <a:ext uri="{FF2B5EF4-FFF2-40B4-BE49-F238E27FC236}">
                  <a16:creationId xmlns:a16="http://schemas.microsoft.com/office/drawing/2014/main" id="{A0D99BB2-A4D1-EEF0-EC17-527F07FCE7B2}"/>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9" name="Rectangle 8">
              <a:extLst>
                <a:ext uri="{FF2B5EF4-FFF2-40B4-BE49-F238E27FC236}">
                  <a16:creationId xmlns:a16="http://schemas.microsoft.com/office/drawing/2014/main" id="{F5A0287B-86A3-A760-B99A-ACB18DC574C1}"/>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spTree>
    <p:extLst>
      <p:ext uri="{BB962C8B-B14F-4D97-AF65-F5344CB8AC3E}">
        <p14:creationId xmlns:p14="http://schemas.microsoft.com/office/powerpoint/2010/main" val="380887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Triangle">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A5131DA7-5E8F-CCFC-DF72-D713B6595210}"/>
              </a:ext>
            </a:extLst>
          </p:cNvPr>
          <p:cNvSpPr/>
          <p:nvPr userDrawn="1"/>
        </p:nvSpPr>
        <p:spPr>
          <a:xfrm>
            <a:off x="3237096" y="9828116"/>
            <a:ext cx="16875351" cy="1484600"/>
          </a:xfrm>
          <a:custGeom>
            <a:avLst/>
            <a:gdLst>
              <a:gd name="connsiteX0" fmla="*/ 0 w 16399962"/>
              <a:gd name="connsiteY0" fmla="*/ 2744454 h 2744454"/>
              <a:gd name="connsiteX1" fmla="*/ 8199981 w 16399962"/>
              <a:gd name="connsiteY1" fmla="*/ 0 h 2744454"/>
              <a:gd name="connsiteX2" fmla="*/ 16399962 w 16399962"/>
              <a:gd name="connsiteY2" fmla="*/ 2744454 h 2744454"/>
              <a:gd name="connsiteX3" fmla="*/ 0 w 16399962"/>
              <a:gd name="connsiteY3" fmla="*/ 2744454 h 2744454"/>
              <a:gd name="connsiteX0" fmla="*/ 0 w 16429581"/>
              <a:gd name="connsiteY0" fmla="*/ 1469106 h 1469106"/>
              <a:gd name="connsiteX1" fmla="*/ 16429581 w 16429581"/>
              <a:gd name="connsiteY1" fmla="*/ 0 h 1469106"/>
              <a:gd name="connsiteX2" fmla="*/ 16399962 w 16429581"/>
              <a:gd name="connsiteY2" fmla="*/ 1469106 h 1469106"/>
              <a:gd name="connsiteX3" fmla="*/ 0 w 16429581"/>
              <a:gd name="connsiteY3" fmla="*/ 1469106 h 1469106"/>
              <a:gd name="connsiteX0" fmla="*/ 0 w 16399962"/>
              <a:gd name="connsiteY0" fmla="*/ 1427958 h 1427958"/>
              <a:gd name="connsiteX1" fmla="*/ 16191837 w 16399962"/>
              <a:gd name="connsiteY1" fmla="*/ 0 h 1427958"/>
              <a:gd name="connsiteX2" fmla="*/ 16399962 w 16399962"/>
              <a:gd name="connsiteY2" fmla="*/ 1427958 h 1427958"/>
              <a:gd name="connsiteX3" fmla="*/ 0 w 16399962"/>
              <a:gd name="connsiteY3" fmla="*/ 1427958 h 1427958"/>
              <a:gd name="connsiteX0" fmla="*/ 0 w 16406721"/>
              <a:gd name="connsiteY0" fmla="*/ 1482822 h 1482822"/>
              <a:gd name="connsiteX1" fmla="*/ 16406721 w 16406721"/>
              <a:gd name="connsiteY1" fmla="*/ 0 h 1482822"/>
              <a:gd name="connsiteX2" fmla="*/ 16399962 w 16406721"/>
              <a:gd name="connsiteY2" fmla="*/ 1482822 h 1482822"/>
              <a:gd name="connsiteX3" fmla="*/ 0 w 16406721"/>
              <a:gd name="connsiteY3" fmla="*/ 1482822 h 1482822"/>
              <a:gd name="connsiteX0" fmla="*/ 0 w 16818201"/>
              <a:gd name="connsiteY0" fmla="*/ 1478250 h 1482822"/>
              <a:gd name="connsiteX1" fmla="*/ 16818201 w 16818201"/>
              <a:gd name="connsiteY1" fmla="*/ 0 h 1482822"/>
              <a:gd name="connsiteX2" fmla="*/ 16811442 w 16818201"/>
              <a:gd name="connsiteY2" fmla="*/ 1482822 h 1482822"/>
              <a:gd name="connsiteX3" fmla="*/ 0 w 16818201"/>
              <a:gd name="connsiteY3" fmla="*/ 1478250 h 1482822"/>
              <a:gd name="connsiteX0" fmla="*/ 0 w 16437201"/>
              <a:gd name="connsiteY0" fmla="*/ 1119475 h 1482822"/>
              <a:gd name="connsiteX1" fmla="*/ 16437201 w 16437201"/>
              <a:gd name="connsiteY1" fmla="*/ 0 h 1482822"/>
              <a:gd name="connsiteX2" fmla="*/ 16430442 w 16437201"/>
              <a:gd name="connsiteY2" fmla="*/ 1482822 h 1482822"/>
              <a:gd name="connsiteX3" fmla="*/ 0 w 16437201"/>
              <a:gd name="connsiteY3" fmla="*/ 1119475 h 1482822"/>
              <a:gd name="connsiteX0" fmla="*/ 0 w 16875351"/>
              <a:gd name="connsiteY0" fmla="*/ 1484600 h 1484600"/>
              <a:gd name="connsiteX1" fmla="*/ 16875351 w 16875351"/>
              <a:gd name="connsiteY1" fmla="*/ 0 h 1484600"/>
              <a:gd name="connsiteX2" fmla="*/ 16868592 w 16875351"/>
              <a:gd name="connsiteY2" fmla="*/ 1482822 h 1484600"/>
              <a:gd name="connsiteX3" fmla="*/ 0 w 16875351"/>
              <a:gd name="connsiteY3" fmla="*/ 1484600 h 1484600"/>
            </a:gdLst>
            <a:ahLst/>
            <a:cxnLst>
              <a:cxn ang="0">
                <a:pos x="connsiteX0" y="connsiteY0"/>
              </a:cxn>
              <a:cxn ang="0">
                <a:pos x="connsiteX1" y="connsiteY1"/>
              </a:cxn>
              <a:cxn ang="0">
                <a:pos x="connsiteX2" y="connsiteY2"/>
              </a:cxn>
              <a:cxn ang="0">
                <a:pos x="connsiteX3" y="connsiteY3"/>
              </a:cxn>
            </a:cxnLst>
            <a:rect l="l" t="t" r="r" b="b"/>
            <a:pathLst>
              <a:path w="16875351" h="1484600">
                <a:moveTo>
                  <a:pt x="0" y="1484600"/>
                </a:moveTo>
                <a:lnTo>
                  <a:pt x="16875351" y="0"/>
                </a:lnTo>
                <a:lnTo>
                  <a:pt x="16868592" y="1482822"/>
                </a:lnTo>
                <a:lnTo>
                  <a:pt x="0" y="14846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033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3" name="Content Placeholder 2"/>
          <p:cNvSpPr>
            <a:spLocks noGrp="1"/>
          </p:cNvSpPr>
          <p:nvPr>
            <p:ph idx="1"/>
          </p:nvPr>
        </p:nvSpPr>
        <p:spPr>
          <a:xfrm>
            <a:off x="2325755" y="2706901"/>
            <a:ext cx="16917601" cy="7603515"/>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34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Symbole">
    <p:spTree>
      <p:nvGrpSpPr>
        <p:cNvPr id="1" name=""/>
        <p:cNvGrpSpPr/>
        <p:nvPr/>
      </p:nvGrpSpPr>
      <p:grpSpPr>
        <a:xfrm>
          <a:off x="0" y="0"/>
          <a:ext cx="0" cy="0"/>
          <a:chOff x="0" y="0"/>
          <a:chExt cx="0" cy="0"/>
        </a:xfrm>
      </p:grpSpPr>
      <p:pic>
        <p:nvPicPr>
          <p:cNvPr id="4" name="Symbole-outline">
            <a:extLst>
              <a:ext uri="{FF2B5EF4-FFF2-40B4-BE49-F238E27FC236}">
                <a16:creationId xmlns:a16="http://schemas.microsoft.com/office/drawing/2014/main" id="{91DFC05B-174B-49AA-2ED8-8AA37A4D1660}"/>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rot="806815">
            <a:off x="11824226" y="5611487"/>
            <a:ext cx="9999058" cy="9870235"/>
          </a:xfrm>
          <a:prstGeom prst="rect">
            <a:avLst/>
          </a:prstGeom>
        </p:spPr>
      </p:pic>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3" name="Content Placeholder 2"/>
          <p:cNvSpPr>
            <a:spLocks noGrp="1"/>
          </p:cNvSpPr>
          <p:nvPr>
            <p:ph idx="1"/>
          </p:nvPr>
        </p:nvSpPr>
        <p:spPr>
          <a:xfrm>
            <a:off x="2325755" y="2706901"/>
            <a:ext cx="16917601" cy="7603515"/>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16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01">
    <p:spTree>
      <p:nvGrpSpPr>
        <p:cNvPr id="1" name=""/>
        <p:cNvGrpSpPr/>
        <p:nvPr/>
      </p:nvGrpSpPr>
      <p:grpSpPr>
        <a:xfrm>
          <a:off x="0" y="0"/>
          <a:ext cx="0" cy="0"/>
          <a:chOff x="0" y="0"/>
          <a:chExt cx="0" cy="0"/>
        </a:xfrm>
      </p:grpSpPr>
      <p:sp>
        <p:nvSpPr>
          <p:cNvPr id="7" name="Couleur">
            <a:extLst>
              <a:ext uri="{FF2B5EF4-FFF2-40B4-BE49-F238E27FC236}">
                <a16:creationId xmlns:a16="http://schemas.microsoft.com/office/drawing/2014/main" id="{92EFC9D8-44FF-907C-8234-0691D4EE8013}"/>
              </a:ext>
            </a:extLst>
          </p:cNvPr>
          <p:cNvSpPr/>
          <p:nvPr userDrawn="1"/>
        </p:nvSpPr>
        <p:spPr>
          <a:xfrm>
            <a:off x="-7088" y="0"/>
            <a:ext cx="20123120" cy="10816681"/>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5431289 h 6507983"/>
              <a:gd name="connsiteX3" fmla="*/ 0 w 20123120"/>
              <a:gd name="connsiteY3" fmla="*/ 6507983 h 6507983"/>
              <a:gd name="connsiteX4" fmla="*/ 7088 w 20123120"/>
              <a:gd name="connsiteY4" fmla="*/ 0 h 650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6507983">
                <a:moveTo>
                  <a:pt x="7088" y="0"/>
                </a:moveTo>
                <a:lnTo>
                  <a:pt x="20123120" y="0"/>
                </a:lnTo>
                <a:cubicBezTo>
                  <a:pt x="20119912" y="1634397"/>
                  <a:pt x="20116704" y="3796892"/>
                  <a:pt x="20113496" y="5431289"/>
                </a:cubicBezTo>
                <a:lnTo>
                  <a:pt x="0" y="6507983"/>
                </a:lnTo>
                <a:cubicBezTo>
                  <a:pt x="2363" y="4338655"/>
                  <a:pt x="4725" y="2169328"/>
                  <a:pt x="7088" y="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10" name="Rotation 5°" hidden="1">
            <a:extLst>
              <a:ext uri="{FF2B5EF4-FFF2-40B4-BE49-F238E27FC236}">
                <a16:creationId xmlns:a16="http://schemas.microsoft.com/office/drawing/2014/main" id="{9AE5F1DF-0C57-0FD8-52A1-655631029A24}"/>
              </a:ext>
            </a:extLst>
          </p:cNvPr>
          <p:cNvCxnSpPr>
            <a:cxnSpLocks/>
          </p:cNvCxnSpPr>
          <p:nvPr userDrawn="1"/>
        </p:nvCxnSpPr>
        <p:spPr>
          <a:xfrm rot="-300000">
            <a:off x="-1261760" y="9911808"/>
            <a:ext cx="226466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Image 8" hidden="1">
            <a:extLst>
              <a:ext uri="{FF2B5EF4-FFF2-40B4-BE49-F238E27FC236}">
                <a16:creationId xmlns:a16="http://schemas.microsoft.com/office/drawing/2014/main" id="{984004F0-8564-C40B-AC26-8649DC207D18}"/>
              </a:ext>
            </a:extLst>
          </p:cNvPr>
          <p:cNvPicPr>
            <a:picLocks noChangeAspect="1"/>
          </p:cNvPicPr>
          <p:nvPr userDrawn="1"/>
        </p:nvPicPr>
        <p:blipFill>
          <a:blip r:embed="rId2"/>
          <a:stretch>
            <a:fillRect/>
          </a:stretch>
        </p:blipFill>
        <p:spPr>
          <a:xfrm>
            <a:off x="0" y="-1879901"/>
            <a:ext cx="20116032" cy="13190839"/>
          </a:xfrm>
          <a:prstGeom prst="rect">
            <a:avLst/>
          </a:prstGeom>
        </p:spPr>
      </p:pic>
      <p:sp>
        <p:nvSpPr>
          <p:cNvPr id="2" name="Title 1"/>
          <p:cNvSpPr>
            <a:spLocks noGrp="1"/>
          </p:cNvSpPr>
          <p:nvPr>
            <p:ph type="title" hasCustomPrompt="1"/>
          </p:nvPr>
        </p:nvSpPr>
        <p:spPr>
          <a:xfrm>
            <a:off x="4026116" y="4345265"/>
            <a:ext cx="12053455" cy="2620407"/>
          </a:xfrm>
        </p:spPr>
        <p:txBody>
          <a:bodyPr anchor="t" anchorCtr="0">
            <a:noAutofit/>
          </a:bodyPr>
          <a:lstStyle>
            <a:lvl1pPr algn="l">
              <a:defRPr sz="9500" b="0" i="0">
                <a:solidFill>
                  <a:schemeClr val="bg1"/>
                </a:solidFill>
                <a:latin typeface="Arial" panose="020B0604020202020204" pitchFamily="34" charset="0"/>
              </a:defRPr>
            </a:lvl1pPr>
          </a:lstStyle>
          <a:p>
            <a:r>
              <a:rPr lang="fr-FR" dirty="0"/>
              <a:t>MODIFIEZ LE STYLE DU TITRE</a:t>
            </a:r>
            <a:endParaRPr lang="en-US" dirty="0"/>
          </a:p>
        </p:txBody>
      </p:sp>
      <p:cxnSp>
        <p:nvCxnSpPr>
          <p:cNvPr id="11" name="Connecteur droit 10">
            <a:extLst>
              <a:ext uri="{FF2B5EF4-FFF2-40B4-BE49-F238E27FC236}">
                <a16:creationId xmlns:a16="http://schemas.microsoft.com/office/drawing/2014/main" id="{B0A9B5B8-F9D7-C9AB-1FAC-A7C256E62BA0}"/>
              </a:ext>
            </a:extLst>
          </p:cNvPr>
          <p:cNvCxnSpPr>
            <a:cxnSpLocks/>
          </p:cNvCxnSpPr>
          <p:nvPr userDrawn="1"/>
        </p:nvCxnSpPr>
        <p:spPr>
          <a:xfrm>
            <a:off x="4171589" y="3422277"/>
            <a:ext cx="855843"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Logo-EN">
            <a:extLst>
              <a:ext uri="{FF2B5EF4-FFF2-40B4-BE49-F238E27FC236}">
                <a16:creationId xmlns:a16="http://schemas.microsoft.com/office/drawing/2014/main" id="{F820FB79-D0E7-7F2E-576E-47C7B3ABECA3}"/>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spTree>
    <p:extLst>
      <p:ext uri="{BB962C8B-B14F-4D97-AF65-F5344CB8AC3E}">
        <p14:creationId xmlns:p14="http://schemas.microsoft.com/office/powerpoint/2010/main" val="71227902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Lign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3" name="Content Placeholder 2"/>
          <p:cNvSpPr>
            <a:spLocks noGrp="1"/>
          </p:cNvSpPr>
          <p:nvPr>
            <p:ph idx="1"/>
          </p:nvPr>
        </p:nvSpPr>
        <p:spPr>
          <a:xfrm>
            <a:off x="2325755" y="2706901"/>
            <a:ext cx="16917601" cy="7603515"/>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 name="Dessous-lignes">
            <a:extLst>
              <a:ext uri="{FF2B5EF4-FFF2-40B4-BE49-F238E27FC236}">
                <a16:creationId xmlns:a16="http://schemas.microsoft.com/office/drawing/2014/main" id="{CA65CA8C-9C91-C14B-284F-2AD19B222236}"/>
              </a:ext>
            </a:extLst>
          </p:cNvPr>
          <p:cNvGrpSpPr/>
          <p:nvPr userDrawn="1"/>
        </p:nvGrpSpPr>
        <p:grpSpPr>
          <a:xfrm>
            <a:off x="0" y="11130938"/>
            <a:ext cx="20105688" cy="180000"/>
            <a:chOff x="0" y="9234648"/>
            <a:chExt cx="20786496" cy="225170"/>
          </a:xfrm>
        </p:grpSpPr>
        <p:sp>
          <p:nvSpPr>
            <p:cNvPr id="5" name="Rectangle 4">
              <a:extLst>
                <a:ext uri="{FF2B5EF4-FFF2-40B4-BE49-F238E27FC236}">
                  <a16:creationId xmlns:a16="http://schemas.microsoft.com/office/drawing/2014/main" id="{B71AF7FB-365B-5AB1-15A2-0ACD368DF490}"/>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6" name="Rectangle 5">
              <a:extLst>
                <a:ext uri="{FF2B5EF4-FFF2-40B4-BE49-F238E27FC236}">
                  <a16:creationId xmlns:a16="http://schemas.microsoft.com/office/drawing/2014/main" id="{66FB5050-E61A-76D1-A648-0B2F6D679286}"/>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7" name="Rectangle 6">
              <a:extLst>
                <a:ext uri="{FF2B5EF4-FFF2-40B4-BE49-F238E27FC236}">
                  <a16:creationId xmlns:a16="http://schemas.microsoft.com/office/drawing/2014/main" id="{1A09F16F-4BB8-6B08-DA3A-0A091E928EEF}"/>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9" name="Rectangle 8">
              <a:extLst>
                <a:ext uri="{FF2B5EF4-FFF2-40B4-BE49-F238E27FC236}">
                  <a16:creationId xmlns:a16="http://schemas.microsoft.com/office/drawing/2014/main" id="{98FCDD52-2DF4-53B2-7C8A-10044E9761C7}"/>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spTree>
    <p:extLst>
      <p:ext uri="{BB962C8B-B14F-4D97-AF65-F5344CB8AC3E}">
        <p14:creationId xmlns:p14="http://schemas.microsoft.com/office/powerpoint/2010/main" val="93892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Triangle">
    <p:spTree>
      <p:nvGrpSpPr>
        <p:cNvPr id="1" name=""/>
        <p:cNvGrpSpPr/>
        <p:nvPr/>
      </p:nvGrpSpPr>
      <p:grpSpPr>
        <a:xfrm>
          <a:off x="0" y="0"/>
          <a:ext cx="0" cy="0"/>
          <a:chOff x="0" y="0"/>
          <a:chExt cx="0" cy="0"/>
        </a:xfrm>
      </p:grpSpPr>
      <p:sp>
        <p:nvSpPr>
          <p:cNvPr id="4" name="Triangle 4">
            <a:extLst>
              <a:ext uri="{FF2B5EF4-FFF2-40B4-BE49-F238E27FC236}">
                <a16:creationId xmlns:a16="http://schemas.microsoft.com/office/drawing/2014/main" id="{6A306AA7-B2EC-D319-4E62-658494A0137A}"/>
              </a:ext>
            </a:extLst>
          </p:cNvPr>
          <p:cNvSpPr/>
          <p:nvPr userDrawn="1"/>
        </p:nvSpPr>
        <p:spPr>
          <a:xfrm>
            <a:off x="3237096" y="9828116"/>
            <a:ext cx="16875351" cy="1484600"/>
          </a:xfrm>
          <a:custGeom>
            <a:avLst/>
            <a:gdLst>
              <a:gd name="connsiteX0" fmla="*/ 0 w 16399962"/>
              <a:gd name="connsiteY0" fmla="*/ 2744454 h 2744454"/>
              <a:gd name="connsiteX1" fmla="*/ 8199981 w 16399962"/>
              <a:gd name="connsiteY1" fmla="*/ 0 h 2744454"/>
              <a:gd name="connsiteX2" fmla="*/ 16399962 w 16399962"/>
              <a:gd name="connsiteY2" fmla="*/ 2744454 h 2744454"/>
              <a:gd name="connsiteX3" fmla="*/ 0 w 16399962"/>
              <a:gd name="connsiteY3" fmla="*/ 2744454 h 2744454"/>
              <a:gd name="connsiteX0" fmla="*/ 0 w 16429581"/>
              <a:gd name="connsiteY0" fmla="*/ 1469106 h 1469106"/>
              <a:gd name="connsiteX1" fmla="*/ 16429581 w 16429581"/>
              <a:gd name="connsiteY1" fmla="*/ 0 h 1469106"/>
              <a:gd name="connsiteX2" fmla="*/ 16399962 w 16429581"/>
              <a:gd name="connsiteY2" fmla="*/ 1469106 h 1469106"/>
              <a:gd name="connsiteX3" fmla="*/ 0 w 16429581"/>
              <a:gd name="connsiteY3" fmla="*/ 1469106 h 1469106"/>
              <a:gd name="connsiteX0" fmla="*/ 0 w 16399962"/>
              <a:gd name="connsiteY0" fmla="*/ 1427958 h 1427958"/>
              <a:gd name="connsiteX1" fmla="*/ 16191837 w 16399962"/>
              <a:gd name="connsiteY1" fmla="*/ 0 h 1427958"/>
              <a:gd name="connsiteX2" fmla="*/ 16399962 w 16399962"/>
              <a:gd name="connsiteY2" fmla="*/ 1427958 h 1427958"/>
              <a:gd name="connsiteX3" fmla="*/ 0 w 16399962"/>
              <a:gd name="connsiteY3" fmla="*/ 1427958 h 1427958"/>
              <a:gd name="connsiteX0" fmla="*/ 0 w 16406721"/>
              <a:gd name="connsiteY0" fmla="*/ 1482822 h 1482822"/>
              <a:gd name="connsiteX1" fmla="*/ 16406721 w 16406721"/>
              <a:gd name="connsiteY1" fmla="*/ 0 h 1482822"/>
              <a:gd name="connsiteX2" fmla="*/ 16399962 w 16406721"/>
              <a:gd name="connsiteY2" fmla="*/ 1482822 h 1482822"/>
              <a:gd name="connsiteX3" fmla="*/ 0 w 16406721"/>
              <a:gd name="connsiteY3" fmla="*/ 1482822 h 1482822"/>
              <a:gd name="connsiteX0" fmla="*/ 0 w 16818201"/>
              <a:gd name="connsiteY0" fmla="*/ 1478250 h 1482822"/>
              <a:gd name="connsiteX1" fmla="*/ 16818201 w 16818201"/>
              <a:gd name="connsiteY1" fmla="*/ 0 h 1482822"/>
              <a:gd name="connsiteX2" fmla="*/ 16811442 w 16818201"/>
              <a:gd name="connsiteY2" fmla="*/ 1482822 h 1482822"/>
              <a:gd name="connsiteX3" fmla="*/ 0 w 16818201"/>
              <a:gd name="connsiteY3" fmla="*/ 1478250 h 1482822"/>
              <a:gd name="connsiteX0" fmla="*/ 0 w 16437201"/>
              <a:gd name="connsiteY0" fmla="*/ 1119475 h 1482822"/>
              <a:gd name="connsiteX1" fmla="*/ 16437201 w 16437201"/>
              <a:gd name="connsiteY1" fmla="*/ 0 h 1482822"/>
              <a:gd name="connsiteX2" fmla="*/ 16430442 w 16437201"/>
              <a:gd name="connsiteY2" fmla="*/ 1482822 h 1482822"/>
              <a:gd name="connsiteX3" fmla="*/ 0 w 16437201"/>
              <a:gd name="connsiteY3" fmla="*/ 1119475 h 1482822"/>
              <a:gd name="connsiteX0" fmla="*/ 0 w 16875351"/>
              <a:gd name="connsiteY0" fmla="*/ 1484600 h 1484600"/>
              <a:gd name="connsiteX1" fmla="*/ 16875351 w 16875351"/>
              <a:gd name="connsiteY1" fmla="*/ 0 h 1484600"/>
              <a:gd name="connsiteX2" fmla="*/ 16868592 w 16875351"/>
              <a:gd name="connsiteY2" fmla="*/ 1482822 h 1484600"/>
              <a:gd name="connsiteX3" fmla="*/ 0 w 16875351"/>
              <a:gd name="connsiteY3" fmla="*/ 1484600 h 1484600"/>
            </a:gdLst>
            <a:ahLst/>
            <a:cxnLst>
              <a:cxn ang="0">
                <a:pos x="connsiteX0" y="connsiteY0"/>
              </a:cxn>
              <a:cxn ang="0">
                <a:pos x="connsiteX1" y="connsiteY1"/>
              </a:cxn>
              <a:cxn ang="0">
                <a:pos x="connsiteX2" y="connsiteY2"/>
              </a:cxn>
              <a:cxn ang="0">
                <a:pos x="connsiteX3" y="connsiteY3"/>
              </a:cxn>
            </a:cxnLst>
            <a:rect l="l" t="t" r="r" b="b"/>
            <a:pathLst>
              <a:path w="16875351" h="1484600">
                <a:moveTo>
                  <a:pt x="0" y="1484600"/>
                </a:moveTo>
                <a:lnTo>
                  <a:pt x="16875351" y="0"/>
                </a:lnTo>
                <a:lnTo>
                  <a:pt x="16868592" y="1482822"/>
                </a:lnTo>
                <a:lnTo>
                  <a:pt x="0" y="14846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3" name="Content Placeholder 2"/>
          <p:cNvSpPr>
            <a:spLocks noGrp="1"/>
          </p:cNvSpPr>
          <p:nvPr>
            <p:ph idx="1"/>
          </p:nvPr>
        </p:nvSpPr>
        <p:spPr>
          <a:xfrm>
            <a:off x="2325755" y="2706901"/>
            <a:ext cx="16917601" cy="7603515"/>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229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deux contenus">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8577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et deux contenus-Symbole">
    <p:spTree>
      <p:nvGrpSpPr>
        <p:cNvPr id="1" name=""/>
        <p:cNvGrpSpPr/>
        <p:nvPr/>
      </p:nvGrpSpPr>
      <p:grpSpPr>
        <a:xfrm>
          <a:off x="0" y="0"/>
          <a:ext cx="0" cy="0"/>
          <a:chOff x="0" y="0"/>
          <a:chExt cx="0" cy="0"/>
        </a:xfrm>
      </p:grpSpPr>
      <p:pic>
        <p:nvPicPr>
          <p:cNvPr id="3" name="Symbole-outline">
            <a:extLst>
              <a:ext uri="{FF2B5EF4-FFF2-40B4-BE49-F238E27FC236}">
                <a16:creationId xmlns:a16="http://schemas.microsoft.com/office/drawing/2014/main" id="{CB820846-B3A8-3720-B84E-85B666676885}"/>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rot="806815">
            <a:off x="11824226" y="5611487"/>
            <a:ext cx="9999058" cy="9870235"/>
          </a:xfrm>
          <a:prstGeom prst="rect">
            <a:avLst/>
          </a:prstGeom>
        </p:spPr>
      </p:pic>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905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deux contenus-Lign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grpSp>
        <p:nvGrpSpPr>
          <p:cNvPr id="3" name="Dessous-lignes">
            <a:extLst>
              <a:ext uri="{FF2B5EF4-FFF2-40B4-BE49-F238E27FC236}">
                <a16:creationId xmlns:a16="http://schemas.microsoft.com/office/drawing/2014/main" id="{97653F1B-8BD7-F379-847B-66ED856FC4D0}"/>
              </a:ext>
            </a:extLst>
          </p:cNvPr>
          <p:cNvGrpSpPr/>
          <p:nvPr userDrawn="1"/>
        </p:nvGrpSpPr>
        <p:grpSpPr>
          <a:xfrm>
            <a:off x="0" y="11130938"/>
            <a:ext cx="20105688" cy="180000"/>
            <a:chOff x="0" y="9234648"/>
            <a:chExt cx="20786496" cy="225170"/>
          </a:xfrm>
        </p:grpSpPr>
        <p:sp>
          <p:nvSpPr>
            <p:cNvPr id="6" name="Rectangle 5">
              <a:extLst>
                <a:ext uri="{FF2B5EF4-FFF2-40B4-BE49-F238E27FC236}">
                  <a16:creationId xmlns:a16="http://schemas.microsoft.com/office/drawing/2014/main" id="{1FAEC632-A53A-3042-05FF-52A0F5931792}"/>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7" name="Rectangle 6">
              <a:extLst>
                <a:ext uri="{FF2B5EF4-FFF2-40B4-BE49-F238E27FC236}">
                  <a16:creationId xmlns:a16="http://schemas.microsoft.com/office/drawing/2014/main" id="{21D62AFA-366F-E518-7484-30912CEFCA8C}"/>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9" name="Rectangle 8">
              <a:extLst>
                <a:ext uri="{FF2B5EF4-FFF2-40B4-BE49-F238E27FC236}">
                  <a16:creationId xmlns:a16="http://schemas.microsoft.com/office/drawing/2014/main" id="{4FD7C5CA-EFEA-BC4B-C6C5-4503CBF78AAB}"/>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0" name="Rectangle 9">
              <a:extLst>
                <a:ext uri="{FF2B5EF4-FFF2-40B4-BE49-F238E27FC236}">
                  <a16:creationId xmlns:a16="http://schemas.microsoft.com/office/drawing/2014/main" id="{782BC122-3822-117C-C998-4E67918DF19F}"/>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spTree>
    <p:extLst>
      <p:ext uri="{BB962C8B-B14F-4D97-AF65-F5344CB8AC3E}">
        <p14:creationId xmlns:p14="http://schemas.microsoft.com/office/powerpoint/2010/main" val="265909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deux contenus-Triangle">
    <p:spTree>
      <p:nvGrpSpPr>
        <p:cNvPr id="1" name=""/>
        <p:cNvGrpSpPr/>
        <p:nvPr/>
      </p:nvGrpSpPr>
      <p:grpSpPr>
        <a:xfrm>
          <a:off x="0" y="0"/>
          <a:ext cx="0" cy="0"/>
          <a:chOff x="0" y="0"/>
          <a:chExt cx="0" cy="0"/>
        </a:xfrm>
      </p:grpSpPr>
      <p:sp>
        <p:nvSpPr>
          <p:cNvPr id="3" name="Triangle 4">
            <a:extLst>
              <a:ext uri="{FF2B5EF4-FFF2-40B4-BE49-F238E27FC236}">
                <a16:creationId xmlns:a16="http://schemas.microsoft.com/office/drawing/2014/main" id="{5658B9BA-5C94-94FE-1101-7200A2F7D715}"/>
              </a:ext>
            </a:extLst>
          </p:cNvPr>
          <p:cNvSpPr/>
          <p:nvPr userDrawn="1"/>
        </p:nvSpPr>
        <p:spPr>
          <a:xfrm>
            <a:off x="3237096" y="9828116"/>
            <a:ext cx="16875351" cy="1484600"/>
          </a:xfrm>
          <a:custGeom>
            <a:avLst/>
            <a:gdLst>
              <a:gd name="connsiteX0" fmla="*/ 0 w 16399962"/>
              <a:gd name="connsiteY0" fmla="*/ 2744454 h 2744454"/>
              <a:gd name="connsiteX1" fmla="*/ 8199981 w 16399962"/>
              <a:gd name="connsiteY1" fmla="*/ 0 h 2744454"/>
              <a:gd name="connsiteX2" fmla="*/ 16399962 w 16399962"/>
              <a:gd name="connsiteY2" fmla="*/ 2744454 h 2744454"/>
              <a:gd name="connsiteX3" fmla="*/ 0 w 16399962"/>
              <a:gd name="connsiteY3" fmla="*/ 2744454 h 2744454"/>
              <a:gd name="connsiteX0" fmla="*/ 0 w 16429581"/>
              <a:gd name="connsiteY0" fmla="*/ 1469106 h 1469106"/>
              <a:gd name="connsiteX1" fmla="*/ 16429581 w 16429581"/>
              <a:gd name="connsiteY1" fmla="*/ 0 h 1469106"/>
              <a:gd name="connsiteX2" fmla="*/ 16399962 w 16429581"/>
              <a:gd name="connsiteY2" fmla="*/ 1469106 h 1469106"/>
              <a:gd name="connsiteX3" fmla="*/ 0 w 16429581"/>
              <a:gd name="connsiteY3" fmla="*/ 1469106 h 1469106"/>
              <a:gd name="connsiteX0" fmla="*/ 0 w 16399962"/>
              <a:gd name="connsiteY0" fmla="*/ 1427958 h 1427958"/>
              <a:gd name="connsiteX1" fmla="*/ 16191837 w 16399962"/>
              <a:gd name="connsiteY1" fmla="*/ 0 h 1427958"/>
              <a:gd name="connsiteX2" fmla="*/ 16399962 w 16399962"/>
              <a:gd name="connsiteY2" fmla="*/ 1427958 h 1427958"/>
              <a:gd name="connsiteX3" fmla="*/ 0 w 16399962"/>
              <a:gd name="connsiteY3" fmla="*/ 1427958 h 1427958"/>
              <a:gd name="connsiteX0" fmla="*/ 0 w 16406721"/>
              <a:gd name="connsiteY0" fmla="*/ 1482822 h 1482822"/>
              <a:gd name="connsiteX1" fmla="*/ 16406721 w 16406721"/>
              <a:gd name="connsiteY1" fmla="*/ 0 h 1482822"/>
              <a:gd name="connsiteX2" fmla="*/ 16399962 w 16406721"/>
              <a:gd name="connsiteY2" fmla="*/ 1482822 h 1482822"/>
              <a:gd name="connsiteX3" fmla="*/ 0 w 16406721"/>
              <a:gd name="connsiteY3" fmla="*/ 1482822 h 1482822"/>
              <a:gd name="connsiteX0" fmla="*/ 0 w 16818201"/>
              <a:gd name="connsiteY0" fmla="*/ 1478250 h 1482822"/>
              <a:gd name="connsiteX1" fmla="*/ 16818201 w 16818201"/>
              <a:gd name="connsiteY1" fmla="*/ 0 h 1482822"/>
              <a:gd name="connsiteX2" fmla="*/ 16811442 w 16818201"/>
              <a:gd name="connsiteY2" fmla="*/ 1482822 h 1482822"/>
              <a:gd name="connsiteX3" fmla="*/ 0 w 16818201"/>
              <a:gd name="connsiteY3" fmla="*/ 1478250 h 1482822"/>
              <a:gd name="connsiteX0" fmla="*/ 0 w 16437201"/>
              <a:gd name="connsiteY0" fmla="*/ 1119475 h 1482822"/>
              <a:gd name="connsiteX1" fmla="*/ 16437201 w 16437201"/>
              <a:gd name="connsiteY1" fmla="*/ 0 h 1482822"/>
              <a:gd name="connsiteX2" fmla="*/ 16430442 w 16437201"/>
              <a:gd name="connsiteY2" fmla="*/ 1482822 h 1482822"/>
              <a:gd name="connsiteX3" fmla="*/ 0 w 16437201"/>
              <a:gd name="connsiteY3" fmla="*/ 1119475 h 1482822"/>
              <a:gd name="connsiteX0" fmla="*/ 0 w 16875351"/>
              <a:gd name="connsiteY0" fmla="*/ 1484600 h 1484600"/>
              <a:gd name="connsiteX1" fmla="*/ 16875351 w 16875351"/>
              <a:gd name="connsiteY1" fmla="*/ 0 h 1484600"/>
              <a:gd name="connsiteX2" fmla="*/ 16868592 w 16875351"/>
              <a:gd name="connsiteY2" fmla="*/ 1482822 h 1484600"/>
              <a:gd name="connsiteX3" fmla="*/ 0 w 16875351"/>
              <a:gd name="connsiteY3" fmla="*/ 1484600 h 1484600"/>
            </a:gdLst>
            <a:ahLst/>
            <a:cxnLst>
              <a:cxn ang="0">
                <a:pos x="connsiteX0" y="connsiteY0"/>
              </a:cxn>
              <a:cxn ang="0">
                <a:pos x="connsiteX1" y="connsiteY1"/>
              </a:cxn>
              <a:cxn ang="0">
                <a:pos x="connsiteX2" y="connsiteY2"/>
              </a:cxn>
              <a:cxn ang="0">
                <a:pos x="connsiteX3" y="connsiteY3"/>
              </a:cxn>
            </a:cxnLst>
            <a:rect l="l" t="t" r="r" b="b"/>
            <a:pathLst>
              <a:path w="16875351" h="1484600">
                <a:moveTo>
                  <a:pt x="0" y="1484600"/>
                </a:moveTo>
                <a:lnTo>
                  <a:pt x="16875351" y="0"/>
                </a:lnTo>
                <a:lnTo>
                  <a:pt x="16868592" y="1482822"/>
                </a:lnTo>
                <a:lnTo>
                  <a:pt x="0" y="14846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06058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ux contenus sous-titr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ext Placeholder 2">
            <a:extLst>
              <a:ext uri="{FF2B5EF4-FFF2-40B4-BE49-F238E27FC236}">
                <a16:creationId xmlns:a16="http://schemas.microsoft.com/office/drawing/2014/main" id="{0154D253-9E9D-95C7-9155-4B38559E786F}"/>
              </a:ext>
            </a:extLst>
          </p:cNvPr>
          <p:cNvSpPr>
            <a:spLocks noGrp="1"/>
          </p:cNvSpPr>
          <p:nvPr>
            <p:ph type="body" idx="1" hasCustomPrompt="1"/>
          </p:nvPr>
        </p:nvSpPr>
        <p:spPr>
          <a:xfrm>
            <a:off x="2325755" y="2343155"/>
            <a:ext cx="8079559"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
        <p:nvSpPr>
          <p:cNvPr id="6" name="Text Placeholder 4">
            <a:extLst>
              <a:ext uri="{FF2B5EF4-FFF2-40B4-BE49-F238E27FC236}">
                <a16:creationId xmlns:a16="http://schemas.microsoft.com/office/drawing/2014/main" id="{5826F2DE-7D7E-5382-82F5-B30575524B31}"/>
              </a:ext>
            </a:extLst>
          </p:cNvPr>
          <p:cNvSpPr>
            <a:spLocks noGrp="1"/>
          </p:cNvSpPr>
          <p:nvPr>
            <p:ph type="body" sz="quarter" idx="3" hasCustomPrompt="1"/>
          </p:nvPr>
        </p:nvSpPr>
        <p:spPr>
          <a:xfrm>
            <a:off x="11124009" y="2343155"/>
            <a:ext cx="8119348"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Tree>
    <p:extLst>
      <p:ext uri="{BB962C8B-B14F-4D97-AF65-F5344CB8AC3E}">
        <p14:creationId xmlns:p14="http://schemas.microsoft.com/office/powerpoint/2010/main" val="339195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ux contenus sous-titre-Symbole">
    <p:spTree>
      <p:nvGrpSpPr>
        <p:cNvPr id="1" name=""/>
        <p:cNvGrpSpPr/>
        <p:nvPr/>
      </p:nvGrpSpPr>
      <p:grpSpPr>
        <a:xfrm>
          <a:off x="0" y="0"/>
          <a:ext cx="0" cy="0"/>
          <a:chOff x="0" y="0"/>
          <a:chExt cx="0" cy="0"/>
        </a:xfrm>
      </p:grpSpPr>
      <p:pic>
        <p:nvPicPr>
          <p:cNvPr id="13" name="Symbole-outline">
            <a:extLst>
              <a:ext uri="{FF2B5EF4-FFF2-40B4-BE49-F238E27FC236}">
                <a16:creationId xmlns:a16="http://schemas.microsoft.com/office/drawing/2014/main" id="{FD26CA06-6CC5-782A-A478-8C4046BD1BC6}"/>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tretch>
            <a:fillRect/>
          </a:stretch>
        </p:blipFill>
        <p:spPr>
          <a:xfrm rot="806815">
            <a:off x="11824226" y="5611487"/>
            <a:ext cx="9999058" cy="9870235"/>
          </a:xfrm>
          <a:prstGeom prst="rect">
            <a:avLst/>
          </a:prstGeom>
        </p:spPr>
      </p:pic>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ext Placeholder 2">
            <a:extLst>
              <a:ext uri="{FF2B5EF4-FFF2-40B4-BE49-F238E27FC236}">
                <a16:creationId xmlns:a16="http://schemas.microsoft.com/office/drawing/2014/main" id="{0154D253-9E9D-95C7-9155-4B38559E786F}"/>
              </a:ext>
            </a:extLst>
          </p:cNvPr>
          <p:cNvSpPr>
            <a:spLocks noGrp="1"/>
          </p:cNvSpPr>
          <p:nvPr>
            <p:ph type="body" idx="1" hasCustomPrompt="1"/>
          </p:nvPr>
        </p:nvSpPr>
        <p:spPr>
          <a:xfrm>
            <a:off x="2325755" y="2343155"/>
            <a:ext cx="8079559"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
        <p:nvSpPr>
          <p:cNvPr id="6" name="Text Placeholder 4">
            <a:extLst>
              <a:ext uri="{FF2B5EF4-FFF2-40B4-BE49-F238E27FC236}">
                <a16:creationId xmlns:a16="http://schemas.microsoft.com/office/drawing/2014/main" id="{5826F2DE-7D7E-5382-82F5-B30575524B31}"/>
              </a:ext>
            </a:extLst>
          </p:cNvPr>
          <p:cNvSpPr>
            <a:spLocks noGrp="1"/>
          </p:cNvSpPr>
          <p:nvPr>
            <p:ph type="body" sz="quarter" idx="3" hasCustomPrompt="1"/>
          </p:nvPr>
        </p:nvSpPr>
        <p:spPr>
          <a:xfrm>
            <a:off x="11124009" y="2343155"/>
            <a:ext cx="8119348"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Tree>
    <p:extLst>
      <p:ext uri="{BB962C8B-B14F-4D97-AF65-F5344CB8AC3E}">
        <p14:creationId xmlns:p14="http://schemas.microsoft.com/office/powerpoint/2010/main" val="282476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ux contenus sous-titre-Ligne">
    <p:spTree>
      <p:nvGrpSpPr>
        <p:cNvPr id="1" name=""/>
        <p:cNvGrpSpPr/>
        <p:nvPr/>
      </p:nvGrpSpPr>
      <p:grpSpPr>
        <a:xfrm>
          <a:off x="0" y="0"/>
          <a:ext cx="0" cy="0"/>
          <a:chOff x="0" y="0"/>
          <a:chExt cx="0" cy="0"/>
        </a:xfrm>
      </p:grpSpPr>
      <p:grpSp>
        <p:nvGrpSpPr>
          <p:cNvPr id="7" name="Dessous-lignes">
            <a:extLst>
              <a:ext uri="{FF2B5EF4-FFF2-40B4-BE49-F238E27FC236}">
                <a16:creationId xmlns:a16="http://schemas.microsoft.com/office/drawing/2014/main" id="{41A2FA90-3CB6-9D6D-F2C4-F4018FA24870}"/>
              </a:ext>
            </a:extLst>
          </p:cNvPr>
          <p:cNvGrpSpPr/>
          <p:nvPr userDrawn="1"/>
        </p:nvGrpSpPr>
        <p:grpSpPr>
          <a:xfrm>
            <a:off x="0" y="11130938"/>
            <a:ext cx="20105688" cy="180000"/>
            <a:chOff x="0" y="9234648"/>
            <a:chExt cx="20786496" cy="225170"/>
          </a:xfrm>
        </p:grpSpPr>
        <p:sp>
          <p:nvSpPr>
            <p:cNvPr id="9" name="Rectangle 8">
              <a:extLst>
                <a:ext uri="{FF2B5EF4-FFF2-40B4-BE49-F238E27FC236}">
                  <a16:creationId xmlns:a16="http://schemas.microsoft.com/office/drawing/2014/main" id="{C2133C09-777C-FAB2-8BF5-5369139DFB2C}"/>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0" name="Rectangle 9">
              <a:extLst>
                <a:ext uri="{FF2B5EF4-FFF2-40B4-BE49-F238E27FC236}">
                  <a16:creationId xmlns:a16="http://schemas.microsoft.com/office/drawing/2014/main" id="{9C4558FE-3AA7-2A7A-6627-486DAD6F8404}"/>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1" name="Rectangle 10">
              <a:extLst>
                <a:ext uri="{FF2B5EF4-FFF2-40B4-BE49-F238E27FC236}">
                  <a16:creationId xmlns:a16="http://schemas.microsoft.com/office/drawing/2014/main" id="{302195EA-CECE-27BC-1C87-D6E5E9056C22}"/>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2" name="Rectangle 11">
              <a:extLst>
                <a:ext uri="{FF2B5EF4-FFF2-40B4-BE49-F238E27FC236}">
                  <a16:creationId xmlns:a16="http://schemas.microsoft.com/office/drawing/2014/main" id="{143B7339-6FB1-21D3-155F-2168C11C2635}"/>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ext Placeholder 2">
            <a:extLst>
              <a:ext uri="{FF2B5EF4-FFF2-40B4-BE49-F238E27FC236}">
                <a16:creationId xmlns:a16="http://schemas.microsoft.com/office/drawing/2014/main" id="{0154D253-9E9D-95C7-9155-4B38559E786F}"/>
              </a:ext>
            </a:extLst>
          </p:cNvPr>
          <p:cNvSpPr>
            <a:spLocks noGrp="1"/>
          </p:cNvSpPr>
          <p:nvPr>
            <p:ph type="body" idx="1" hasCustomPrompt="1"/>
          </p:nvPr>
        </p:nvSpPr>
        <p:spPr>
          <a:xfrm>
            <a:off x="2325755" y="2343155"/>
            <a:ext cx="8079559"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
        <p:nvSpPr>
          <p:cNvPr id="6" name="Text Placeholder 4">
            <a:extLst>
              <a:ext uri="{FF2B5EF4-FFF2-40B4-BE49-F238E27FC236}">
                <a16:creationId xmlns:a16="http://schemas.microsoft.com/office/drawing/2014/main" id="{5826F2DE-7D7E-5382-82F5-B30575524B31}"/>
              </a:ext>
            </a:extLst>
          </p:cNvPr>
          <p:cNvSpPr>
            <a:spLocks noGrp="1"/>
          </p:cNvSpPr>
          <p:nvPr>
            <p:ph type="body" sz="quarter" idx="3" hasCustomPrompt="1"/>
          </p:nvPr>
        </p:nvSpPr>
        <p:spPr>
          <a:xfrm>
            <a:off x="11124009" y="2343155"/>
            <a:ext cx="8119348"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Tree>
    <p:extLst>
      <p:ext uri="{BB962C8B-B14F-4D97-AF65-F5344CB8AC3E}">
        <p14:creationId xmlns:p14="http://schemas.microsoft.com/office/powerpoint/2010/main" val="41548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ux contenus sous-titre-Triangle">
    <p:spTree>
      <p:nvGrpSpPr>
        <p:cNvPr id="1" name=""/>
        <p:cNvGrpSpPr/>
        <p:nvPr/>
      </p:nvGrpSpPr>
      <p:grpSpPr>
        <a:xfrm>
          <a:off x="0" y="0"/>
          <a:ext cx="0" cy="0"/>
          <a:chOff x="0" y="0"/>
          <a:chExt cx="0" cy="0"/>
        </a:xfrm>
      </p:grpSpPr>
      <p:sp>
        <p:nvSpPr>
          <p:cNvPr id="7" name="Triangle 4">
            <a:extLst>
              <a:ext uri="{FF2B5EF4-FFF2-40B4-BE49-F238E27FC236}">
                <a16:creationId xmlns:a16="http://schemas.microsoft.com/office/drawing/2014/main" id="{6EFA5D6E-CDEB-69EC-F643-66D82F83ED2A}"/>
              </a:ext>
            </a:extLst>
          </p:cNvPr>
          <p:cNvSpPr/>
          <p:nvPr userDrawn="1"/>
        </p:nvSpPr>
        <p:spPr>
          <a:xfrm>
            <a:off x="3237096" y="9828116"/>
            <a:ext cx="16875351" cy="1484600"/>
          </a:xfrm>
          <a:custGeom>
            <a:avLst/>
            <a:gdLst>
              <a:gd name="connsiteX0" fmla="*/ 0 w 16399962"/>
              <a:gd name="connsiteY0" fmla="*/ 2744454 h 2744454"/>
              <a:gd name="connsiteX1" fmla="*/ 8199981 w 16399962"/>
              <a:gd name="connsiteY1" fmla="*/ 0 h 2744454"/>
              <a:gd name="connsiteX2" fmla="*/ 16399962 w 16399962"/>
              <a:gd name="connsiteY2" fmla="*/ 2744454 h 2744454"/>
              <a:gd name="connsiteX3" fmla="*/ 0 w 16399962"/>
              <a:gd name="connsiteY3" fmla="*/ 2744454 h 2744454"/>
              <a:gd name="connsiteX0" fmla="*/ 0 w 16429581"/>
              <a:gd name="connsiteY0" fmla="*/ 1469106 h 1469106"/>
              <a:gd name="connsiteX1" fmla="*/ 16429581 w 16429581"/>
              <a:gd name="connsiteY1" fmla="*/ 0 h 1469106"/>
              <a:gd name="connsiteX2" fmla="*/ 16399962 w 16429581"/>
              <a:gd name="connsiteY2" fmla="*/ 1469106 h 1469106"/>
              <a:gd name="connsiteX3" fmla="*/ 0 w 16429581"/>
              <a:gd name="connsiteY3" fmla="*/ 1469106 h 1469106"/>
              <a:gd name="connsiteX0" fmla="*/ 0 w 16399962"/>
              <a:gd name="connsiteY0" fmla="*/ 1427958 h 1427958"/>
              <a:gd name="connsiteX1" fmla="*/ 16191837 w 16399962"/>
              <a:gd name="connsiteY1" fmla="*/ 0 h 1427958"/>
              <a:gd name="connsiteX2" fmla="*/ 16399962 w 16399962"/>
              <a:gd name="connsiteY2" fmla="*/ 1427958 h 1427958"/>
              <a:gd name="connsiteX3" fmla="*/ 0 w 16399962"/>
              <a:gd name="connsiteY3" fmla="*/ 1427958 h 1427958"/>
              <a:gd name="connsiteX0" fmla="*/ 0 w 16406721"/>
              <a:gd name="connsiteY0" fmla="*/ 1482822 h 1482822"/>
              <a:gd name="connsiteX1" fmla="*/ 16406721 w 16406721"/>
              <a:gd name="connsiteY1" fmla="*/ 0 h 1482822"/>
              <a:gd name="connsiteX2" fmla="*/ 16399962 w 16406721"/>
              <a:gd name="connsiteY2" fmla="*/ 1482822 h 1482822"/>
              <a:gd name="connsiteX3" fmla="*/ 0 w 16406721"/>
              <a:gd name="connsiteY3" fmla="*/ 1482822 h 1482822"/>
              <a:gd name="connsiteX0" fmla="*/ 0 w 16818201"/>
              <a:gd name="connsiteY0" fmla="*/ 1478250 h 1482822"/>
              <a:gd name="connsiteX1" fmla="*/ 16818201 w 16818201"/>
              <a:gd name="connsiteY1" fmla="*/ 0 h 1482822"/>
              <a:gd name="connsiteX2" fmla="*/ 16811442 w 16818201"/>
              <a:gd name="connsiteY2" fmla="*/ 1482822 h 1482822"/>
              <a:gd name="connsiteX3" fmla="*/ 0 w 16818201"/>
              <a:gd name="connsiteY3" fmla="*/ 1478250 h 1482822"/>
              <a:gd name="connsiteX0" fmla="*/ 0 w 16437201"/>
              <a:gd name="connsiteY0" fmla="*/ 1119475 h 1482822"/>
              <a:gd name="connsiteX1" fmla="*/ 16437201 w 16437201"/>
              <a:gd name="connsiteY1" fmla="*/ 0 h 1482822"/>
              <a:gd name="connsiteX2" fmla="*/ 16430442 w 16437201"/>
              <a:gd name="connsiteY2" fmla="*/ 1482822 h 1482822"/>
              <a:gd name="connsiteX3" fmla="*/ 0 w 16437201"/>
              <a:gd name="connsiteY3" fmla="*/ 1119475 h 1482822"/>
              <a:gd name="connsiteX0" fmla="*/ 0 w 16875351"/>
              <a:gd name="connsiteY0" fmla="*/ 1484600 h 1484600"/>
              <a:gd name="connsiteX1" fmla="*/ 16875351 w 16875351"/>
              <a:gd name="connsiteY1" fmla="*/ 0 h 1484600"/>
              <a:gd name="connsiteX2" fmla="*/ 16868592 w 16875351"/>
              <a:gd name="connsiteY2" fmla="*/ 1482822 h 1484600"/>
              <a:gd name="connsiteX3" fmla="*/ 0 w 16875351"/>
              <a:gd name="connsiteY3" fmla="*/ 1484600 h 1484600"/>
            </a:gdLst>
            <a:ahLst/>
            <a:cxnLst>
              <a:cxn ang="0">
                <a:pos x="connsiteX0" y="connsiteY0"/>
              </a:cxn>
              <a:cxn ang="0">
                <a:pos x="connsiteX1" y="connsiteY1"/>
              </a:cxn>
              <a:cxn ang="0">
                <a:pos x="connsiteX2" y="connsiteY2"/>
              </a:cxn>
              <a:cxn ang="0">
                <a:pos x="connsiteX3" y="connsiteY3"/>
              </a:cxn>
            </a:cxnLst>
            <a:rect l="l" t="t" r="r" b="b"/>
            <a:pathLst>
              <a:path w="16875351" h="1484600">
                <a:moveTo>
                  <a:pt x="0" y="1484600"/>
                </a:moveTo>
                <a:lnTo>
                  <a:pt x="16875351" y="0"/>
                </a:lnTo>
                <a:lnTo>
                  <a:pt x="16868592" y="1482822"/>
                </a:lnTo>
                <a:lnTo>
                  <a:pt x="0" y="14846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Content Placeholder 3">
            <a:extLst>
              <a:ext uri="{FF2B5EF4-FFF2-40B4-BE49-F238E27FC236}">
                <a16:creationId xmlns:a16="http://schemas.microsoft.com/office/drawing/2014/main" id="{BB380A50-BCBC-932C-8C33-7858F41600C5}"/>
              </a:ext>
            </a:extLst>
          </p:cNvPr>
          <p:cNvSpPr>
            <a:spLocks noGrp="1"/>
          </p:cNvSpPr>
          <p:nvPr>
            <p:ph sz="half" idx="2"/>
          </p:nvPr>
        </p:nvSpPr>
        <p:spPr>
          <a:xfrm>
            <a:off x="11121995"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ext Placeholder 2">
            <a:extLst>
              <a:ext uri="{FF2B5EF4-FFF2-40B4-BE49-F238E27FC236}">
                <a16:creationId xmlns:a16="http://schemas.microsoft.com/office/drawing/2014/main" id="{0154D253-9E9D-95C7-9155-4B38559E786F}"/>
              </a:ext>
            </a:extLst>
          </p:cNvPr>
          <p:cNvSpPr>
            <a:spLocks noGrp="1"/>
          </p:cNvSpPr>
          <p:nvPr>
            <p:ph type="body" idx="1" hasCustomPrompt="1"/>
          </p:nvPr>
        </p:nvSpPr>
        <p:spPr>
          <a:xfrm>
            <a:off x="2325755" y="2343155"/>
            <a:ext cx="8079559"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
        <p:nvSpPr>
          <p:cNvPr id="6" name="Text Placeholder 4">
            <a:extLst>
              <a:ext uri="{FF2B5EF4-FFF2-40B4-BE49-F238E27FC236}">
                <a16:creationId xmlns:a16="http://schemas.microsoft.com/office/drawing/2014/main" id="{5826F2DE-7D7E-5382-82F5-B30575524B31}"/>
              </a:ext>
            </a:extLst>
          </p:cNvPr>
          <p:cNvSpPr>
            <a:spLocks noGrp="1"/>
          </p:cNvSpPr>
          <p:nvPr>
            <p:ph type="body" sz="quarter" idx="3" hasCustomPrompt="1"/>
          </p:nvPr>
        </p:nvSpPr>
        <p:spPr>
          <a:xfrm>
            <a:off x="11124009" y="2343155"/>
            <a:ext cx="8119348"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Tree>
    <p:extLst>
      <p:ext uri="{BB962C8B-B14F-4D97-AF65-F5344CB8AC3E}">
        <p14:creationId xmlns:p14="http://schemas.microsoft.com/office/powerpoint/2010/main" val="232331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02">
    <p:spTree>
      <p:nvGrpSpPr>
        <p:cNvPr id="1" name=""/>
        <p:cNvGrpSpPr/>
        <p:nvPr/>
      </p:nvGrpSpPr>
      <p:grpSpPr>
        <a:xfrm>
          <a:off x="0" y="0"/>
          <a:ext cx="0" cy="0"/>
          <a:chOff x="0" y="0"/>
          <a:chExt cx="0" cy="0"/>
        </a:xfrm>
      </p:grpSpPr>
      <p:sp>
        <p:nvSpPr>
          <p:cNvPr id="7" name="Couleur">
            <a:extLst>
              <a:ext uri="{FF2B5EF4-FFF2-40B4-BE49-F238E27FC236}">
                <a16:creationId xmlns:a16="http://schemas.microsoft.com/office/drawing/2014/main" id="{92EFC9D8-44FF-907C-8234-0691D4EE8013}"/>
              </a:ext>
            </a:extLst>
          </p:cNvPr>
          <p:cNvSpPr/>
          <p:nvPr userDrawn="1"/>
        </p:nvSpPr>
        <p:spPr>
          <a:xfrm>
            <a:off x="-7088" y="0"/>
            <a:ext cx="20123120" cy="10816681"/>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5431289 h 6507983"/>
              <a:gd name="connsiteX3" fmla="*/ 0 w 20123120"/>
              <a:gd name="connsiteY3" fmla="*/ 6507983 h 6507983"/>
              <a:gd name="connsiteX4" fmla="*/ 7088 w 20123120"/>
              <a:gd name="connsiteY4" fmla="*/ 0 h 650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6507983">
                <a:moveTo>
                  <a:pt x="7088" y="0"/>
                </a:moveTo>
                <a:lnTo>
                  <a:pt x="20123120" y="0"/>
                </a:lnTo>
                <a:cubicBezTo>
                  <a:pt x="20119912" y="1634397"/>
                  <a:pt x="20116704" y="3796892"/>
                  <a:pt x="20113496" y="5431289"/>
                </a:cubicBezTo>
                <a:lnTo>
                  <a:pt x="0" y="6507983"/>
                </a:lnTo>
                <a:cubicBezTo>
                  <a:pt x="2363" y="4338655"/>
                  <a:pt x="4725" y="2169328"/>
                  <a:pt x="7088"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10" name="Rotation 5°" hidden="1">
            <a:extLst>
              <a:ext uri="{FF2B5EF4-FFF2-40B4-BE49-F238E27FC236}">
                <a16:creationId xmlns:a16="http://schemas.microsoft.com/office/drawing/2014/main" id="{9AE5F1DF-0C57-0FD8-52A1-655631029A24}"/>
              </a:ext>
            </a:extLst>
          </p:cNvPr>
          <p:cNvCxnSpPr>
            <a:cxnSpLocks/>
          </p:cNvCxnSpPr>
          <p:nvPr userDrawn="1"/>
        </p:nvCxnSpPr>
        <p:spPr>
          <a:xfrm rot="-300000">
            <a:off x="-1261760" y="9911808"/>
            <a:ext cx="226466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Image 8" hidden="1">
            <a:extLst>
              <a:ext uri="{FF2B5EF4-FFF2-40B4-BE49-F238E27FC236}">
                <a16:creationId xmlns:a16="http://schemas.microsoft.com/office/drawing/2014/main" id="{984004F0-8564-C40B-AC26-8649DC207D18}"/>
              </a:ext>
            </a:extLst>
          </p:cNvPr>
          <p:cNvPicPr>
            <a:picLocks noChangeAspect="1"/>
          </p:cNvPicPr>
          <p:nvPr userDrawn="1"/>
        </p:nvPicPr>
        <p:blipFill>
          <a:blip r:embed="rId2"/>
          <a:stretch>
            <a:fillRect/>
          </a:stretch>
        </p:blipFill>
        <p:spPr>
          <a:xfrm>
            <a:off x="0" y="-1879901"/>
            <a:ext cx="20116032" cy="13190839"/>
          </a:xfrm>
          <a:prstGeom prst="rect">
            <a:avLst/>
          </a:prstGeom>
        </p:spPr>
      </p:pic>
      <p:sp>
        <p:nvSpPr>
          <p:cNvPr id="2" name="Title 1"/>
          <p:cNvSpPr>
            <a:spLocks noGrp="1"/>
          </p:cNvSpPr>
          <p:nvPr>
            <p:ph type="title" hasCustomPrompt="1"/>
          </p:nvPr>
        </p:nvSpPr>
        <p:spPr>
          <a:xfrm>
            <a:off x="4026116" y="4345265"/>
            <a:ext cx="12053455" cy="2620407"/>
          </a:xfrm>
        </p:spPr>
        <p:txBody>
          <a:bodyPr anchor="t" anchorCtr="0">
            <a:noAutofit/>
          </a:bodyPr>
          <a:lstStyle>
            <a:lvl1pPr algn="l">
              <a:defRPr sz="9500" b="0" i="0">
                <a:solidFill>
                  <a:schemeClr val="bg1"/>
                </a:solidFill>
                <a:latin typeface="Arial" panose="020B0604020202020204" pitchFamily="34" charset="0"/>
              </a:defRPr>
            </a:lvl1pPr>
          </a:lstStyle>
          <a:p>
            <a:r>
              <a:rPr lang="fr-FR" dirty="0"/>
              <a:t>MODIFIEZ LE STYLE DU TITRE</a:t>
            </a:r>
            <a:endParaRPr lang="en-US" dirty="0"/>
          </a:p>
        </p:txBody>
      </p:sp>
      <p:cxnSp>
        <p:nvCxnSpPr>
          <p:cNvPr id="11" name="Connecteur droit 10">
            <a:extLst>
              <a:ext uri="{FF2B5EF4-FFF2-40B4-BE49-F238E27FC236}">
                <a16:creationId xmlns:a16="http://schemas.microsoft.com/office/drawing/2014/main" id="{B0A9B5B8-F9D7-C9AB-1FAC-A7C256E62BA0}"/>
              </a:ext>
            </a:extLst>
          </p:cNvPr>
          <p:cNvCxnSpPr>
            <a:cxnSpLocks/>
          </p:cNvCxnSpPr>
          <p:nvPr userDrawn="1"/>
        </p:nvCxnSpPr>
        <p:spPr>
          <a:xfrm>
            <a:off x="4171589" y="3422277"/>
            <a:ext cx="855843"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Logo-EN">
            <a:extLst>
              <a:ext uri="{FF2B5EF4-FFF2-40B4-BE49-F238E27FC236}">
                <a16:creationId xmlns:a16="http://schemas.microsoft.com/office/drawing/2014/main" id="{F820FB79-D0E7-7F2E-576E-47C7B3ABECA3}"/>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spTree>
    <p:extLst>
      <p:ext uri="{BB962C8B-B14F-4D97-AF65-F5344CB8AC3E}">
        <p14:creationId xmlns:p14="http://schemas.microsoft.com/office/powerpoint/2010/main" val="1424145821"/>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ux contenus sous-titre et imag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4111391"/>
            <a:ext cx="8121362" cy="619902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Text Placeholder 2">
            <a:extLst>
              <a:ext uri="{FF2B5EF4-FFF2-40B4-BE49-F238E27FC236}">
                <a16:creationId xmlns:a16="http://schemas.microsoft.com/office/drawing/2014/main" id="{0154D253-9E9D-95C7-9155-4B38559E786F}"/>
              </a:ext>
            </a:extLst>
          </p:cNvPr>
          <p:cNvSpPr>
            <a:spLocks noGrp="1"/>
          </p:cNvSpPr>
          <p:nvPr>
            <p:ph type="body" idx="1" hasCustomPrompt="1"/>
          </p:nvPr>
        </p:nvSpPr>
        <p:spPr>
          <a:xfrm>
            <a:off x="2325755" y="2343155"/>
            <a:ext cx="8079559" cy="1358883"/>
          </a:xfrm>
        </p:spPr>
        <p:txBody>
          <a:bodyPr anchor="ctr" anchorCtr="0"/>
          <a:lstStyle>
            <a:lvl1pPr marL="0" indent="0">
              <a:buNone/>
              <a:defRPr sz="3958" b="0" i="0">
                <a:latin typeface="Arial" panose="020B0604020202020204" pitchFamily="34" charset="0"/>
              </a:defRPr>
            </a:lvl1pPr>
            <a:lvl2pPr marL="753969" indent="0">
              <a:buNone/>
              <a:defRPr sz="3298" b="1"/>
            </a:lvl2pPr>
            <a:lvl3pPr marL="1507937" indent="0">
              <a:buNone/>
              <a:defRPr sz="2968" b="1"/>
            </a:lvl3pPr>
            <a:lvl4pPr marL="2261906" indent="0">
              <a:buNone/>
              <a:defRPr sz="2639" b="1"/>
            </a:lvl4pPr>
            <a:lvl5pPr marL="3015874" indent="0">
              <a:buNone/>
              <a:defRPr sz="2639" b="1"/>
            </a:lvl5pPr>
            <a:lvl6pPr marL="3769843" indent="0">
              <a:buNone/>
              <a:defRPr sz="2639" b="1"/>
            </a:lvl6pPr>
            <a:lvl7pPr marL="4523811" indent="0">
              <a:buNone/>
              <a:defRPr sz="2639" b="1"/>
            </a:lvl7pPr>
            <a:lvl8pPr marL="5277780" indent="0">
              <a:buNone/>
              <a:defRPr sz="2639" b="1"/>
            </a:lvl8pPr>
            <a:lvl9pPr marL="6031748" indent="0">
              <a:buNone/>
              <a:defRPr sz="2639" b="1"/>
            </a:lvl9pPr>
          </a:lstStyle>
          <a:p>
            <a:pPr lvl="0"/>
            <a:r>
              <a:rPr lang="fr-FR" dirty="0"/>
              <a:t>CLIQUEZ POUR MODIFIER LES STYLES DU TEXTE DU MASQUE</a:t>
            </a:r>
          </a:p>
        </p:txBody>
      </p:sp>
      <p:sp>
        <p:nvSpPr>
          <p:cNvPr id="13" name="Espace réservé pour une image  2">
            <a:extLst>
              <a:ext uri="{FF2B5EF4-FFF2-40B4-BE49-F238E27FC236}">
                <a16:creationId xmlns:a16="http://schemas.microsoft.com/office/drawing/2014/main" id="{CC120367-9E3C-39BE-C4AC-7A1570BE4DAB}"/>
              </a:ext>
            </a:extLst>
          </p:cNvPr>
          <p:cNvSpPr>
            <a:spLocks noGrp="1"/>
          </p:cNvSpPr>
          <p:nvPr>
            <p:ph type="pic" idx="15"/>
          </p:nvPr>
        </p:nvSpPr>
        <p:spPr>
          <a:xfrm>
            <a:off x="11194630" y="2343154"/>
            <a:ext cx="8045870" cy="7967259"/>
          </a:xfrm>
          <a:custGeom>
            <a:avLst/>
            <a:gdLst>
              <a:gd name="connsiteX0" fmla="*/ 0 w 8045870"/>
              <a:gd name="connsiteY0" fmla="*/ 0 h 7967259"/>
              <a:gd name="connsiteX1" fmla="*/ 8045870 w 8045870"/>
              <a:gd name="connsiteY1" fmla="*/ 0 h 7967259"/>
              <a:gd name="connsiteX2" fmla="*/ 8045870 w 8045870"/>
              <a:gd name="connsiteY2" fmla="*/ 7967259 h 7967259"/>
              <a:gd name="connsiteX3" fmla="*/ 0 w 8045870"/>
              <a:gd name="connsiteY3" fmla="*/ 7967259 h 7967259"/>
              <a:gd name="connsiteX4" fmla="*/ 0 w 8045870"/>
              <a:gd name="connsiteY4" fmla="*/ 0 h 7967259"/>
              <a:gd name="connsiteX0" fmla="*/ 705223 w 8045870"/>
              <a:gd name="connsiteY0" fmla="*/ 5977 h 7967259"/>
              <a:gd name="connsiteX1" fmla="*/ 8045870 w 8045870"/>
              <a:gd name="connsiteY1" fmla="*/ 0 h 7967259"/>
              <a:gd name="connsiteX2" fmla="*/ 8045870 w 8045870"/>
              <a:gd name="connsiteY2" fmla="*/ 7967259 h 7967259"/>
              <a:gd name="connsiteX3" fmla="*/ 0 w 8045870"/>
              <a:gd name="connsiteY3" fmla="*/ 7967259 h 7967259"/>
              <a:gd name="connsiteX4" fmla="*/ 705223 w 8045870"/>
              <a:gd name="connsiteY4" fmla="*/ 5977 h 796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870" h="7967259">
                <a:moveTo>
                  <a:pt x="705223" y="5977"/>
                </a:moveTo>
                <a:lnTo>
                  <a:pt x="8045870" y="0"/>
                </a:lnTo>
                <a:lnTo>
                  <a:pt x="8045870" y="7967259"/>
                </a:lnTo>
                <a:lnTo>
                  <a:pt x="0" y="7967259"/>
                </a:lnTo>
                <a:lnTo>
                  <a:pt x="705223" y="5977"/>
                </a:lnTo>
                <a:close/>
              </a:path>
            </a:pathLst>
          </a:custGeom>
          <a:pattFill prst="pct90">
            <a:fgClr>
              <a:schemeClr val="accent2"/>
            </a:fgClr>
            <a:bgClr>
              <a:schemeClr val="bg1"/>
            </a:bgClr>
          </a:pattFill>
        </p:spPr>
        <p:txBody>
          <a:bodyPr anchor="ctr" anchorCtr="0"/>
          <a:lstStyle>
            <a:lvl1pPr marL="0" indent="0" algn="ctr">
              <a:buNone/>
              <a:defRPr sz="3200" b="0" i="0">
                <a:solidFill>
                  <a:schemeClr val="bg1"/>
                </a:solidFill>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45095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ux contenus seul et imag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AB299A91-DB71-647B-7D5F-6F7E756B00A1}"/>
              </a:ext>
            </a:extLst>
          </p:cNvPr>
          <p:cNvSpPr>
            <a:spLocks noGrp="1"/>
          </p:cNvSpPr>
          <p:nvPr>
            <p:ph sz="half" idx="10"/>
          </p:nvPr>
        </p:nvSpPr>
        <p:spPr>
          <a:xfrm>
            <a:off x="2325756" y="2706901"/>
            <a:ext cx="8121362" cy="7603514"/>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Espace réservé pour une image  2">
            <a:extLst>
              <a:ext uri="{FF2B5EF4-FFF2-40B4-BE49-F238E27FC236}">
                <a16:creationId xmlns:a16="http://schemas.microsoft.com/office/drawing/2014/main" id="{ABFFBEF1-BBD4-97A7-7193-F14F1258B338}"/>
              </a:ext>
            </a:extLst>
          </p:cNvPr>
          <p:cNvSpPr>
            <a:spLocks noGrp="1"/>
          </p:cNvSpPr>
          <p:nvPr>
            <p:ph type="pic" idx="15"/>
          </p:nvPr>
        </p:nvSpPr>
        <p:spPr>
          <a:xfrm>
            <a:off x="11194630" y="2343154"/>
            <a:ext cx="8045870" cy="7967259"/>
          </a:xfrm>
          <a:custGeom>
            <a:avLst/>
            <a:gdLst>
              <a:gd name="connsiteX0" fmla="*/ 0 w 8045870"/>
              <a:gd name="connsiteY0" fmla="*/ 0 h 7967259"/>
              <a:gd name="connsiteX1" fmla="*/ 8045870 w 8045870"/>
              <a:gd name="connsiteY1" fmla="*/ 0 h 7967259"/>
              <a:gd name="connsiteX2" fmla="*/ 8045870 w 8045870"/>
              <a:gd name="connsiteY2" fmla="*/ 7967259 h 7967259"/>
              <a:gd name="connsiteX3" fmla="*/ 0 w 8045870"/>
              <a:gd name="connsiteY3" fmla="*/ 7967259 h 7967259"/>
              <a:gd name="connsiteX4" fmla="*/ 0 w 8045870"/>
              <a:gd name="connsiteY4" fmla="*/ 0 h 7967259"/>
              <a:gd name="connsiteX0" fmla="*/ 705223 w 8045870"/>
              <a:gd name="connsiteY0" fmla="*/ 5977 h 7967259"/>
              <a:gd name="connsiteX1" fmla="*/ 8045870 w 8045870"/>
              <a:gd name="connsiteY1" fmla="*/ 0 h 7967259"/>
              <a:gd name="connsiteX2" fmla="*/ 8045870 w 8045870"/>
              <a:gd name="connsiteY2" fmla="*/ 7967259 h 7967259"/>
              <a:gd name="connsiteX3" fmla="*/ 0 w 8045870"/>
              <a:gd name="connsiteY3" fmla="*/ 7967259 h 7967259"/>
              <a:gd name="connsiteX4" fmla="*/ 705223 w 8045870"/>
              <a:gd name="connsiteY4" fmla="*/ 5977 h 796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870" h="7967259">
                <a:moveTo>
                  <a:pt x="705223" y="5977"/>
                </a:moveTo>
                <a:lnTo>
                  <a:pt x="8045870" y="0"/>
                </a:lnTo>
                <a:lnTo>
                  <a:pt x="8045870" y="7967259"/>
                </a:lnTo>
                <a:lnTo>
                  <a:pt x="0" y="7967259"/>
                </a:lnTo>
                <a:lnTo>
                  <a:pt x="705223" y="5977"/>
                </a:lnTo>
                <a:close/>
              </a:path>
            </a:pathLst>
          </a:custGeom>
          <a:pattFill prst="pct90">
            <a:fgClr>
              <a:schemeClr val="accent2"/>
            </a:fgClr>
            <a:bgClr>
              <a:schemeClr val="bg1"/>
            </a:bgClr>
          </a:pattFill>
        </p:spPr>
        <p:txBody>
          <a:bodyPr anchor="ctr" anchorCtr="0"/>
          <a:lstStyle>
            <a:lvl1pPr marL="0" indent="0" algn="ctr">
              <a:buNone/>
              <a:defRPr sz="3200" b="0" i="0">
                <a:solidFill>
                  <a:schemeClr val="bg1"/>
                </a:solidFill>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Tree>
    <p:extLst>
      <p:ext uri="{BB962C8B-B14F-4D97-AF65-F5344CB8AC3E}">
        <p14:creationId xmlns:p14="http://schemas.microsoft.com/office/powerpoint/2010/main" val="8888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03">
    <p:spTree>
      <p:nvGrpSpPr>
        <p:cNvPr id="1" name=""/>
        <p:cNvGrpSpPr/>
        <p:nvPr/>
      </p:nvGrpSpPr>
      <p:grpSpPr>
        <a:xfrm>
          <a:off x="0" y="0"/>
          <a:ext cx="0" cy="0"/>
          <a:chOff x="0" y="0"/>
          <a:chExt cx="0" cy="0"/>
        </a:xfrm>
      </p:grpSpPr>
      <p:sp>
        <p:nvSpPr>
          <p:cNvPr id="7" name="Couleur">
            <a:extLst>
              <a:ext uri="{FF2B5EF4-FFF2-40B4-BE49-F238E27FC236}">
                <a16:creationId xmlns:a16="http://schemas.microsoft.com/office/drawing/2014/main" id="{92EFC9D8-44FF-907C-8234-0691D4EE8013}"/>
              </a:ext>
            </a:extLst>
          </p:cNvPr>
          <p:cNvSpPr/>
          <p:nvPr userDrawn="1"/>
        </p:nvSpPr>
        <p:spPr>
          <a:xfrm>
            <a:off x="-7088" y="0"/>
            <a:ext cx="20123120" cy="10816681"/>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5431289 h 6507983"/>
              <a:gd name="connsiteX3" fmla="*/ 0 w 20123120"/>
              <a:gd name="connsiteY3" fmla="*/ 6507983 h 6507983"/>
              <a:gd name="connsiteX4" fmla="*/ 7088 w 20123120"/>
              <a:gd name="connsiteY4" fmla="*/ 0 h 650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6507983">
                <a:moveTo>
                  <a:pt x="7088" y="0"/>
                </a:moveTo>
                <a:lnTo>
                  <a:pt x="20123120" y="0"/>
                </a:lnTo>
                <a:cubicBezTo>
                  <a:pt x="20119912" y="1634397"/>
                  <a:pt x="20116704" y="3796892"/>
                  <a:pt x="20113496" y="5431289"/>
                </a:cubicBezTo>
                <a:lnTo>
                  <a:pt x="0" y="6507983"/>
                </a:lnTo>
                <a:cubicBezTo>
                  <a:pt x="2363" y="4338655"/>
                  <a:pt x="4725" y="2169328"/>
                  <a:pt x="7088" y="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10" name="Rotation 5°" hidden="1">
            <a:extLst>
              <a:ext uri="{FF2B5EF4-FFF2-40B4-BE49-F238E27FC236}">
                <a16:creationId xmlns:a16="http://schemas.microsoft.com/office/drawing/2014/main" id="{9AE5F1DF-0C57-0FD8-52A1-655631029A24}"/>
              </a:ext>
            </a:extLst>
          </p:cNvPr>
          <p:cNvCxnSpPr>
            <a:cxnSpLocks/>
          </p:cNvCxnSpPr>
          <p:nvPr userDrawn="1"/>
        </p:nvCxnSpPr>
        <p:spPr>
          <a:xfrm rot="-300000">
            <a:off x="-1261760" y="9911808"/>
            <a:ext cx="226466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Image 8" hidden="1">
            <a:extLst>
              <a:ext uri="{FF2B5EF4-FFF2-40B4-BE49-F238E27FC236}">
                <a16:creationId xmlns:a16="http://schemas.microsoft.com/office/drawing/2014/main" id="{984004F0-8564-C40B-AC26-8649DC207D18}"/>
              </a:ext>
            </a:extLst>
          </p:cNvPr>
          <p:cNvPicPr>
            <a:picLocks noChangeAspect="1"/>
          </p:cNvPicPr>
          <p:nvPr userDrawn="1"/>
        </p:nvPicPr>
        <p:blipFill>
          <a:blip r:embed="rId2"/>
          <a:stretch>
            <a:fillRect/>
          </a:stretch>
        </p:blipFill>
        <p:spPr>
          <a:xfrm>
            <a:off x="0" y="-1879901"/>
            <a:ext cx="20116032" cy="13190839"/>
          </a:xfrm>
          <a:prstGeom prst="rect">
            <a:avLst/>
          </a:prstGeom>
        </p:spPr>
      </p:pic>
      <p:sp>
        <p:nvSpPr>
          <p:cNvPr id="2" name="Title 1"/>
          <p:cNvSpPr>
            <a:spLocks noGrp="1"/>
          </p:cNvSpPr>
          <p:nvPr>
            <p:ph type="title" hasCustomPrompt="1"/>
          </p:nvPr>
        </p:nvSpPr>
        <p:spPr>
          <a:xfrm>
            <a:off x="4026116" y="4345265"/>
            <a:ext cx="12053455" cy="2620407"/>
          </a:xfrm>
        </p:spPr>
        <p:txBody>
          <a:bodyPr anchor="t" anchorCtr="0">
            <a:noAutofit/>
          </a:bodyPr>
          <a:lstStyle>
            <a:lvl1pPr algn="l">
              <a:defRPr sz="9500" b="0" i="0">
                <a:solidFill>
                  <a:schemeClr val="bg1"/>
                </a:solidFill>
                <a:latin typeface="Arial" panose="020B0604020202020204" pitchFamily="34" charset="0"/>
              </a:defRPr>
            </a:lvl1pPr>
          </a:lstStyle>
          <a:p>
            <a:r>
              <a:rPr lang="fr-FR" dirty="0"/>
              <a:t>MODIFIEZ LE STYLE DU TITRE</a:t>
            </a:r>
            <a:endParaRPr lang="en-US" dirty="0"/>
          </a:p>
        </p:txBody>
      </p:sp>
      <p:cxnSp>
        <p:nvCxnSpPr>
          <p:cNvPr id="11" name="Connecteur droit 10">
            <a:extLst>
              <a:ext uri="{FF2B5EF4-FFF2-40B4-BE49-F238E27FC236}">
                <a16:creationId xmlns:a16="http://schemas.microsoft.com/office/drawing/2014/main" id="{B0A9B5B8-F9D7-C9AB-1FAC-A7C256E62BA0}"/>
              </a:ext>
            </a:extLst>
          </p:cNvPr>
          <p:cNvCxnSpPr>
            <a:cxnSpLocks/>
          </p:cNvCxnSpPr>
          <p:nvPr userDrawn="1"/>
        </p:nvCxnSpPr>
        <p:spPr>
          <a:xfrm>
            <a:off x="4171589" y="3422277"/>
            <a:ext cx="855843"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Logo-EN">
            <a:extLst>
              <a:ext uri="{FF2B5EF4-FFF2-40B4-BE49-F238E27FC236}">
                <a16:creationId xmlns:a16="http://schemas.microsoft.com/office/drawing/2014/main" id="{F820FB79-D0E7-7F2E-576E-47C7B3ABECA3}"/>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spTree>
    <p:extLst>
      <p:ext uri="{BB962C8B-B14F-4D97-AF65-F5344CB8AC3E}">
        <p14:creationId xmlns:p14="http://schemas.microsoft.com/office/powerpoint/2010/main" val="272820919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04">
    <p:spTree>
      <p:nvGrpSpPr>
        <p:cNvPr id="1" name=""/>
        <p:cNvGrpSpPr/>
        <p:nvPr/>
      </p:nvGrpSpPr>
      <p:grpSpPr>
        <a:xfrm>
          <a:off x="0" y="0"/>
          <a:ext cx="0" cy="0"/>
          <a:chOff x="0" y="0"/>
          <a:chExt cx="0" cy="0"/>
        </a:xfrm>
      </p:grpSpPr>
      <p:sp>
        <p:nvSpPr>
          <p:cNvPr id="7" name="Couleur">
            <a:extLst>
              <a:ext uri="{FF2B5EF4-FFF2-40B4-BE49-F238E27FC236}">
                <a16:creationId xmlns:a16="http://schemas.microsoft.com/office/drawing/2014/main" id="{92EFC9D8-44FF-907C-8234-0691D4EE8013}"/>
              </a:ext>
            </a:extLst>
          </p:cNvPr>
          <p:cNvSpPr/>
          <p:nvPr userDrawn="1"/>
        </p:nvSpPr>
        <p:spPr>
          <a:xfrm>
            <a:off x="-7088" y="0"/>
            <a:ext cx="20123120" cy="10816681"/>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5431289 h 6507983"/>
              <a:gd name="connsiteX3" fmla="*/ 0 w 20123120"/>
              <a:gd name="connsiteY3" fmla="*/ 6507983 h 6507983"/>
              <a:gd name="connsiteX4" fmla="*/ 7088 w 20123120"/>
              <a:gd name="connsiteY4" fmla="*/ 0 h 650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6507983">
                <a:moveTo>
                  <a:pt x="7088" y="0"/>
                </a:moveTo>
                <a:lnTo>
                  <a:pt x="20123120" y="0"/>
                </a:lnTo>
                <a:cubicBezTo>
                  <a:pt x="20119912" y="1634397"/>
                  <a:pt x="20116704" y="3796892"/>
                  <a:pt x="20113496" y="5431289"/>
                </a:cubicBezTo>
                <a:lnTo>
                  <a:pt x="0" y="6507983"/>
                </a:lnTo>
                <a:cubicBezTo>
                  <a:pt x="2363" y="4338655"/>
                  <a:pt x="4725" y="2169328"/>
                  <a:pt x="7088"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10" name="Rotation 5°" hidden="1">
            <a:extLst>
              <a:ext uri="{FF2B5EF4-FFF2-40B4-BE49-F238E27FC236}">
                <a16:creationId xmlns:a16="http://schemas.microsoft.com/office/drawing/2014/main" id="{9AE5F1DF-0C57-0FD8-52A1-655631029A24}"/>
              </a:ext>
            </a:extLst>
          </p:cNvPr>
          <p:cNvCxnSpPr>
            <a:cxnSpLocks/>
          </p:cNvCxnSpPr>
          <p:nvPr userDrawn="1"/>
        </p:nvCxnSpPr>
        <p:spPr>
          <a:xfrm rot="-300000">
            <a:off x="-1261760" y="9911808"/>
            <a:ext cx="226466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Image 8" hidden="1">
            <a:extLst>
              <a:ext uri="{FF2B5EF4-FFF2-40B4-BE49-F238E27FC236}">
                <a16:creationId xmlns:a16="http://schemas.microsoft.com/office/drawing/2014/main" id="{984004F0-8564-C40B-AC26-8649DC207D18}"/>
              </a:ext>
            </a:extLst>
          </p:cNvPr>
          <p:cNvPicPr>
            <a:picLocks noChangeAspect="1"/>
          </p:cNvPicPr>
          <p:nvPr userDrawn="1"/>
        </p:nvPicPr>
        <p:blipFill>
          <a:blip r:embed="rId2"/>
          <a:stretch>
            <a:fillRect/>
          </a:stretch>
        </p:blipFill>
        <p:spPr>
          <a:xfrm>
            <a:off x="0" y="-1879901"/>
            <a:ext cx="20116032" cy="13190839"/>
          </a:xfrm>
          <a:prstGeom prst="rect">
            <a:avLst/>
          </a:prstGeom>
        </p:spPr>
      </p:pic>
      <p:sp>
        <p:nvSpPr>
          <p:cNvPr id="2" name="Title 1"/>
          <p:cNvSpPr>
            <a:spLocks noGrp="1"/>
          </p:cNvSpPr>
          <p:nvPr>
            <p:ph type="title" hasCustomPrompt="1"/>
          </p:nvPr>
        </p:nvSpPr>
        <p:spPr>
          <a:xfrm>
            <a:off x="4026116" y="4345265"/>
            <a:ext cx="12053455" cy="2620407"/>
          </a:xfrm>
        </p:spPr>
        <p:txBody>
          <a:bodyPr anchor="t" anchorCtr="0">
            <a:noAutofit/>
          </a:bodyPr>
          <a:lstStyle>
            <a:lvl1pPr algn="l">
              <a:defRPr sz="9500" b="0" i="0">
                <a:solidFill>
                  <a:schemeClr val="bg1"/>
                </a:solidFill>
                <a:latin typeface="Arial" panose="020B0604020202020204" pitchFamily="34" charset="0"/>
              </a:defRPr>
            </a:lvl1pPr>
          </a:lstStyle>
          <a:p>
            <a:r>
              <a:rPr lang="fr-FR" dirty="0"/>
              <a:t>MODIFIEZ LE STYLE DU TITRE</a:t>
            </a:r>
            <a:endParaRPr lang="en-US" dirty="0"/>
          </a:p>
        </p:txBody>
      </p:sp>
      <p:cxnSp>
        <p:nvCxnSpPr>
          <p:cNvPr id="11" name="Connecteur droit 10">
            <a:extLst>
              <a:ext uri="{FF2B5EF4-FFF2-40B4-BE49-F238E27FC236}">
                <a16:creationId xmlns:a16="http://schemas.microsoft.com/office/drawing/2014/main" id="{B0A9B5B8-F9D7-C9AB-1FAC-A7C256E62BA0}"/>
              </a:ext>
            </a:extLst>
          </p:cNvPr>
          <p:cNvCxnSpPr>
            <a:cxnSpLocks/>
          </p:cNvCxnSpPr>
          <p:nvPr userDrawn="1"/>
        </p:nvCxnSpPr>
        <p:spPr>
          <a:xfrm>
            <a:off x="4171589" y="3422277"/>
            <a:ext cx="855843"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Logo-EN">
            <a:extLst>
              <a:ext uri="{FF2B5EF4-FFF2-40B4-BE49-F238E27FC236}">
                <a16:creationId xmlns:a16="http://schemas.microsoft.com/office/drawing/2014/main" id="{F820FB79-D0E7-7F2E-576E-47C7B3ABECA3}"/>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spTree>
    <p:extLst>
      <p:ext uri="{BB962C8B-B14F-4D97-AF65-F5344CB8AC3E}">
        <p14:creationId xmlns:p14="http://schemas.microsoft.com/office/powerpoint/2010/main" val="26533335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sp>
        <p:nvSpPr>
          <p:cNvPr id="2" name="Couleur">
            <a:extLst>
              <a:ext uri="{FF2B5EF4-FFF2-40B4-BE49-F238E27FC236}">
                <a16:creationId xmlns:a16="http://schemas.microsoft.com/office/drawing/2014/main" id="{1E1FB509-0E9C-AC08-D40D-9FB920D944D1}"/>
              </a:ext>
            </a:extLst>
          </p:cNvPr>
          <p:cNvSpPr/>
          <p:nvPr userDrawn="1"/>
        </p:nvSpPr>
        <p:spPr>
          <a:xfrm>
            <a:off x="-7088" y="0"/>
            <a:ext cx="20123120" cy="10816681"/>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5431289 h 6507983"/>
              <a:gd name="connsiteX3" fmla="*/ 0 w 20123120"/>
              <a:gd name="connsiteY3" fmla="*/ 6507983 h 6507983"/>
              <a:gd name="connsiteX4" fmla="*/ 7088 w 20123120"/>
              <a:gd name="connsiteY4" fmla="*/ 0 h 650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6507983">
                <a:moveTo>
                  <a:pt x="7088" y="0"/>
                </a:moveTo>
                <a:lnTo>
                  <a:pt x="20123120" y="0"/>
                </a:lnTo>
                <a:cubicBezTo>
                  <a:pt x="20119912" y="1634397"/>
                  <a:pt x="20116704" y="3796892"/>
                  <a:pt x="20113496" y="5431289"/>
                </a:cubicBezTo>
                <a:lnTo>
                  <a:pt x="0" y="6507983"/>
                </a:lnTo>
                <a:cubicBezTo>
                  <a:pt x="2363" y="4338655"/>
                  <a:pt x="4725" y="2169328"/>
                  <a:pt x="7088"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15" name="Dessous-lignes">
            <a:extLst>
              <a:ext uri="{FF2B5EF4-FFF2-40B4-BE49-F238E27FC236}">
                <a16:creationId xmlns:a16="http://schemas.microsoft.com/office/drawing/2014/main" id="{B1E001D9-8C78-EEE4-A6C3-609FC81D8560}"/>
              </a:ext>
            </a:extLst>
          </p:cNvPr>
          <p:cNvGrpSpPr/>
          <p:nvPr userDrawn="1"/>
        </p:nvGrpSpPr>
        <p:grpSpPr>
          <a:xfrm>
            <a:off x="0" y="11130938"/>
            <a:ext cx="20105688" cy="180000"/>
            <a:chOff x="0" y="9234648"/>
            <a:chExt cx="20786496" cy="225170"/>
          </a:xfrm>
        </p:grpSpPr>
        <p:sp>
          <p:nvSpPr>
            <p:cNvPr id="10" name="Rectangle 9">
              <a:extLst>
                <a:ext uri="{FF2B5EF4-FFF2-40B4-BE49-F238E27FC236}">
                  <a16:creationId xmlns:a16="http://schemas.microsoft.com/office/drawing/2014/main" id="{142CC526-C55C-6702-4D9B-CCB6785F5DF8}"/>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1" name="Rectangle 10">
              <a:extLst>
                <a:ext uri="{FF2B5EF4-FFF2-40B4-BE49-F238E27FC236}">
                  <a16:creationId xmlns:a16="http://schemas.microsoft.com/office/drawing/2014/main" id="{ECF61B85-C123-1796-977B-9EAB01CDD52A}"/>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2" name="Rectangle 11">
              <a:extLst>
                <a:ext uri="{FF2B5EF4-FFF2-40B4-BE49-F238E27FC236}">
                  <a16:creationId xmlns:a16="http://schemas.microsoft.com/office/drawing/2014/main" id="{E44F9592-5902-D7F1-AD82-603E56D887FF}"/>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3" name="Rectangle 12">
              <a:extLst>
                <a:ext uri="{FF2B5EF4-FFF2-40B4-BE49-F238E27FC236}">
                  <a16:creationId xmlns:a16="http://schemas.microsoft.com/office/drawing/2014/main" id="{86BC8226-38EC-2ED6-80D5-B1DC59EC73EE}"/>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cxnSp>
        <p:nvCxnSpPr>
          <p:cNvPr id="34" name="angle 5*" hidden="1">
            <a:extLst>
              <a:ext uri="{FF2B5EF4-FFF2-40B4-BE49-F238E27FC236}">
                <a16:creationId xmlns:a16="http://schemas.microsoft.com/office/drawing/2014/main" id="{CDC49E2E-319F-C876-FE4D-E63982339D9B}"/>
              </a:ext>
            </a:extLst>
          </p:cNvPr>
          <p:cNvCxnSpPr>
            <a:cxnSpLocks/>
          </p:cNvCxnSpPr>
          <p:nvPr userDrawn="1"/>
        </p:nvCxnSpPr>
        <p:spPr>
          <a:xfrm flipV="1">
            <a:off x="-1566820" y="5439559"/>
            <a:ext cx="23980683" cy="219028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7" name="Logo-EN">
            <a:extLst>
              <a:ext uri="{FF2B5EF4-FFF2-40B4-BE49-F238E27FC236}">
                <a16:creationId xmlns:a16="http://schemas.microsoft.com/office/drawing/2014/main" id="{C924967C-8754-98C9-9215-E50858370C4D}"/>
              </a:ext>
            </a:extLst>
          </p:cNvPr>
          <p:cNvPicPr>
            <a:picLocks noChangeAspect="1"/>
          </p:cNvPicPr>
          <p:nvPr userDrawn="1"/>
        </p:nvPicPr>
        <p:blipFill>
          <a:blip r:embed="rId2" cstate="email">
            <a:biLevel thresh="25000"/>
            <a:extLst>
              <a:ext uri="{28A0092B-C50C-407E-A947-70E740481C1C}">
                <a14:useLocalDpi xmlns:a14="http://schemas.microsoft.com/office/drawing/2010/main"/>
              </a:ext>
            </a:extLst>
          </a:blip>
          <a:stretch>
            <a:fillRect/>
          </a:stretch>
        </p:blipFill>
        <p:spPr>
          <a:xfrm>
            <a:off x="1510428" y="1525386"/>
            <a:ext cx="6812477" cy="2058552"/>
          </a:xfrm>
          <a:prstGeom prst="rect">
            <a:avLst/>
          </a:prstGeom>
        </p:spPr>
      </p:pic>
      <p:grpSp>
        <p:nvGrpSpPr>
          <p:cNvPr id="21" name="O-">
            <a:extLst>
              <a:ext uri="{FF2B5EF4-FFF2-40B4-BE49-F238E27FC236}">
                <a16:creationId xmlns:a16="http://schemas.microsoft.com/office/drawing/2014/main" id="{64767229-1297-BAA4-699B-8D246E039816}"/>
              </a:ext>
            </a:extLst>
          </p:cNvPr>
          <p:cNvGrpSpPr/>
          <p:nvPr userDrawn="1"/>
        </p:nvGrpSpPr>
        <p:grpSpPr>
          <a:xfrm>
            <a:off x="2341796" y="5183875"/>
            <a:ext cx="1088165" cy="473363"/>
            <a:chOff x="3800297" y="1348926"/>
            <a:chExt cx="1108587" cy="473363"/>
          </a:xfrm>
        </p:grpSpPr>
        <p:sp>
          <p:nvSpPr>
            <p:cNvPr id="16" name="Ellipse 15">
              <a:extLst>
                <a:ext uri="{FF2B5EF4-FFF2-40B4-BE49-F238E27FC236}">
                  <a16:creationId xmlns:a16="http://schemas.microsoft.com/office/drawing/2014/main" id="{5CAAE7B2-2AAC-7DE1-78A5-DFF335024653}"/>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18" name="Connecteur droit 17">
              <a:extLst>
                <a:ext uri="{FF2B5EF4-FFF2-40B4-BE49-F238E27FC236}">
                  <a16:creationId xmlns:a16="http://schemas.microsoft.com/office/drawing/2014/main" id="{228B583F-D77F-689F-D034-485C7AA06599}"/>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6" name="Rotation 5°" hidden="1">
            <a:extLst>
              <a:ext uri="{FF2B5EF4-FFF2-40B4-BE49-F238E27FC236}">
                <a16:creationId xmlns:a16="http://schemas.microsoft.com/office/drawing/2014/main" id="{A73049D1-1E06-EF8C-800A-35730C8F03E5}"/>
              </a:ext>
            </a:extLst>
          </p:cNvPr>
          <p:cNvCxnSpPr>
            <a:cxnSpLocks/>
          </p:cNvCxnSpPr>
          <p:nvPr userDrawn="1"/>
        </p:nvCxnSpPr>
        <p:spPr>
          <a:xfrm rot="-300000">
            <a:off x="-1261760" y="6611048"/>
            <a:ext cx="226466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A5EE83A-7739-42B5-1D2F-7ECFF64E5B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90802" y="9864239"/>
            <a:ext cx="852517" cy="629742"/>
          </a:xfrm>
          <a:prstGeom prst="rect">
            <a:avLst/>
          </a:prstGeom>
        </p:spPr>
      </p:pic>
      <p:sp>
        <p:nvSpPr>
          <p:cNvPr id="14" name="ZoneTexte 13">
            <a:extLst>
              <a:ext uri="{FF2B5EF4-FFF2-40B4-BE49-F238E27FC236}">
                <a16:creationId xmlns:a16="http://schemas.microsoft.com/office/drawing/2014/main" id="{06058F57-A514-9E10-F090-EACB58451F15}"/>
              </a:ext>
            </a:extLst>
          </p:cNvPr>
          <p:cNvSpPr txBox="1"/>
          <p:nvPr userDrawn="1"/>
        </p:nvSpPr>
        <p:spPr>
          <a:xfrm>
            <a:off x="3924625" y="5064605"/>
            <a:ext cx="10048460" cy="2759730"/>
          </a:xfrm>
          <a:prstGeom prst="rect">
            <a:avLst/>
          </a:prstGeom>
          <a:noFill/>
        </p:spPr>
        <p:txBody>
          <a:bodyPr wrap="square">
            <a:spAutoFit/>
          </a:bodyPr>
          <a:lstStyle/>
          <a:p>
            <a:pPr>
              <a:spcBef>
                <a:spcPts val="1000"/>
              </a:spcBef>
              <a:spcAft>
                <a:spcPts val="1000"/>
              </a:spcAft>
            </a:pPr>
            <a:r>
              <a:rPr lang="fr-FR" sz="3500" b="0" i="0" dirty="0">
                <a:solidFill>
                  <a:schemeClr val="bg1"/>
                </a:solidFill>
                <a:latin typeface="Arial" panose="020B0604020202020204" pitchFamily="34" charset="0"/>
              </a:rPr>
              <a:t>Centre for </a:t>
            </a:r>
            <a:r>
              <a:rPr lang="fr-FR" sz="3500" b="0" i="0" dirty="0" err="1">
                <a:solidFill>
                  <a:schemeClr val="bg1"/>
                </a:solidFill>
                <a:latin typeface="Arial" panose="020B0604020202020204" pitchFamily="34" charset="0"/>
              </a:rPr>
              <a:t>Cybersecurity</a:t>
            </a:r>
            <a:r>
              <a:rPr lang="fr-FR" sz="3500" b="0" i="0" dirty="0">
                <a:solidFill>
                  <a:schemeClr val="bg1"/>
                </a:solidFill>
                <a:latin typeface="Arial" panose="020B0604020202020204" pitchFamily="34" charset="0"/>
              </a:rPr>
              <a:t> </a:t>
            </a:r>
            <a:r>
              <a:rPr lang="fr-FR" sz="3500" b="0" i="0" dirty="0" err="1">
                <a:solidFill>
                  <a:schemeClr val="bg1"/>
                </a:solidFill>
                <a:latin typeface="Arial" panose="020B0604020202020204" pitchFamily="34" charset="0"/>
              </a:rPr>
              <a:t>Belgium</a:t>
            </a:r>
            <a:br>
              <a:rPr lang="fr-FR" sz="3500" b="0" i="0" dirty="0">
                <a:solidFill>
                  <a:schemeClr val="bg1"/>
                </a:solidFill>
                <a:latin typeface="Arial" panose="020B0604020202020204" pitchFamily="34" charset="0"/>
              </a:rPr>
            </a:br>
            <a:r>
              <a:rPr lang="fr-FR" sz="3500" b="0" i="1" dirty="0">
                <a:solidFill>
                  <a:schemeClr val="bg1"/>
                </a:solidFill>
                <a:latin typeface="Arial" panose="020B0604020202020204" pitchFamily="34" charset="0"/>
              </a:rPr>
              <a:t>Under the </a:t>
            </a:r>
            <a:r>
              <a:rPr lang="fr-FR" sz="3500" b="0" i="1" dirty="0" err="1">
                <a:solidFill>
                  <a:schemeClr val="bg1"/>
                </a:solidFill>
                <a:latin typeface="Arial" panose="020B0604020202020204" pitchFamily="34" charset="0"/>
              </a:rPr>
              <a:t>authority</a:t>
            </a:r>
            <a:r>
              <a:rPr lang="fr-FR" sz="3500" b="0" i="1" dirty="0">
                <a:solidFill>
                  <a:schemeClr val="bg1"/>
                </a:solidFill>
                <a:latin typeface="Arial" panose="020B0604020202020204" pitchFamily="34" charset="0"/>
              </a:rPr>
              <a:t> of the Prime </a:t>
            </a:r>
            <a:r>
              <a:rPr lang="fr-FR" sz="3500" b="0" i="1" dirty="0" err="1">
                <a:solidFill>
                  <a:schemeClr val="bg1"/>
                </a:solidFill>
                <a:latin typeface="Arial" panose="020B0604020202020204" pitchFamily="34" charset="0"/>
              </a:rPr>
              <a:t>Minister</a:t>
            </a:r>
            <a:endParaRPr lang="fr-FR" sz="3500" b="0" i="0" dirty="0">
              <a:solidFill>
                <a:schemeClr val="bg1"/>
              </a:solidFill>
              <a:latin typeface="Arial" panose="020B0604020202020204" pitchFamily="34" charset="0"/>
            </a:endParaRPr>
          </a:p>
          <a:p>
            <a:pPr>
              <a:spcBef>
                <a:spcPts val="1000"/>
              </a:spcBef>
              <a:spcAft>
                <a:spcPts val="1000"/>
              </a:spcAft>
            </a:pPr>
            <a:r>
              <a:rPr lang="fr-FR" sz="3500" b="0" i="0" dirty="0">
                <a:solidFill>
                  <a:schemeClr val="bg1"/>
                </a:solidFill>
                <a:latin typeface="Arial" panose="020B0604020202020204" pitchFamily="34" charset="0"/>
              </a:rPr>
              <a:t>Rue de la Loi / </a:t>
            </a:r>
            <a:r>
              <a:rPr lang="fr-FR" sz="3500" b="0" i="0" dirty="0" err="1">
                <a:solidFill>
                  <a:schemeClr val="bg1"/>
                </a:solidFill>
                <a:latin typeface="Arial" panose="020B0604020202020204" pitchFamily="34" charset="0"/>
              </a:rPr>
              <a:t>Wetstraat</a:t>
            </a:r>
            <a:r>
              <a:rPr lang="fr-FR" sz="3500" b="0" i="0" dirty="0">
                <a:solidFill>
                  <a:schemeClr val="bg1"/>
                </a:solidFill>
                <a:latin typeface="Arial" panose="020B0604020202020204" pitchFamily="34" charset="0"/>
              </a:rPr>
              <a:t> 18 - 1000 Brussels</a:t>
            </a:r>
          </a:p>
          <a:p>
            <a:pPr>
              <a:spcBef>
                <a:spcPts val="1000"/>
              </a:spcBef>
              <a:spcAft>
                <a:spcPts val="1000"/>
              </a:spcAft>
            </a:pPr>
            <a:r>
              <a:rPr lang="fr-FR" sz="3500" b="0" i="0" dirty="0" err="1">
                <a:solidFill>
                  <a:schemeClr val="bg1"/>
                </a:solidFill>
                <a:latin typeface="Arial" panose="020B0604020202020204" pitchFamily="34" charset="0"/>
              </a:rPr>
              <a:t>www.ccb.belgium.be</a:t>
            </a:r>
            <a:endParaRPr lang="fr-FR" sz="3500" b="0" i="0" dirty="0">
              <a:solidFill>
                <a:schemeClr val="bg1"/>
              </a:solidFill>
              <a:latin typeface="Arial" panose="020B0604020202020204" pitchFamily="34" charset="0"/>
            </a:endParaRPr>
          </a:p>
        </p:txBody>
      </p:sp>
      <p:pic>
        <p:nvPicPr>
          <p:cNvPr id="4" name="Image 3">
            <a:extLst>
              <a:ext uri="{FF2B5EF4-FFF2-40B4-BE49-F238E27FC236}">
                <a16:creationId xmlns:a16="http://schemas.microsoft.com/office/drawing/2014/main" id="{A00D4007-268A-5B1C-DB5C-F5D18C6983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9800000">
            <a:off x="14330860" y="-426720"/>
            <a:ext cx="7772400" cy="7672264"/>
          </a:xfrm>
          <a:prstGeom prst="rect">
            <a:avLst/>
          </a:prstGeom>
        </p:spPr>
      </p:pic>
    </p:spTree>
    <p:extLst>
      <p:ext uri="{BB962C8B-B14F-4D97-AF65-F5344CB8AC3E}">
        <p14:creationId xmlns:p14="http://schemas.microsoft.com/office/powerpoint/2010/main" val="125900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Ligne">
    <p:spTree>
      <p:nvGrpSpPr>
        <p:cNvPr id="1" name=""/>
        <p:cNvGrpSpPr/>
        <p:nvPr/>
      </p:nvGrpSpPr>
      <p:grpSpPr>
        <a:xfrm>
          <a:off x="0" y="0"/>
          <a:ext cx="0" cy="0"/>
          <a:chOff x="0" y="0"/>
          <a:chExt cx="0" cy="0"/>
        </a:xfrm>
      </p:grpSpPr>
      <p:grpSp>
        <p:nvGrpSpPr>
          <p:cNvPr id="23" name="O-">
            <a:extLst>
              <a:ext uri="{FF2B5EF4-FFF2-40B4-BE49-F238E27FC236}">
                <a16:creationId xmlns:a16="http://schemas.microsoft.com/office/drawing/2014/main" id="{927957BC-EAD6-C9F3-D760-119611719ABD}"/>
              </a:ext>
            </a:extLst>
          </p:cNvPr>
          <p:cNvGrpSpPr/>
          <p:nvPr userDrawn="1"/>
        </p:nvGrpSpPr>
        <p:grpSpPr>
          <a:xfrm>
            <a:off x="18992369" y="10645187"/>
            <a:ext cx="250988" cy="125999"/>
            <a:chOff x="18992369" y="10508834"/>
            <a:chExt cx="250988" cy="125999"/>
          </a:xfrm>
        </p:grpSpPr>
        <p:sp>
          <p:nvSpPr>
            <p:cNvPr id="21" name="Ellipse 20">
              <a:extLst>
                <a:ext uri="{FF2B5EF4-FFF2-40B4-BE49-F238E27FC236}">
                  <a16:creationId xmlns:a16="http://schemas.microsoft.com/office/drawing/2014/main" id="{410B4B0C-D228-8447-4ECF-8F6AF3603E6B}"/>
                </a:ext>
              </a:extLst>
            </p:cNvPr>
            <p:cNvSpPr>
              <a:spLocks noChangeAspect="1"/>
            </p:cNvSpPr>
            <p:nvPr userDrawn="1"/>
          </p:nvSpPr>
          <p:spPr>
            <a:xfrm rot="10800000">
              <a:off x="19117358" y="10508834"/>
              <a:ext cx="125999" cy="125999"/>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2" name="Connecteur droit 21">
              <a:extLst>
                <a:ext uri="{FF2B5EF4-FFF2-40B4-BE49-F238E27FC236}">
                  <a16:creationId xmlns:a16="http://schemas.microsoft.com/office/drawing/2014/main" id="{CA97D759-622D-9224-3F8E-CB7ABE1EE8D8}"/>
                </a:ext>
              </a:extLst>
            </p:cNvPr>
            <p:cNvCxnSpPr>
              <a:cxnSpLocks/>
            </p:cNvCxnSpPr>
            <p:nvPr userDrawn="1"/>
          </p:nvCxnSpPr>
          <p:spPr>
            <a:xfrm flipH="1">
              <a:off x="18992369" y="10571834"/>
              <a:ext cx="19812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N°">
            <a:extLst>
              <a:ext uri="{FF2B5EF4-FFF2-40B4-BE49-F238E27FC236}">
                <a16:creationId xmlns:a16="http://schemas.microsoft.com/office/drawing/2014/main" id="{F5A9C04D-EFCC-650F-A0F4-C76F536F3C54}"/>
              </a:ext>
            </a:extLst>
          </p:cNvPr>
          <p:cNvSpPr txBox="1"/>
          <p:nvPr userDrawn="1"/>
        </p:nvSpPr>
        <p:spPr>
          <a:xfrm>
            <a:off x="18282076" y="10546605"/>
            <a:ext cx="710293" cy="323165"/>
          </a:xfrm>
          <a:prstGeom prst="rect">
            <a:avLst/>
          </a:prstGeom>
          <a:noFill/>
        </p:spPr>
        <p:txBody>
          <a:bodyPr wrap="square">
            <a:spAutoFit/>
          </a:bodyPr>
          <a:lstStyle/>
          <a:p>
            <a:pPr algn="r"/>
            <a:fld id="{B093CDAE-862A-A349-A805-9381D9BDE3FF}" type="slidenum">
              <a:rPr lang="fr-FR" sz="1500" b="0" i="0" smtClean="0">
                <a:solidFill>
                  <a:schemeClr val="accent3"/>
                </a:solidFill>
                <a:latin typeface="Arial" panose="020B0604020202020204" pitchFamily="34" charset="0"/>
              </a:rPr>
              <a:pPr algn="r"/>
              <a:t>‹#›</a:t>
            </a:fld>
            <a:endParaRPr lang="fr-FR" sz="1500" b="0" i="0" dirty="0">
              <a:solidFill>
                <a:schemeClr val="accent3"/>
              </a:solidFill>
              <a:latin typeface="Arial" panose="020B0604020202020204" pitchFamily="34" charset="0"/>
            </a:endParaRPr>
          </a:p>
        </p:txBody>
      </p:sp>
      <p:sp>
        <p:nvSpPr>
          <p:cNvPr id="3" name="Content Placeholder 2"/>
          <p:cNvSpPr>
            <a:spLocks noGrp="1"/>
          </p:cNvSpPr>
          <p:nvPr>
            <p:ph idx="1"/>
          </p:nvPr>
        </p:nvSpPr>
        <p:spPr>
          <a:xfrm>
            <a:off x="2325755" y="2706901"/>
            <a:ext cx="16917601" cy="7603515"/>
          </a:xfrm>
        </p:spPr>
        <p:txBody>
          <a:bodyPr/>
          <a:lstStyle>
            <a:lvl1pPr>
              <a:lnSpc>
                <a:spcPct val="100000"/>
              </a:lnSpc>
              <a:spcAft>
                <a:spcPts val="1500"/>
              </a:spcAft>
              <a:buClr>
                <a:schemeClr val="tx1"/>
              </a:buClr>
              <a:buSzPct val="75000"/>
              <a:defRPr b="0" i="0">
                <a:latin typeface="Arial" panose="020B0604020202020204" pitchFamily="34" charset="0"/>
              </a:defRPr>
            </a:lvl1pPr>
            <a:lvl2pPr>
              <a:lnSpc>
                <a:spcPct val="100000"/>
              </a:lnSpc>
              <a:spcAft>
                <a:spcPts val="1500"/>
              </a:spcAft>
              <a:buClr>
                <a:schemeClr val="tx1"/>
              </a:buClr>
              <a:buSzPct val="75000"/>
              <a:defRPr b="0" i="0">
                <a:latin typeface="Arial" panose="020B0604020202020204" pitchFamily="34" charset="0"/>
              </a:defRPr>
            </a:lvl2pPr>
            <a:lvl3pPr>
              <a:lnSpc>
                <a:spcPct val="100000"/>
              </a:lnSpc>
              <a:spcAft>
                <a:spcPts val="1500"/>
              </a:spcAft>
              <a:buClr>
                <a:schemeClr val="tx1"/>
              </a:buClr>
              <a:buSzPct val="75000"/>
              <a:defRPr b="0" i="0">
                <a:latin typeface="Arial" panose="020B0604020202020204" pitchFamily="34" charset="0"/>
              </a:defRPr>
            </a:lvl3pPr>
            <a:lvl4pPr>
              <a:lnSpc>
                <a:spcPct val="100000"/>
              </a:lnSpc>
              <a:spcAft>
                <a:spcPts val="1500"/>
              </a:spcAft>
              <a:buClr>
                <a:schemeClr val="tx1"/>
              </a:buClr>
              <a:buSzPct val="75000"/>
              <a:defRPr b="0" i="0">
                <a:latin typeface="Arial" panose="020B0604020202020204" pitchFamily="34" charset="0"/>
              </a:defRPr>
            </a:lvl4pPr>
            <a:lvl5pPr>
              <a:lnSpc>
                <a:spcPct val="100000"/>
              </a:lnSpc>
              <a:spcAft>
                <a:spcPts val="1500"/>
              </a:spcAft>
              <a:buClr>
                <a:schemeClr val="tx1"/>
              </a:buClr>
              <a:buSzPct val="75000"/>
              <a:defRPr b="0" i="0">
                <a:latin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le 1"/>
          <p:cNvSpPr>
            <a:spLocks noGrp="1"/>
          </p:cNvSpPr>
          <p:nvPr>
            <p:ph type="title"/>
          </p:nvPr>
        </p:nvSpPr>
        <p:spPr>
          <a:xfrm>
            <a:off x="2325756" y="665751"/>
            <a:ext cx="14034053" cy="1268051"/>
          </a:xfrm>
        </p:spPr>
        <p:txBody>
          <a:bodyPr>
            <a:normAutofit/>
          </a:bodyPr>
          <a:lstStyle>
            <a:lvl1pPr>
              <a:defRPr sz="6500">
                <a:solidFill>
                  <a:schemeClr val="tx1"/>
                </a:solidFill>
              </a:defRPr>
            </a:lvl1pPr>
          </a:lstStyle>
          <a:p>
            <a:r>
              <a:rPr lang="fr-FR" dirty="0"/>
              <a:t>Modifiez le style du titre</a:t>
            </a:r>
            <a:endParaRPr lang="en-US" dirty="0"/>
          </a:p>
        </p:txBody>
      </p:sp>
      <p:pic>
        <p:nvPicPr>
          <p:cNvPr id="8" name="Logo-EN">
            <a:extLst>
              <a:ext uri="{FF2B5EF4-FFF2-40B4-BE49-F238E27FC236}">
                <a16:creationId xmlns:a16="http://schemas.microsoft.com/office/drawing/2014/main" id="{BF1190A5-76BA-9F4C-5249-E66461006E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23755" y="665751"/>
            <a:ext cx="2419602" cy="731140"/>
          </a:xfrm>
          <a:prstGeom prst="rect">
            <a:avLst/>
          </a:prstGeom>
        </p:spPr>
      </p:pic>
      <p:grpSp>
        <p:nvGrpSpPr>
          <p:cNvPr id="24" name="O-">
            <a:extLst>
              <a:ext uri="{FF2B5EF4-FFF2-40B4-BE49-F238E27FC236}">
                <a16:creationId xmlns:a16="http://schemas.microsoft.com/office/drawing/2014/main" id="{B683DB9A-6AE1-4534-5320-818F335210F0}"/>
              </a:ext>
            </a:extLst>
          </p:cNvPr>
          <p:cNvGrpSpPr/>
          <p:nvPr userDrawn="1"/>
        </p:nvGrpSpPr>
        <p:grpSpPr>
          <a:xfrm>
            <a:off x="801029" y="1027350"/>
            <a:ext cx="1088165" cy="473363"/>
            <a:chOff x="3800297" y="1348926"/>
            <a:chExt cx="1108587" cy="473363"/>
          </a:xfrm>
        </p:grpSpPr>
        <p:sp>
          <p:nvSpPr>
            <p:cNvPr id="25" name="Ellipse 24">
              <a:extLst>
                <a:ext uri="{FF2B5EF4-FFF2-40B4-BE49-F238E27FC236}">
                  <a16:creationId xmlns:a16="http://schemas.microsoft.com/office/drawing/2014/main" id="{7D40CC08-C12E-4451-5FD6-AD93FEF14589}"/>
                </a:ext>
              </a:extLst>
            </p:cNvPr>
            <p:cNvSpPr>
              <a:spLocks noChangeAspect="1"/>
            </p:cNvSpPr>
            <p:nvPr userDrawn="1"/>
          </p:nvSpPr>
          <p:spPr>
            <a:xfrm>
              <a:off x="3800297" y="1348926"/>
              <a:ext cx="473363" cy="47336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cxnSp>
          <p:nvCxnSpPr>
            <p:cNvPr id="26" name="Connecteur droit 25">
              <a:extLst>
                <a:ext uri="{FF2B5EF4-FFF2-40B4-BE49-F238E27FC236}">
                  <a16:creationId xmlns:a16="http://schemas.microsoft.com/office/drawing/2014/main" id="{CA0A444A-115C-6B41-DED7-8127531CEEE3}"/>
                </a:ext>
              </a:extLst>
            </p:cNvPr>
            <p:cNvCxnSpPr>
              <a:cxnSpLocks/>
            </p:cNvCxnSpPr>
            <p:nvPr userDrawn="1"/>
          </p:nvCxnSpPr>
          <p:spPr>
            <a:xfrm>
              <a:off x="4036979" y="1585608"/>
              <a:ext cx="87190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 name="Dessous-lignes">
            <a:extLst>
              <a:ext uri="{FF2B5EF4-FFF2-40B4-BE49-F238E27FC236}">
                <a16:creationId xmlns:a16="http://schemas.microsoft.com/office/drawing/2014/main" id="{CA65CA8C-9C91-C14B-284F-2AD19B222236}"/>
              </a:ext>
            </a:extLst>
          </p:cNvPr>
          <p:cNvGrpSpPr/>
          <p:nvPr userDrawn="1"/>
        </p:nvGrpSpPr>
        <p:grpSpPr>
          <a:xfrm>
            <a:off x="0" y="11130938"/>
            <a:ext cx="20105688" cy="180000"/>
            <a:chOff x="0" y="9234648"/>
            <a:chExt cx="20786496" cy="225170"/>
          </a:xfrm>
        </p:grpSpPr>
        <p:sp>
          <p:nvSpPr>
            <p:cNvPr id="5" name="Rectangle 4">
              <a:extLst>
                <a:ext uri="{FF2B5EF4-FFF2-40B4-BE49-F238E27FC236}">
                  <a16:creationId xmlns:a16="http://schemas.microsoft.com/office/drawing/2014/main" id="{B71AF7FB-365B-5AB1-15A2-0ACD368DF490}"/>
                </a:ext>
              </a:extLst>
            </p:cNvPr>
            <p:cNvSpPr/>
            <p:nvPr userDrawn="1"/>
          </p:nvSpPr>
          <p:spPr>
            <a:xfrm>
              <a:off x="0" y="9234648"/>
              <a:ext cx="5196624" cy="2251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6" name="Rectangle 5">
              <a:extLst>
                <a:ext uri="{FF2B5EF4-FFF2-40B4-BE49-F238E27FC236}">
                  <a16:creationId xmlns:a16="http://schemas.microsoft.com/office/drawing/2014/main" id="{66FB5050-E61A-76D1-A648-0B2F6D679286}"/>
                </a:ext>
              </a:extLst>
            </p:cNvPr>
            <p:cNvSpPr/>
            <p:nvPr userDrawn="1"/>
          </p:nvSpPr>
          <p:spPr>
            <a:xfrm>
              <a:off x="5196624" y="9234648"/>
              <a:ext cx="5196624" cy="2251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7" name="Rectangle 6">
              <a:extLst>
                <a:ext uri="{FF2B5EF4-FFF2-40B4-BE49-F238E27FC236}">
                  <a16:creationId xmlns:a16="http://schemas.microsoft.com/office/drawing/2014/main" id="{1A09F16F-4BB8-6B08-DA3A-0A091E928EEF}"/>
                </a:ext>
              </a:extLst>
            </p:cNvPr>
            <p:cNvSpPr/>
            <p:nvPr userDrawn="1"/>
          </p:nvSpPr>
          <p:spPr>
            <a:xfrm>
              <a:off x="10393248" y="9234648"/>
              <a:ext cx="5196624" cy="225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9" name="Rectangle 8">
              <a:extLst>
                <a:ext uri="{FF2B5EF4-FFF2-40B4-BE49-F238E27FC236}">
                  <a16:creationId xmlns:a16="http://schemas.microsoft.com/office/drawing/2014/main" id="{98FCDD52-2DF4-53B2-7C8A-10044E9761C7}"/>
                </a:ext>
              </a:extLst>
            </p:cNvPr>
            <p:cNvSpPr/>
            <p:nvPr userDrawn="1"/>
          </p:nvSpPr>
          <p:spPr>
            <a:xfrm>
              <a:off x="15589872" y="9234648"/>
              <a:ext cx="5196624" cy="2251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spTree>
    <p:extLst>
      <p:ext uri="{BB962C8B-B14F-4D97-AF65-F5344CB8AC3E}">
        <p14:creationId xmlns:p14="http://schemas.microsoft.com/office/powerpoint/2010/main" val="7255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0582-5E33-8972-3190-1BEE67F9D785}"/>
              </a:ext>
            </a:extLst>
          </p:cNvPr>
          <p:cNvSpPr>
            <a:spLocks noGrp="1"/>
          </p:cNvSpPr>
          <p:nvPr>
            <p:ph type="ctrTitle"/>
          </p:nvPr>
        </p:nvSpPr>
        <p:spPr>
          <a:xfrm>
            <a:off x="2513013" y="1851025"/>
            <a:ext cx="15079662" cy="3938588"/>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DF1A7F92-282D-38C1-6D5C-E3A437C0E943}"/>
              </a:ext>
            </a:extLst>
          </p:cNvPr>
          <p:cNvSpPr>
            <a:spLocks noGrp="1"/>
          </p:cNvSpPr>
          <p:nvPr>
            <p:ph type="subTitle" idx="1"/>
          </p:nvPr>
        </p:nvSpPr>
        <p:spPr>
          <a:xfrm>
            <a:off x="2513013" y="5940425"/>
            <a:ext cx="15079662" cy="27320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3162E497-846C-B60D-3F98-6DC355547D7D}"/>
              </a:ext>
            </a:extLst>
          </p:cNvPr>
          <p:cNvSpPr>
            <a:spLocks noGrp="1"/>
          </p:cNvSpPr>
          <p:nvPr>
            <p:ph type="dt" sz="half" idx="10"/>
          </p:nvPr>
        </p:nvSpPr>
        <p:spPr/>
        <p:txBody>
          <a:bodyPr/>
          <a:lstStyle/>
          <a:p>
            <a:fld id="{A29CD3EF-D4E3-4B34-9251-8B3D42714E23}" type="datetimeFigureOut">
              <a:rPr lang="nl-BE" smtClean="0"/>
              <a:t>17/09/2024</a:t>
            </a:fld>
            <a:endParaRPr lang="nl-BE"/>
          </a:p>
        </p:txBody>
      </p:sp>
      <p:sp>
        <p:nvSpPr>
          <p:cNvPr id="5" name="Footer Placeholder 4">
            <a:extLst>
              <a:ext uri="{FF2B5EF4-FFF2-40B4-BE49-F238E27FC236}">
                <a16:creationId xmlns:a16="http://schemas.microsoft.com/office/drawing/2014/main" id="{F1EE7112-10A8-722F-0CF7-CADC403EB4B3}"/>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028E5CEF-C330-9EFE-AD7D-32B6977F5E5C}"/>
              </a:ext>
            </a:extLst>
          </p:cNvPr>
          <p:cNvSpPr>
            <a:spLocks noGrp="1"/>
          </p:cNvSpPr>
          <p:nvPr>
            <p:ph type="sldNum" sz="quarter" idx="12"/>
          </p:nvPr>
        </p:nvSpPr>
        <p:spPr/>
        <p:txBody>
          <a:bodyPr/>
          <a:lstStyle/>
          <a:p>
            <a:fld id="{00BA862A-FA5D-4DF4-908C-D54215312381}" type="slidenum">
              <a:rPr lang="nl-BE" smtClean="0"/>
              <a:t>‹#›</a:t>
            </a:fld>
            <a:endParaRPr lang="nl-BE"/>
          </a:p>
        </p:txBody>
      </p:sp>
    </p:spTree>
    <p:extLst>
      <p:ext uri="{BB962C8B-B14F-4D97-AF65-F5344CB8AC3E}">
        <p14:creationId xmlns:p14="http://schemas.microsoft.com/office/powerpoint/2010/main" val="358113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266" y="602203"/>
            <a:ext cx="17341156" cy="218625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382266" y="3011014"/>
            <a:ext cx="17341156" cy="717668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382266" y="10483565"/>
            <a:ext cx="4523780" cy="602203"/>
          </a:xfrm>
          <a:prstGeom prst="rect">
            <a:avLst/>
          </a:prstGeom>
        </p:spPr>
        <p:txBody>
          <a:bodyPr vert="horz" lIns="91440" tIns="45720" rIns="91440" bIns="45720" rtlCol="0" anchor="ctr"/>
          <a:lstStyle>
            <a:lvl1pPr algn="l">
              <a:defRPr sz="1979" b="0" i="0">
                <a:solidFill>
                  <a:schemeClr val="tx1">
                    <a:tint val="75000"/>
                  </a:schemeClr>
                </a:solidFill>
                <a:latin typeface="Arial" panose="020B0604020202020204" pitchFamily="34" charset="0"/>
              </a:defRPr>
            </a:lvl1pPr>
          </a:lstStyle>
          <a:p>
            <a:fld id="{6FEFD5E8-0700-D241-B152-F5059F5647AD}" type="datetimeFigureOut">
              <a:rPr lang="fr-FR" smtClean="0"/>
              <a:pPr/>
              <a:t>17/09/2024</a:t>
            </a:fld>
            <a:endParaRPr lang="fr-FR" dirty="0"/>
          </a:p>
        </p:txBody>
      </p:sp>
      <p:sp>
        <p:nvSpPr>
          <p:cNvPr id="5" name="Footer Placeholder 4"/>
          <p:cNvSpPr>
            <a:spLocks noGrp="1"/>
          </p:cNvSpPr>
          <p:nvPr>
            <p:ph type="ftr" sz="quarter" idx="3"/>
          </p:nvPr>
        </p:nvSpPr>
        <p:spPr>
          <a:xfrm>
            <a:off x="6660009" y="10483565"/>
            <a:ext cx="6785670" cy="602203"/>
          </a:xfrm>
          <a:prstGeom prst="rect">
            <a:avLst/>
          </a:prstGeom>
        </p:spPr>
        <p:txBody>
          <a:bodyPr vert="horz" lIns="91440" tIns="45720" rIns="91440" bIns="45720" rtlCol="0" anchor="ctr"/>
          <a:lstStyle>
            <a:lvl1pPr algn="ctr">
              <a:defRPr sz="1979" b="0" i="0">
                <a:solidFill>
                  <a:schemeClr val="tx1">
                    <a:tint val="75000"/>
                  </a:schemeClr>
                </a:solidFill>
                <a:latin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14199642" y="10483565"/>
            <a:ext cx="4523780" cy="602203"/>
          </a:xfrm>
          <a:prstGeom prst="rect">
            <a:avLst/>
          </a:prstGeom>
        </p:spPr>
        <p:txBody>
          <a:bodyPr vert="horz" lIns="91440" tIns="45720" rIns="91440" bIns="45720" rtlCol="0" anchor="ctr"/>
          <a:lstStyle>
            <a:lvl1pPr algn="r">
              <a:defRPr sz="1979" b="0" i="0">
                <a:solidFill>
                  <a:schemeClr val="tx1">
                    <a:tint val="75000"/>
                  </a:schemeClr>
                </a:solidFill>
                <a:latin typeface="Arial" panose="020B0604020202020204" pitchFamily="34" charset="0"/>
              </a:defRPr>
            </a:lvl1pPr>
          </a:lstStyle>
          <a:p>
            <a:fld id="{B093CDAE-862A-A349-A805-9381D9BDE3FF}" type="slidenum">
              <a:rPr lang="fr-FR" smtClean="0"/>
              <a:pPr/>
              <a:t>‹#›</a:t>
            </a:fld>
            <a:endParaRPr lang="fr-FR" dirty="0"/>
          </a:p>
        </p:txBody>
      </p:sp>
    </p:spTree>
    <p:extLst>
      <p:ext uri="{BB962C8B-B14F-4D97-AF65-F5344CB8AC3E}">
        <p14:creationId xmlns:p14="http://schemas.microsoft.com/office/powerpoint/2010/main" val="23699544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2" r:id="rId5"/>
    <p:sldLayoutId id="2147483683" r:id="rId6"/>
    <p:sldLayoutId id="2147483685" r:id="rId7"/>
    <p:sldLayoutId id="2147483716" r:id="rId8"/>
  </p:sldLayoutIdLst>
  <p:txStyles>
    <p:titleStyle>
      <a:lvl1pPr algn="l" defTabSz="1507937" rtl="0" eaLnBrk="1" latinLnBrk="0" hangingPunct="1">
        <a:lnSpc>
          <a:spcPct val="90000"/>
        </a:lnSpc>
        <a:spcBef>
          <a:spcPct val="0"/>
        </a:spcBef>
        <a:buNone/>
        <a:defRPr sz="7256" b="0" i="0" kern="1200">
          <a:solidFill>
            <a:schemeClr val="tx1"/>
          </a:solidFill>
          <a:latin typeface="Arial" panose="020B0604020202020204" pitchFamily="34" charset="0"/>
          <a:ea typeface="+mj-ea"/>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617" b="0" i="0" kern="1200">
          <a:solidFill>
            <a:schemeClr val="tx1"/>
          </a:solidFill>
          <a:latin typeface="Arial" panose="020B0604020202020204" pitchFamily="34" charset="0"/>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b="0" i="0" kern="1200">
          <a:solidFill>
            <a:schemeClr val="tx1"/>
          </a:solidFill>
          <a:latin typeface="Arial" panose="020B0604020202020204" pitchFamily="34" charset="0"/>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b="0" i="0" kern="1200">
          <a:solidFill>
            <a:schemeClr val="tx1"/>
          </a:solidFill>
          <a:latin typeface="Arial" panose="020B0604020202020204" pitchFamily="34" charset="0"/>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Arial" panose="020B0604020202020204" pitchFamily="34" charset="0"/>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Arial" panose="020B0604020202020204" pitchFamily="34" charset="0"/>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66586-7AF5-08F2-0EF5-559B73E8C5B9}"/>
              </a:ext>
            </a:extLst>
          </p:cNvPr>
          <p:cNvSpPr>
            <a:spLocks noGrp="1"/>
          </p:cNvSpPr>
          <p:nvPr>
            <p:ph type="title"/>
          </p:nvPr>
        </p:nvSpPr>
        <p:spPr>
          <a:xfrm>
            <a:off x="1382713" y="601663"/>
            <a:ext cx="17340262" cy="2187575"/>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89D777E2-3245-28CB-EC1A-F1C76DE5BF7E}"/>
              </a:ext>
            </a:extLst>
          </p:cNvPr>
          <p:cNvSpPr>
            <a:spLocks noGrp="1"/>
          </p:cNvSpPr>
          <p:nvPr>
            <p:ph type="body" idx="1"/>
          </p:nvPr>
        </p:nvSpPr>
        <p:spPr>
          <a:xfrm>
            <a:off x="1382713" y="3011488"/>
            <a:ext cx="17340262" cy="717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15CB691-E08C-0571-86DB-C8B06193ACCE}"/>
              </a:ext>
            </a:extLst>
          </p:cNvPr>
          <p:cNvSpPr>
            <a:spLocks noGrp="1"/>
          </p:cNvSpPr>
          <p:nvPr>
            <p:ph type="dt" sz="half" idx="2"/>
          </p:nvPr>
        </p:nvSpPr>
        <p:spPr>
          <a:xfrm>
            <a:off x="1382713" y="10483850"/>
            <a:ext cx="4522787" cy="601663"/>
          </a:xfrm>
          <a:prstGeom prst="rect">
            <a:avLst/>
          </a:prstGeom>
        </p:spPr>
        <p:txBody>
          <a:bodyPr vert="horz" lIns="91440" tIns="45720" rIns="91440" bIns="45720" rtlCol="0" anchor="ctr"/>
          <a:lstStyle>
            <a:lvl1pPr algn="l">
              <a:defRPr sz="1200">
                <a:solidFill>
                  <a:schemeClr val="tx1">
                    <a:tint val="75000"/>
                  </a:schemeClr>
                </a:solidFill>
              </a:defRPr>
            </a:lvl1pPr>
          </a:lstStyle>
          <a:p>
            <a:fld id="{A29CD3EF-D4E3-4B34-9251-8B3D42714E23}" type="datetimeFigureOut">
              <a:rPr lang="nl-BE" smtClean="0"/>
              <a:t>17/09/2024</a:t>
            </a:fld>
            <a:endParaRPr lang="nl-BE"/>
          </a:p>
        </p:txBody>
      </p:sp>
      <p:sp>
        <p:nvSpPr>
          <p:cNvPr id="5" name="Footer Placeholder 4">
            <a:extLst>
              <a:ext uri="{FF2B5EF4-FFF2-40B4-BE49-F238E27FC236}">
                <a16:creationId xmlns:a16="http://schemas.microsoft.com/office/drawing/2014/main" id="{DC0BF1D5-EBD2-708E-1391-7ECAD56F2327}"/>
              </a:ext>
            </a:extLst>
          </p:cNvPr>
          <p:cNvSpPr>
            <a:spLocks noGrp="1"/>
          </p:cNvSpPr>
          <p:nvPr>
            <p:ph type="ftr" sz="quarter" idx="3"/>
          </p:nvPr>
        </p:nvSpPr>
        <p:spPr>
          <a:xfrm>
            <a:off x="6659563" y="10483850"/>
            <a:ext cx="6786562" cy="60166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61D11121-9993-8321-01F0-B49490CA257A}"/>
              </a:ext>
            </a:extLst>
          </p:cNvPr>
          <p:cNvSpPr>
            <a:spLocks noGrp="1"/>
          </p:cNvSpPr>
          <p:nvPr>
            <p:ph type="sldNum" sz="quarter" idx="4"/>
          </p:nvPr>
        </p:nvSpPr>
        <p:spPr>
          <a:xfrm>
            <a:off x="14200188" y="10483850"/>
            <a:ext cx="4522787" cy="601663"/>
          </a:xfrm>
          <a:prstGeom prst="rect">
            <a:avLst/>
          </a:prstGeom>
        </p:spPr>
        <p:txBody>
          <a:bodyPr vert="horz" lIns="91440" tIns="45720" rIns="91440" bIns="45720" rtlCol="0" anchor="ctr"/>
          <a:lstStyle>
            <a:lvl1pPr algn="r">
              <a:defRPr sz="1200">
                <a:solidFill>
                  <a:schemeClr val="tx1">
                    <a:tint val="75000"/>
                  </a:schemeClr>
                </a:solidFill>
              </a:defRPr>
            </a:lvl1pPr>
          </a:lstStyle>
          <a:p>
            <a:fld id="{00BA862A-FA5D-4DF4-908C-D54215312381}" type="slidenum">
              <a:rPr lang="nl-BE" smtClean="0"/>
              <a:t>‹#›</a:t>
            </a:fld>
            <a:endParaRPr lang="nl-BE"/>
          </a:p>
        </p:txBody>
      </p:sp>
    </p:spTree>
    <p:extLst>
      <p:ext uri="{BB962C8B-B14F-4D97-AF65-F5344CB8AC3E}">
        <p14:creationId xmlns:p14="http://schemas.microsoft.com/office/powerpoint/2010/main" val="12455668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266" y="602203"/>
            <a:ext cx="17341156" cy="218625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382266" y="3011014"/>
            <a:ext cx="17341156" cy="717668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382266" y="10483565"/>
            <a:ext cx="4523780" cy="602203"/>
          </a:xfrm>
          <a:prstGeom prst="rect">
            <a:avLst/>
          </a:prstGeom>
        </p:spPr>
        <p:txBody>
          <a:bodyPr vert="horz" lIns="91440" tIns="45720" rIns="91440" bIns="45720" rtlCol="0" anchor="ctr"/>
          <a:lstStyle>
            <a:lvl1pPr algn="l">
              <a:defRPr sz="1979" b="0" i="0">
                <a:solidFill>
                  <a:schemeClr val="tx1">
                    <a:tint val="75000"/>
                  </a:schemeClr>
                </a:solidFill>
                <a:latin typeface="Arial" panose="020B0604020202020204" pitchFamily="34" charset="0"/>
              </a:defRPr>
            </a:lvl1pPr>
          </a:lstStyle>
          <a:p>
            <a:fld id="{6FEFD5E8-0700-D241-B152-F5059F5647AD}" type="datetimeFigureOut">
              <a:rPr lang="fr-FR" smtClean="0"/>
              <a:pPr/>
              <a:t>17/09/2024</a:t>
            </a:fld>
            <a:endParaRPr lang="fr-FR" dirty="0"/>
          </a:p>
        </p:txBody>
      </p:sp>
      <p:sp>
        <p:nvSpPr>
          <p:cNvPr id="5" name="Footer Placeholder 4"/>
          <p:cNvSpPr>
            <a:spLocks noGrp="1"/>
          </p:cNvSpPr>
          <p:nvPr>
            <p:ph type="ftr" sz="quarter" idx="3"/>
          </p:nvPr>
        </p:nvSpPr>
        <p:spPr>
          <a:xfrm>
            <a:off x="6660009" y="10483565"/>
            <a:ext cx="6785670" cy="602203"/>
          </a:xfrm>
          <a:prstGeom prst="rect">
            <a:avLst/>
          </a:prstGeom>
        </p:spPr>
        <p:txBody>
          <a:bodyPr vert="horz" lIns="91440" tIns="45720" rIns="91440" bIns="45720" rtlCol="0" anchor="ctr"/>
          <a:lstStyle>
            <a:lvl1pPr algn="ctr">
              <a:defRPr sz="1979" b="0" i="0">
                <a:solidFill>
                  <a:schemeClr val="tx1">
                    <a:tint val="75000"/>
                  </a:schemeClr>
                </a:solidFill>
                <a:latin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14199642" y="10483565"/>
            <a:ext cx="4523780" cy="602203"/>
          </a:xfrm>
          <a:prstGeom prst="rect">
            <a:avLst/>
          </a:prstGeom>
        </p:spPr>
        <p:txBody>
          <a:bodyPr vert="horz" lIns="91440" tIns="45720" rIns="91440" bIns="45720" rtlCol="0" anchor="ctr"/>
          <a:lstStyle>
            <a:lvl1pPr algn="r">
              <a:defRPr sz="1979" b="0" i="0">
                <a:solidFill>
                  <a:schemeClr val="tx1">
                    <a:tint val="75000"/>
                  </a:schemeClr>
                </a:solidFill>
                <a:latin typeface="Arial" panose="020B0604020202020204" pitchFamily="34" charset="0"/>
              </a:defRPr>
            </a:lvl1pPr>
          </a:lstStyle>
          <a:p>
            <a:fld id="{B093CDAE-862A-A349-A805-9381D9BDE3FF}" type="slidenum">
              <a:rPr lang="fr-FR" smtClean="0"/>
              <a:pPr/>
              <a:t>‹#›</a:t>
            </a:fld>
            <a:endParaRPr lang="fr-FR" dirty="0"/>
          </a:p>
        </p:txBody>
      </p:sp>
    </p:spTree>
    <p:extLst>
      <p:ext uri="{BB962C8B-B14F-4D97-AF65-F5344CB8AC3E}">
        <p14:creationId xmlns:p14="http://schemas.microsoft.com/office/powerpoint/2010/main" val="21945313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92" r:id="rId3"/>
    <p:sldLayoutId id="2147483687" r:id="rId4"/>
    <p:sldLayoutId id="2147483680" r:id="rId5"/>
    <p:sldLayoutId id="2147483689" r:id="rId6"/>
    <p:sldLayoutId id="2147483693" r:id="rId7"/>
    <p:sldLayoutId id="2147483686" r:id="rId8"/>
    <p:sldLayoutId id="2147483662" r:id="rId9"/>
    <p:sldLayoutId id="2147483694" r:id="rId10"/>
    <p:sldLayoutId id="2147483695" r:id="rId11"/>
    <p:sldLayoutId id="2147483696" r:id="rId12"/>
    <p:sldLayoutId id="2147483679" r:id="rId13"/>
    <p:sldLayoutId id="2147483700" r:id="rId14"/>
    <p:sldLayoutId id="2147483701" r:id="rId15"/>
    <p:sldLayoutId id="2147483702" r:id="rId16"/>
    <p:sldLayoutId id="2147483684" r:id="rId17"/>
    <p:sldLayoutId id="2147483699" r:id="rId18"/>
    <p:sldLayoutId id="2147483697" r:id="rId19"/>
    <p:sldLayoutId id="2147483698" r:id="rId20"/>
    <p:sldLayoutId id="2147483690" r:id="rId21"/>
    <p:sldLayoutId id="2147483691" r:id="rId22"/>
  </p:sldLayoutIdLst>
  <p:txStyles>
    <p:titleStyle>
      <a:lvl1pPr algn="l" defTabSz="1507937" rtl="0" eaLnBrk="1" latinLnBrk="0" hangingPunct="1">
        <a:lnSpc>
          <a:spcPct val="90000"/>
        </a:lnSpc>
        <a:spcBef>
          <a:spcPct val="0"/>
        </a:spcBef>
        <a:buNone/>
        <a:defRPr sz="7256" b="0" i="0" kern="1200">
          <a:solidFill>
            <a:schemeClr val="tx1"/>
          </a:solidFill>
          <a:latin typeface="Arial" panose="020B0604020202020204" pitchFamily="34" charset="0"/>
          <a:ea typeface="+mj-ea"/>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617" b="0" i="0" kern="1200">
          <a:solidFill>
            <a:schemeClr val="tx1"/>
          </a:solidFill>
          <a:latin typeface="Arial" panose="020B0604020202020204" pitchFamily="34" charset="0"/>
          <a:ea typeface="+mn-ea"/>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b="0" i="0" kern="1200">
          <a:solidFill>
            <a:schemeClr val="tx1"/>
          </a:solidFill>
          <a:latin typeface="Arial" panose="020B0604020202020204" pitchFamily="34" charset="0"/>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b="0" i="0" kern="1200">
          <a:solidFill>
            <a:schemeClr val="tx1"/>
          </a:solidFill>
          <a:latin typeface="Arial" panose="020B0604020202020204" pitchFamily="34" charset="0"/>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Arial" panose="020B0604020202020204" pitchFamily="34" charset="0"/>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Arial" panose="020B0604020202020204" pitchFamily="34" charset="0"/>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0.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9DE4F2C-67C8-8946-89D0-B408980A27BB}"/>
              </a:ext>
            </a:extLst>
          </p:cNvPr>
          <p:cNvSpPr>
            <a:spLocks noGrp="1"/>
          </p:cNvSpPr>
          <p:nvPr>
            <p:ph type="subTitle" idx="1"/>
          </p:nvPr>
        </p:nvSpPr>
        <p:spPr/>
        <p:txBody>
          <a:bodyPr/>
          <a:lstStyle/>
          <a:p>
            <a:r>
              <a:rPr lang="fr-FR" dirty="0" err="1"/>
              <a:t>Delivering</a:t>
            </a:r>
            <a:r>
              <a:rPr lang="fr-FR" dirty="0"/>
              <a:t> </a:t>
            </a:r>
            <a:r>
              <a:rPr lang="fr-FR" dirty="0" err="1"/>
              <a:t>payloads</a:t>
            </a:r>
            <a:r>
              <a:rPr lang="fr-FR" dirty="0"/>
              <a:t> to 2</a:t>
            </a:r>
            <a:r>
              <a:rPr lang="fr-FR" baseline="30000" dirty="0"/>
              <a:t>nd</a:t>
            </a:r>
            <a:r>
              <a:rPr lang="fr-FR" dirty="0"/>
              <a:t> </a:t>
            </a:r>
            <a:r>
              <a:rPr lang="fr-FR" dirty="0" err="1"/>
              <a:t>order</a:t>
            </a:r>
            <a:r>
              <a:rPr lang="fr-FR" dirty="0"/>
              <a:t> </a:t>
            </a:r>
            <a:r>
              <a:rPr lang="fr-FR" dirty="0" err="1"/>
              <a:t>API’s</a:t>
            </a:r>
            <a:endParaRPr lang="fr-FR" dirty="0"/>
          </a:p>
        </p:txBody>
      </p:sp>
      <p:sp>
        <p:nvSpPr>
          <p:cNvPr id="2" name="Titre 1">
            <a:extLst>
              <a:ext uri="{FF2B5EF4-FFF2-40B4-BE49-F238E27FC236}">
                <a16:creationId xmlns:a16="http://schemas.microsoft.com/office/drawing/2014/main" id="{2C240C79-48E8-A948-9429-B498F9A3C3D0}"/>
              </a:ext>
            </a:extLst>
          </p:cNvPr>
          <p:cNvSpPr>
            <a:spLocks noGrp="1"/>
          </p:cNvSpPr>
          <p:nvPr>
            <p:ph type="ctrTitle"/>
          </p:nvPr>
        </p:nvSpPr>
        <p:spPr/>
        <p:txBody>
          <a:bodyPr>
            <a:normAutofit fontScale="90000"/>
          </a:bodyPr>
          <a:lstStyle/>
          <a:p>
            <a:r>
              <a:rPr lang="fr-FR" dirty="0" err="1"/>
              <a:t>Bypassing</a:t>
            </a:r>
            <a:r>
              <a:rPr lang="fr-FR" dirty="0"/>
              <a:t> Firewalls </a:t>
            </a:r>
            <a:r>
              <a:rPr lang="fr-FR" dirty="0" err="1"/>
              <a:t>with</a:t>
            </a:r>
            <a:r>
              <a:rPr lang="fr-FR" dirty="0"/>
              <a:t> API-to-API Hacking</a:t>
            </a:r>
          </a:p>
        </p:txBody>
      </p:sp>
      <p:sp>
        <p:nvSpPr>
          <p:cNvPr id="4" name="TLP">
            <a:extLst>
              <a:ext uri="{FF2B5EF4-FFF2-40B4-BE49-F238E27FC236}">
                <a16:creationId xmlns:a16="http://schemas.microsoft.com/office/drawing/2014/main" id="{A98040DE-8786-7AAF-EF98-456FE040CB58}"/>
              </a:ext>
            </a:extLst>
          </p:cNvPr>
          <p:cNvSpPr txBox="1"/>
          <p:nvPr/>
        </p:nvSpPr>
        <p:spPr>
          <a:xfrm>
            <a:off x="18118183" y="518160"/>
            <a:ext cx="1518364" cy="369332"/>
          </a:xfrm>
          <a:prstGeom prst="rect">
            <a:avLst/>
          </a:prstGeom>
          <a:solidFill>
            <a:srgbClr val="131017"/>
          </a:solidFill>
        </p:spPr>
        <p:txBody>
          <a:bodyPr wrap="none" rtlCol="0">
            <a:spAutoFit/>
          </a:bodyPr>
          <a:lstStyle/>
          <a:p>
            <a:r>
              <a:rPr lang="fr-BE" dirty="0">
                <a:solidFill>
                  <a:srgbClr val="30F900"/>
                </a:solidFill>
                <a:latin typeface="Arial" panose="020B0604020202020204" pitchFamily="34" charset="0"/>
              </a:rPr>
              <a:t>TLP:GREEN</a:t>
            </a:r>
            <a:endParaRPr lang="fr-FR" dirty="0">
              <a:solidFill>
                <a:srgbClr val="30F900"/>
              </a:solidFill>
              <a:latin typeface="Arial" panose="020B0604020202020204" pitchFamily="34" charset="0"/>
            </a:endParaRPr>
          </a:p>
        </p:txBody>
      </p:sp>
    </p:spTree>
    <p:extLst>
      <p:ext uri="{BB962C8B-B14F-4D97-AF65-F5344CB8AC3E}">
        <p14:creationId xmlns:p14="http://schemas.microsoft.com/office/powerpoint/2010/main" val="38310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AD45EC-FC74-441F-ABBF-B6E31ABA2965}"/>
              </a:ext>
            </a:extLst>
          </p:cNvPr>
          <p:cNvSpPr>
            <a:spLocks noGrp="1"/>
          </p:cNvSpPr>
          <p:nvPr>
            <p:ph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r>
              <a:rPr lang="en-GB" sz="2400" dirty="0"/>
              <a:t>POST /</a:t>
            </a:r>
            <a:r>
              <a:rPr lang="en-GB" sz="2400" dirty="0" err="1"/>
              <a:t>api</a:t>
            </a:r>
            <a:r>
              <a:rPr lang="en-GB" sz="2400" dirty="0"/>
              <a:t>/v1/documents HTTP/2</a:t>
            </a:r>
          </a:p>
          <a:p>
            <a:pPr marL="0" marR="0" indent="0" algn="l" defTabSz="457200" rtl="0" eaLnBrk="1" fontAlgn="auto" latinLnBrk="0" hangingPunct="1">
              <a:lnSpc>
                <a:spcPct val="100000"/>
              </a:lnSpc>
              <a:spcBef>
                <a:spcPts val="0"/>
              </a:spcBef>
              <a:spcAft>
                <a:spcPts val="0"/>
              </a:spcAft>
              <a:buClrTx/>
              <a:buSzTx/>
              <a:buNone/>
              <a:tabLst/>
            </a:pPr>
            <a:r>
              <a:rPr lang="en-GB" sz="2400" dirty="0"/>
              <a:t>Host: </a:t>
            </a:r>
            <a:r>
              <a:rPr lang="en-GB" sz="2400" dirty="0" err="1"/>
              <a:t>example.be</a:t>
            </a:r>
            <a:endParaRPr lang="en-GB" sz="2400" dirty="0"/>
          </a:p>
          <a:p>
            <a:pPr marL="0" indent="0" defTabSz="457200">
              <a:spcBef>
                <a:spcPts val="0"/>
              </a:spcBef>
              <a:spcAft>
                <a:spcPts val="0"/>
              </a:spcAft>
              <a:buClrTx/>
              <a:buSzTx/>
              <a:buNone/>
            </a:pPr>
            <a:r>
              <a:rPr lang="en-GB" sz="2400" dirty="0">
                <a:solidFill>
                  <a:srgbClr val="131017"/>
                </a:solidFill>
              </a:rPr>
              <a:t>Authorization: Bearer </a:t>
            </a:r>
            <a:r>
              <a:rPr lang="en-US" sz="2400" kern="150" dirty="0">
                <a:solidFill>
                  <a:srgbClr val="131017"/>
                </a:solidFill>
                <a:effectLst/>
                <a:latin typeface="Liberation Serif"/>
                <a:ea typeface="Noto Sans CJK SC Regular"/>
                <a:cs typeface="FreeSans"/>
              </a:rPr>
              <a:t>eyJhbGciOiJIUzI1NiIsInR5cCI6IkpXVCJ9.</a:t>
            </a:r>
            <a:r>
              <a:rPr lang="en-US" sz="2400" kern="150" dirty="0">
                <a:solidFill>
                  <a:srgbClr val="131017"/>
                </a:solidFill>
                <a:effectLst/>
                <a:highlight>
                  <a:srgbClr val="FFFF00"/>
                </a:highlight>
                <a:latin typeface="Liberation Serif"/>
                <a:ea typeface="Noto Sans CJK SC Regular"/>
                <a:cs typeface="FreeSans"/>
              </a:rPr>
              <a:t>ey4gICJpc3MiOiAdQ0VSVC5iZSIsCiAgICAiZXhwIjogMTY0ODAzNzE2NCwKICAgICJuYW1lIjogIkpvaGFuIENhbHV36SIsCiAgICAic3ViIjogImpvaGFuIiwKICAgICJyb2xlIjogImF0dGFja2VyIiwKICAgICJpYXQiOiAxNjY0MjYzMDk1fQo</a:t>
            </a:r>
            <a:r>
              <a:rPr lang="en-US" sz="2400" kern="150" dirty="0">
                <a:solidFill>
                  <a:srgbClr val="131017"/>
                </a:solidFill>
                <a:effectLst/>
                <a:latin typeface="Liberation Serif"/>
                <a:ea typeface="Noto Sans CJK SC Regular"/>
                <a:cs typeface="FreeSans"/>
              </a:rPr>
              <a:t>.Y3E_TiaHt6jOOm56ujWahorKFage609fSoh2gUQB33U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r>
              <a:rPr lang="en-BE" sz="2400" dirty="0"/>
              <a:t>{“startdate”:”2023-01-01”, “enddate”:”2023-02-01”, {                       “env”: “production” } }</a:t>
            </a:r>
          </a:p>
        </p:txBody>
      </p:sp>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p:txBody>
          <a:bodyPr>
            <a:noAutofit/>
          </a:bodyPr>
          <a:lstStyle/>
          <a:p>
            <a:r>
              <a:rPr lang="en-BE" sz="4000" dirty="0"/>
              <a:t>API Attacks: Payloadless approach</a:t>
            </a:r>
          </a:p>
        </p:txBody>
      </p:sp>
      <p:sp>
        <p:nvSpPr>
          <p:cNvPr id="4" name="Up Arrow 3">
            <a:extLst>
              <a:ext uri="{FF2B5EF4-FFF2-40B4-BE49-F238E27FC236}">
                <a16:creationId xmlns:a16="http://schemas.microsoft.com/office/drawing/2014/main" id="{CACF0A07-264D-026E-5E9A-61360A1652ED}"/>
              </a:ext>
            </a:extLst>
          </p:cNvPr>
          <p:cNvSpPr/>
          <p:nvPr/>
        </p:nvSpPr>
        <p:spPr>
          <a:xfrm>
            <a:off x="14792163" y="5717485"/>
            <a:ext cx="1077685" cy="22688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6D6E1D13-FC97-3493-5396-AB7CFCFF55FD}"/>
              </a:ext>
            </a:extLst>
          </p:cNvPr>
          <p:cNvSpPr txBox="1"/>
          <p:nvPr/>
        </p:nvSpPr>
        <p:spPr>
          <a:xfrm>
            <a:off x="13714013" y="8467036"/>
            <a:ext cx="3564610" cy="584775"/>
          </a:xfrm>
          <a:prstGeom prst="rect">
            <a:avLst/>
          </a:prstGeom>
          <a:noFill/>
        </p:spPr>
        <p:txBody>
          <a:bodyPr wrap="square" rtlCol="0">
            <a:spAutoFit/>
          </a:bodyPr>
          <a:lstStyle/>
          <a:p>
            <a:r>
              <a:rPr lang="en-BE" sz="3200" dirty="0"/>
              <a:t>NULL Comparison</a:t>
            </a:r>
          </a:p>
        </p:txBody>
      </p:sp>
      <p:sp>
        <p:nvSpPr>
          <p:cNvPr id="6" name="Up Arrow 5">
            <a:extLst>
              <a:ext uri="{FF2B5EF4-FFF2-40B4-BE49-F238E27FC236}">
                <a16:creationId xmlns:a16="http://schemas.microsoft.com/office/drawing/2014/main" id="{E9FFA300-BFCB-AE06-0820-2D8F57D7217C}"/>
              </a:ext>
            </a:extLst>
          </p:cNvPr>
          <p:cNvSpPr/>
          <p:nvPr/>
        </p:nvSpPr>
        <p:spPr>
          <a:xfrm rot="18659848">
            <a:off x="11139080" y="6466918"/>
            <a:ext cx="1077685" cy="260731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extBox 6">
            <a:extLst>
              <a:ext uri="{FF2B5EF4-FFF2-40B4-BE49-F238E27FC236}">
                <a16:creationId xmlns:a16="http://schemas.microsoft.com/office/drawing/2014/main" id="{49747FA5-52F1-AAAC-207F-6EDE525C91FE}"/>
              </a:ext>
            </a:extLst>
          </p:cNvPr>
          <p:cNvSpPr txBox="1"/>
          <p:nvPr/>
        </p:nvSpPr>
        <p:spPr>
          <a:xfrm>
            <a:off x="2557221" y="8604037"/>
            <a:ext cx="8580505" cy="1077218"/>
          </a:xfrm>
          <a:prstGeom prst="rect">
            <a:avLst/>
          </a:prstGeom>
          <a:noFill/>
        </p:spPr>
        <p:txBody>
          <a:bodyPr wrap="square" rtlCol="0">
            <a:spAutoFit/>
          </a:bodyPr>
          <a:lstStyle/>
          <a:p>
            <a:r>
              <a:rPr lang="en-BE" sz="3200" b="1" dirty="0"/>
              <a:t>Result: Access to ALL documents of ALL users instead of NONE</a:t>
            </a:r>
          </a:p>
        </p:txBody>
      </p:sp>
    </p:spTree>
    <p:extLst>
      <p:ext uri="{BB962C8B-B14F-4D97-AF65-F5344CB8AC3E}">
        <p14:creationId xmlns:p14="http://schemas.microsoft.com/office/powerpoint/2010/main" val="301667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516225" cy="6432530"/>
          </a:xfrm>
          <a:prstGeom prst="rect">
            <a:avLst/>
          </a:prstGeom>
          <a:noFill/>
        </p:spPr>
        <p:txBody>
          <a:bodyPr wrap="square" rtlCol="0">
            <a:spAutoFit/>
          </a:bodyPr>
          <a:lstStyle/>
          <a:p>
            <a:r>
              <a:rPr lang="en-BE" sz="4400" dirty="0"/>
              <a:t>API Attacks: Payloadless approach</a:t>
            </a:r>
          </a:p>
          <a:p>
            <a:endParaRPr lang="en-BE" sz="4400" dirty="0"/>
          </a:p>
          <a:p>
            <a:endParaRPr lang="nl-BE" sz="2800" dirty="0"/>
          </a:p>
          <a:p>
            <a:pPr marL="457200" indent="-457200">
              <a:buFont typeface="Arial" panose="020B0604020202020204" pitchFamily="34" charset="0"/>
              <a:buChar char="•"/>
            </a:pPr>
            <a:r>
              <a:rPr lang="nl-BE" sz="4800" dirty="0"/>
              <a:t>Critical bug</a:t>
            </a:r>
          </a:p>
          <a:p>
            <a:pPr marL="457200" indent="-457200">
              <a:buFont typeface="Arial" panose="020B0604020202020204" pitchFamily="34" charset="0"/>
              <a:buChar char="•"/>
            </a:pPr>
            <a:r>
              <a:rPr lang="nl-BE" sz="4800" dirty="0"/>
              <a:t>No payload used</a:t>
            </a:r>
          </a:p>
          <a:p>
            <a:pPr marL="457200" indent="-457200">
              <a:buFont typeface="Arial" panose="020B0604020202020204" pitchFamily="34" charset="0"/>
              <a:buChar char="•"/>
            </a:pPr>
            <a:r>
              <a:rPr lang="nl-BE" sz="4800" dirty="0"/>
              <a:t>Adding or substracting specific key:value pairs gives unexpected results.</a:t>
            </a:r>
          </a:p>
          <a:p>
            <a:pPr marL="457200" indent="-457200">
              <a:buFont typeface="Arial" panose="020B0604020202020204" pitchFamily="34" charset="0"/>
              <a:buChar char="•"/>
            </a:pPr>
            <a:r>
              <a:rPr lang="nl-BE" sz="4800" dirty="0"/>
              <a:t>Not bothered by the WAF</a:t>
            </a:r>
          </a:p>
          <a:p>
            <a:endParaRPr lang="nl-NL"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65054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5A11-4AEE-725E-C1DD-F5C587E02D80}"/>
              </a:ext>
            </a:extLst>
          </p:cNvPr>
          <p:cNvSpPr>
            <a:spLocks noGrp="1"/>
          </p:cNvSpPr>
          <p:nvPr>
            <p:ph type="title"/>
          </p:nvPr>
        </p:nvSpPr>
        <p:spPr/>
        <p:txBody>
          <a:bodyPr anchor="t">
            <a:normAutofit fontScale="90000"/>
          </a:bodyPr>
          <a:lstStyle/>
          <a:p>
            <a:r>
              <a:rPr lang="fr-FR" sz="8800" dirty="0"/>
              <a:t>API-to-API Hacking</a:t>
            </a:r>
            <a:br>
              <a:rPr lang="fr-FR" sz="8800" b="1" baseline="30000" dirty="0"/>
            </a:br>
            <a:br>
              <a:rPr lang="fr-FR" sz="8800" b="1" baseline="30000" dirty="0"/>
            </a:br>
            <a:br>
              <a:rPr lang="fr-FR" sz="8800" b="1" baseline="30000" dirty="0"/>
            </a:br>
            <a:endParaRPr lang="fr-FR" sz="8800" dirty="0"/>
          </a:p>
        </p:txBody>
      </p:sp>
    </p:spTree>
    <p:extLst>
      <p:ext uri="{BB962C8B-B14F-4D97-AF65-F5344CB8AC3E}">
        <p14:creationId xmlns:p14="http://schemas.microsoft.com/office/powerpoint/2010/main" val="32719150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7224201" cy="2062103"/>
          </a:xfrm>
          <a:prstGeom prst="rect">
            <a:avLst/>
          </a:prstGeom>
          <a:noFill/>
        </p:spPr>
        <p:txBody>
          <a:bodyPr wrap="square" rtlCol="0">
            <a:spAutoFit/>
          </a:bodyPr>
          <a:lstStyle/>
          <a:p>
            <a:r>
              <a:rPr lang="nl-BE" sz="4400" b="1" dirty="0"/>
              <a:t>API-to-API Hacking</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12"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5354384" y="5130174"/>
            <a:ext cx="2505565" cy="1090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Picture 4" descr="Api Icon - Free Download Business Icons | IconScout">
            <a:extLst>
              <a:ext uri="{FF2B5EF4-FFF2-40B4-BE49-F238E27FC236}">
                <a16:creationId xmlns:a16="http://schemas.microsoft.com/office/drawing/2014/main" id="{3DDA78FE-B7FC-1361-C79D-CC6AB8B64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2202" y="7349109"/>
            <a:ext cx="2884167" cy="2884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2202" y="780610"/>
            <a:ext cx="2884167" cy="2884167"/>
          </a:xfrm>
          <a:prstGeom prst="rect">
            <a:avLst/>
          </a:prstGeom>
          <a:solidFill>
            <a:srgbClr val="FF2A2C"/>
          </a:solidFill>
        </p:spPr>
      </p:pic>
      <p:pic>
        <p:nvPicPr>
          <p:cNvPr id="6" name="Picture 4" descr="Api Icon - Free Download Business Icons | IconScout">
            <a:extLst>
              <a:ext uri="{FF2B5EF4-FFF2-40B4-BE49-F238E27FC236}">
                <a16:creationId xmlns:a16="http://schemas.microsoft.com/office/drawing/2014/main" id="{1E94588C-B3C7-4FF8-CF44-2AD805879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7959" y="6854011"/>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rot="19128981">
            <a:off x="10629306" y="3434833"/>
            <a:ext cx="1445228" cy="8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ight Arrow 7">
            <a:extLst>
              <a:ext uri="{FF2B5EF4-FFF2-40B4-BE49-F238E27FC236}">
                <a16:creationId xmlns:a16="http://schemas.microsoft.com/office/drawing/2014/main" id="{5C60D1B2-CC74-B1F3-03A2-73FDFAAF4DCE}"/>
              </a:ext>
            </a:extLst>
          </p:cNvPr>
          <p:cNvSpPr/>
          <p:nvPr/>
        </p:nvSpPr>
        <p:spPr>
          <a:xfrm>
            <a:off x="14984550" y="8157043"/>
            <a:ext cx="1445228" cy="8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ight Arrow 8">
            <a:extLst>
              <a:ext uri="{FF2B5EF4-FFF2-40B4-BE49-F238E27FC236}">
                <a16:creationId xmlns:a16="http://schemas.microsoft.com/office/drawing/2014/main" id="{2FBAE1D1-C388-DE88-DEA7-2697B6A1DDD3}"/>
              </a:ext>
            </a:extLst>
          </p:cNvPr>
          <p:cNvSpPr/>
          <p:nvPr/>
        </p:nvSpPr>
        <p:spPr>
          <a:xfrm rot="2623993">
            <a:off x="10642048" y="6850957"/>
            <a:ext cx="1445228" cy="8228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80250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516225" cy="2923877"/>
          </a:xfrm>
          <a:prstGeom prst="rect">
            <a:avLst/>
          </a:prstGeom>
          <a:noFill/>
        </p:spPr>
        <p:txBody>
          <a:bodyPr wrap="square" rtlCol="0">
            <a:spAutoFit/>
          </a:bodyPr>
          <a:lstStyle/>
          <a:p>
            <a:r>
              <a:rPr lang="nl-BE" sz="4400" b="1" dirty="0"/>
              <a:t>API-to-API Hacking</a:t>
            </a:r>
          </a:p>
          <a:p>
            <a:endParaRPr lang="nl-BE" sz="2800" dirty="0"/>
          </a:p>
          <a:p>
            <a:r>
              <a:rPr lang="nl-BE" sz="2800" dirty="0"/>
              <a:t>Response objects are the result of multiple API calls</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4" name="Picture 3" descr="A screenshot of a computer code&#10;&#10;Description automatically generated">
            <a:extLst>
              <a:ext uri="{FF2B5EF4-FFF2-40B4-BE49-F238E27FC236}">
                <a16:creationId xmlns:a16="http://schemas.microsoft.com/office/drawing/2014/main" id="{E49CA3CB-11AB-96B1-064A-0948A45705C4}"/>
              </a:ext>
            </a:extLst>
          </p:cNvPr>
          <p:cNvPicPr>
            <a:picLocks noChangeAspect="1"/>
          </p:cNvPicPr>
          <p:nvPr/>
        </p:nvPicPr>
        <p:blipFill>
          <a:blip r:embed="rId3"/>
          <a:stretch>
            <a:fillRect/>
          </a:stretch>
        </p:blipFill>
        <p:spPr>
          <a:xfrm>
            <a:off x="1230127" y="3754251"/>
            <a:ext cx="11351619" cy="5876132"/>
          </a:xfrm>
          <a:prstGeom prst="rect">
            <a:avLst/>
          </a:prstGeom>
        </p:spPr>
      </p:pic>
      <p:cxnSp>
        <p:nvCxnSpPr>
          <p:cNvPr id="7" name="Straight Arrow Connector 6">
            <a:extLst>
              <a:ext uri="{FF2B5EF4-FFF2-40B4-BE49-F238E27FC236}">
                <a16:creationId xmlns:a16="http://schemas.microsoft.com/office/drawing/2014/main" id="{35084A8C-5257-0E04-09F1-B6F262A758AC}"/>
              </a:ext>
            </a:extLst>
          </p:cNvPr>
          <p:cNvCxnSpPr/>
          <p:nvPr/>
        </p:nvCxnSpPr>
        <p:spPr>
          <a:xfrm flipV="1">
            <a:off x="8715375" y="3910519"/>
            <a:ext cx="5428642" cy="2062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0F2632-E35A-42BF-C8FB-0C48C5AEA2FA}"/>
              </a:ext>
            </a:extLst>
          </p:cNvPr>
          <p:cNvSpPr txBox="1"/>
          <p:nvPr/>
        </p:nvSpPr>
        <p:spPr>
          <a:xfrm>
            <a:off x="14455302" y="3569585"/>
            <a:ext cx="5000017" cy="584775"/>
          </a:xfrm>
          <a:prstGeom prst="rect">
            <a:avLst/>
          </a:prstGeom>
          <a:noFill/>
        </p:spPr>
        <p:txBody>
          <a:bodyPr wrap="square" rtlCol="0">
            <a:spAutoFit/>
          </a:bodyPr>
          <a:lstStyle/>
          <a:p>
            <a:r>
              <a:rPr lang="en-BE" sz="3200" dirty="0"/>
              <a:t>F</a:t>
            </a:r>
            <a:r>
              <a:rPr lang="en-GB" sz="3200" dirty="0"/>
              <a:t>r</a:t>
            </a:r>
            <a:r>
              <a:rPr lang="en-BE" sz="3200" dirty="0"/>
              <a:t>om Payment API</a:t>
            </a:r>
          </a:p>
        </p:txBody>
      </p:sp>
      <p:cxnSp>
        <p:nvCxnSpPr>
          <p:cNvPr id="10" name="Straight Arrow Connector 9">
            <a:extLst>
              <a:ext uri="{FF2B5EF4-FFF2-40B4-BE49-F238E27FC236}">
                <a16:creationId xmlns:a16="http://schemas.microsoft.com/office/drawing/2014/main" id="{D24B423F-30A8-8AE9-E54E-79B69FF9F635}"/>
              </a:ext>
            </a:extLst>
          </p:cNvPr>
          <p:cNvCxnSpPr/>
          <p:nvPr/>
        </p:nvCxnSpPr>
        <p:spPr>
          <a:xfrm>
            <a:off x="5505855" y="7101191"/>
            <a:ext cx="89494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FD7961-A89D-88E7-FFFF-02015797B9AD}"/>
              </a:ext>
            </a:extLst>
          </p:cNvPr>
          <p:cNvSpPr txBox="1"/>
          <p:nvPr/>
        </p:nvSpPr>
        <p:spPr>
          <a:xfrm>
            <a:off x="15019307" y="6839581"/>
            <a:ext cx="3737113" cy="584775"/>
          </a:xfrm>
          <a:prstGeom prst="rect">
            <a:avLst/>
          </a:prstGeom>
          <a:noFill/>
        </p:spPr>
        <p:txBody>
          <a:bodyPr wrap="none" rtlCol="0">
            <a:spAutoFit/>
          </a:bodyPr>
          <a:lstStyle/>
          <a:p>
            <a:r>
              <a:rPr lang="en-BE" sz="3200" dirty="0"/>
              <a:t>From stock mgmt API</a:t>
            </a:r>
          </a:p>
        </p:txBody>
      </p:sp>
      <p:cxnSp>
        <p:nvCxnSpPr>
          <p:cNvPr id="13" name="Straight Arrow Connector 12">
            <a:extLst>
              <a:ext uri="{FF2B5EF4-FFF2-40B4-BE49-F238E27FC236}">
                <a16:creationId xmlns:a16="http://schemas.microsoft.com/office/drawing/2014/main" id="{5DE80F77-5F0A-A073-F027-0DE5FD170237}"/>
              </a:ext>
            </a:extLst>
          </p:cNvPr>
          <p:cNvCxnSpPr/>
          <p:nvPr/>
        </p:nvCxnSpPr>
        <p:spPr>
          <a:xfrm>
            <a:off x="10447506" y="8307421"/>
            <a:ext cx="2859932" cy="1031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704B7B-FB09-916A-B3C9-B5B881190396}"/>
              </a:ext>
            </a:extLst>
          </p:cNvPr>
          <p:cNvSpPr txBox="1"/>
          <p:nvPr/>
        </p:nvSpPr>
        <p:spPr>
          <a:xfrm>
            <a:off x="13988374" y="9163455"/>
            <a:ext cx="4127220" cy="584775"/>
          </a:xfrm>
          <a:prstGeom prst="rect">
            <a:avLst/>
          </a:prstGeom>
          <a:noFill/>
        </p:spPr>
        <p:txBody>
          <a:bodyPr wrap="none" rtlCol="0">
            <a:spAutoFit/>
          </a:bodyPr>
          <a:lstStyle/>
          <a:p>
            <a:r>
              <a:rPr lang="en-BE" sz="3200" dirty="0"/>
              <a:t>Pushed to 3th party API</a:t>
            </a:r>
          </a:p>
        </p:txBody>
      </p:sp>
    </p:spTree>
    <p:extLst>
      <p:ext uri="{BB962C8B-B14F-4D97-AF65-F5344CB8AC3E}">
        <p14:creationId xmlns:p14="http://schemas.microsoft.com/office/powerpoint/2010/main" val="417061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7"/>
            <a:ext cx="18031128" cy="4770537"/>
          </a:xfrm>
          <a:prstGeom prst="rect">
            <a:avLst/>
          </a:prstGeom>
          <a:noFill/>
        </p:spPr>
        <p:txBody>
          <a:bodyPr wrap="square" rtlCol="0">
            <a:spAutoFit/>
          </a:bodyPr>
          <a:lstStyle/>
          <a:p>
            <a:r>
              <a:rPr lang="nl-BE" sz="4400" b="1" dirty="0"/>
              <a:t>API-to-API Hacking</a:t>
            </a:r>
          </a:p>
          <a:p>
            <a:endParaRPr lang="nl-BE" sz="2800" dirty="0"/>
          </a:p>
          <a:p>
            <a:endParaRPr lang="nl-BE" sz="2800" dirty="0"/>
          </a:p>
          <a:p>
            <a:endParaRPr lang="nl-BE" sz="2800" dirty="0"/>
          </a:p>
          <a:p>
            <a:endParaRPr lang="nl-BE" sz="2800" dirty="0"/>
          </a:p>
          <a:p>
            <a:r>
              <a:rPr lang="nl-NL" sz="6000" dirty="0" err="1"/>
              <a:t>Very</a:t>
            </a:r>
            <a:r>
              <a:rPr lang="nl-NL" sz="6000" dirty="0"/>
              <a:t> </a:t>
            </a:r>
            <a:r>
              <a:rPr lang="nl-NL" sz="6000" dirty="0" err="1"/>
              <a:t>often</a:t>
            </a:r>
            <a:r>
              <a:rPr lang="nl-NL" sz="6000" dirty="0"/>
              <a:t>, parameters are </a:t>
            </a:r>
            <a:r>
              <a:rPr lang="nl-NL" sz="6000" b="1" u="sng" dirty="0" err="1"/>
              <a:t>parsed</a:t>
            </a:r>
            <a:r>
              <a:rPr lang="nl-NL" sz="6000" dirty="0"/>
              <a:t>, but </a:t>
            </a:r>
            <a:r>
              <a:rPr lang="nl-NL" sz="6000" b="1" u="sng" dirty="0" err="1"/>
              <a:t>not</a:t>
            </a:r>
            <a:r>
              <a:rPr lang="nl-NL" sz="6000" b="1" u="sng" dirty="0"/>
              <a:t> </a:t>
            </a:r>
            <a:r>
              <a:rPr lang="nl-NL" sz="6000" b="1" u="sng" dirty="0" err="1"/>
              <a:t>processed</a:t>
            </a:r>
            <a:endParaRPr lang="nl-NL" sz="6000" b="1" u="sng" dirty="0"/>
          </a:p>
          <a:p>
            <a:r>
              <a:rPr lang="nl-NL" sz="6000" dirty="0" err="1"/>
              <a:t>Instead</a:t>
            </a:r>
            <a:r>
              <a:rPr lang="nl-NL" sz="6000" dirty="0"/>
              <a:t>, </a:t>
            </a:r>
            <a:r>
              <a:rPr lang="nl-NL" sz="6000" dirty="0" err="1"/>
              <a:t>the</a:t>
            </a:r>
            <a:r>
              <a:rPr lang="nl-NL" sz="6000" dirty="0"/>
              <a:t> parameter </a:t>
            </a:r>
            <a:r>
              <a:rPr lang="nl-NL" sz="6000" dirty="0" err="1"/>
              <a:t>value</a:t>
            </a:r>
            <a:r>
              <a:rPr lang="nl-NL" sz="6000" dirty="0"/>
              <a:t> is </a:t>
            </a:r>
            <a:r>
              <a:rPr lang="nl-NL" sz="6000" b="1" u="sng" dirty="0" err="1"/>
              <a:t>forwarded</a:t>
            </a:r>
            <a:r>
              <a:rPr lang="nl-NL" sz="6000" b="1" u="sng" dirty="0"/>
              <a:t> </a:t>
            </a:r>
            <a:r>
              <a:rPr lang="nl-NL" sz="6000" dirty="0" err="1"/>
              <a:t>to</a:t>
            </a:r>
            <a:r>
              <a:rPr lang="nl-NL" sz="6000" dirty="0"/>
              <a:t> </a:t>
            </a:r>
            <a:r>
              <a:rPr lang="nl-NL" sz="6000" dirty="0" err="1"/>
              <a:t>another</a:t>
            </a:r>
            <a:r>
              <a:rPr lang="nl-NL" sz="6000" dirty="0"/>
              <a:t> API</a:t>
            </a:r>
            <a:endParaRPr lang="nl-NL" sz="6000" b="1" u="sng"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34426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8147860" cy="5570756"/>
          </a:xfrm>
          <a:prstGeom prst="rect">
            <a:avLst/>
          </a:prstGeom>
          <a:noFill/>
        </p:spPr>
        <p:txBody>
          <a:bodyPr wrap="square" rtlCol="0">
            <a:spAutoFit/>
          </a:bodyPr>
          <a:lstStyle/>
          <a:p>
            <a:r>
              <a:rPr lang="nl-BE" sz="4400" b="1" dirty="0"/>
              <a:t>API-to-API Hacking</a:t>
            </a:r>
          </a:p>
          <a:p>
            <a:endParaRPr lang="nl-BE" sz="4400" b="1" dirty="0"/>
          </a:p>
          <a:p>
            <a:endParaRPr lang="nl-BE" sz="2800" dirty="0"/>
          </a:p>
          <a:p>
            <a:pPr algn="ctr"/>
            <a:r>
              <a:rPr lang="en-GB" sz="3600" dirty="0"/>
              <a:t>https://www.example.</a:t>
            </a:r>
            <a:r>
              <a:rPr lang="en-GB" sz="3600" b="1" dirty="0">
                <a:highlight>
                  <a:srgbClr val="FFFF00"/>
                </a:highlight>
              </a:rPr>
              <a:t>fr</a:t>
            </a:r>
            <a:r>
              <a:rPr lang="en-GB" sz="3600" dirty="0"/>
              <a:t>/api/dealer/validate?extraCountries=</a:t>
            </a:r>
            <a:r>
              <a:rPr lang="en-GB" sz="3600" b="1" dirty="0">
                <a:highlight>
                  <a:srgbClr val="FFFF00"/>
                </a:highlight>
              </a:rPr>
              <a:t>AD</a:t>
            </a:r>
            <a:r>
              <a:rPr lang="en-GB" sz="3600" dirty="0"/>
              <a:t>|</a:t>
            </a:r>
            <a:r>
              <a:rPr lang="en-GB" sz="3600" b="1" dirty="0">
                <a:highlight>
                  <a:srgbClr val="FFFF00"/>
                </a:highlight>
              </a:rPr>
              <a:t>MC</a:t>
            </a:r>
          </a:p>
          <a:p>
            <a:pPr algn="ctr"/>
            <a:endParaRPr lang="en-GB" sz="2800" dirty="0"/>
          </a:p>
          <a:p>
            <a:pPr algn="ctr"/>
            <a:r>
              <a:rPr lang="en-GB" sz="3600" b="1" dirty="0"/>
              <a:t>Resulted in 3 backend API POST requests to Elastic database</a:t>
            </a:r>
          </a:p>
          <a:p>
            <a:endParaRPr lang="en-GB" sz="2800" dirty="0"/>
          </a:p>
          <a:p>
            <a:endParaRPr lang="en-GB" sz="2800" dirty="0"/>
          </a:p>
          <a:p>
            <a:endParaRPr lang="en-GB" sz="2800" dirty="0"/>
          </a:p>
          <a:p>
            <a:endParaRPr lang="nl-NL" sz="2800" dirty="0"/>
          </a:p>
          <a:p>
            <a:pPr marL="457200" indent="-457200">
              <a:buFont typeface="Arial" panose="020B0604020202020204" pitchFamily="34" charset="0"/>
              <a:buChar char="•"/>
            </a:pPr>
            <a:endParaRPr lang="en-US" sz="2800" dirty="0"/>
          </a:p>
        </p:txBody>
      </p:sp>
      <p:sp>
        <p:nvSpPr>
          <p:cNvPr id="3" name="TextBox 2">
            <a:extLst>
              <a:ext uri="{FF2B5EF4-FFF2-40B4-BE49-F238E27FC236}">
                <a16:creationId xmlns:a16="http://schemas.microsoft.com/office/drawing/2014/main" id="{56A6B5FE-D1F1-0860-E97D-E55E412CCC70}"/>
              </a:ext>
            </a:extLst>
          </p:cNvPr>
          <p:cNvSpPr txBox="1"/>
          <p:nvPr/>
        </p:nvSpPr>
        <p:spPr>
          <a:xfrm>
            <a:off x="1186774" y="7960725"/>
            <a:ext cx="6297968" cy="1077218"/>
          </a:xfrm>
          <a:prstGeom prst="rect">
            <a:avLst/>
          </a:prstGeom>
          <a:noFill/>
        </p:spPr>
        <p:txBody>
          <a:bodyPr wrap="square" rtlCol="0">
            <a:spAutoFit/>
          </a:bodyPr>
          <a:lstStyle/>
          <a:p>
            <a:r>
              <a:rPr lang="en-GB" sz="3200" dirty="0"/>
              <a:t>POST </a:t>
            </a:r>
            <a:r>
              <a:rPr lang="en-GB" sz="3200" b="1" dirty="0"/>
              <a:t>/secured/</a:t>
            </a:r>
            <a:r>
              <a:rPr lang="en-GB" sz="3200" dirty="0" err="1">
                <a:highlight>
                  <a:srgbClr val="FFFF00"/>
                </a:highlight>
              </a:rPr>
              <a:t>fr</a:t>
            </a:r>
            <a:r>
              <a:rPr lang="en-GB" sz="3200" b="1" dirty="0"/>
              <a:t>/_search</a:t>
            </a:r>
          </a:p>
          <a:p>
            <a:r>
              <a:rPr lang="en-GB" sz="3200" dirty="0"/>
              <a:t>Host: a2d-api.example-europe.com</a:t>
            </a:r>
          </a:p>
        </p:txBody>
      </p:sp>
      <p:sp>
        <p:nvSpPr>
          <p:cNvPr id="4" name="TextBox 3">
            <a:extLst>
              <a:ext uri="{FF2B5EF4-FFF2-40B4-BE49-F238E27FC236}">
                <a16:creationId xmlns:a16="http://schemas.microsoft.com/office/drawing/2014/main" id="{0E364818-0CD5-6F75-BAC6-60508AEA54D6}"/>
              </a:ext>
            </a:extLst>
          </p:cNvPr>
          <p:cNvSpPr txBox="1"/>
          <p:nvPr/>
        </p:nvSpPr>
        <p:spPr>
          <a:xfrm>
            <a:off x="7714253" y="7960725"/>
            <a:ext cx="6297968" cy="1077218"/>
          </a:xfrm>
          <a:prstGeom prst="rect">
            <a:avLst/>
          </a:prstGeom>
          <a:noFill/>
        </p:spPr>
        <p:txBody>
          <a:bodyPr wrap="square" rtlCol="0">
            <a:spAutoFit/>
          </a:bodyPr>
          <a:lstStyle/>
          <a:p>
            <a:r>
              <a:rPr lang="en-GB" sz="3200" dirty="0"/>
              <a:t>POST </a:t>
            </a:r>
            <a:r>
              <a:rPr lang="en-GB" sz="3200" b="1" dirty="0"/>
              <a:t>/secured/</a:t>
            </a:r>
            <a:r>
              <a:rPr lang="en-GB" sz="3200" dirty="0">
                <a:highlight>
                  <a:srgbClr val="FFFF00"/>
                </a:highlight>
              </a:rPr>
              <a:t>AD</a:t>
            </a:r>
            <a:r>
              <a:rPr lang="en-GB" sz="3200" b="1" dirty="0"/>
              <a:t>/_search</a:t>
            </a:r>
          </a:p>
          <a:p>
            <a:r>
              <a:rPr lang="en-GB" sz="3200" dirty="0"/>
              <a:t>Host: a2d-api.example-europe.com</a:t>
            </a:r>
          </a:p>
        </p:txBody>
      </p:sp>
      <p:sp>
        <p:nvSpPr>
          <p:cNvPr id="5" name="TextBox 4">
            <a:extLst>
              <a:ext uri="{FF2B5EF4-FFF2-40B4-BE49-F238E27FC236}">
                <a16:creationId xmlns:a16="http://schemas.microsoft.com/office/drawing/2014/main" id="{B9332EEE-1F64-E6A8-F750-CEC4925E84AA}"/>
              </a:ext>
            </a:extLst>
          </p:cNvPr>
          <p:cNvSpPr txBox="1"/>
          <p:nvPr/>
        </p:nvSpPr>
        <p:spPr>
          <a:xfrm>
            <a:off x="13807720" y="7960725"/>
            <a:ext cx="6297968" cy="1077218"/>
          </a:xfrm>
          <a:prstGeom prst="rect">
            <a:avLst/>
          </a:prstGeom>
          <a:noFill/>
        </p:spPr>
        <p:txBody>
          <a:bodyPr wrap="square" rtlCol="0">
            <a:spAutoFit/>
          </a:bodyPr>
          <a:lstStyle/>
          <a:p>
            <a:r>
              <a:rPr lang="en-GB" sz="3200" dirty="0"/>
              <a:t>POST </a:t>
            </a:r>
            <a:r>
              <a:rPr lang="en-GB" sz="3200" b="1" dirty="0"/>
              <a:t>/secured/</a:t>
            </a:r>
            <a:r>
              <a:rPr lang="en-GB" sz="3200" dirty="0">
                <a:highlight>
                  <a:srgbClr val="FFFF00"/>
                </a:highlight>
              </a:rPr>
              <a:t>MC</a:t>
            </a:r>
            <a:r>
              <a:rPr lang="en-GB" sz="3200" b="1" dirty="0"/>
              <a:t>/_search</a:t>
            </a:r>
          </a:p>
          <a:p>
            <a:r>
              <a:rPr lang="en-GB" sz="3200" dirty="0"/>
              <a:t>Host: a2d-api.example-europe.com</a:t>
            </a:r>
          </a:p>
        </p:txBody>
      </p:sp>
      <p:sp>
        <p:nvSpPr>
          <p:cNvPr id="6" name="Right Arrow 5">
            <a:extLst>
              <a:ext uri="{FF2B5EF4-FFF2-40B4-BE49-F238E27FC236}">
                <a16:creationId xmlns:a16="http://schemas.microsoft.com/office/drawing/2014/main" id="{6690AEE5-9A22-BA9C-63AB-3474CA1FAB37}"/>
              </a:ext>
            </a:extLst>
          </p:cNvPr>
          <p:cNvSpPr/>
          <p:nvPr/>
        </p:nvSpPr>
        <p:spPr>
          <a:xfrm rot="7306412">
            <a:off x="3670002" y="5983617"/>
            <a:ext cx="1848256" cy="694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ight Arrow 6">
            <a:extLst>
              <a:ext uri="{FF2B5EF4-FFF2-40B4-BE49-F238E27FC236}">
                <a16:creationId xmlns:a16="http://schemas.microsoft.com/office/drawing/2014/main" id="{1C8F5840-0787-6DD2-A88B-E37617E477EF}"/>
              </a:ext>
            </a:extLst>
          </p:cNvPr>
          <p:cNvSpPr/>
          <p:nvPr/>
        </p:nvSpPr>
        <p:spPr>
          <a:xfrm rot="3162575">
            <a:off x="14255009" y="5960724"/>
            <a:ext cx="1848256" cy="694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ight Arrow 7">
            <a:extLst>
              <a:ext uri="{FF2B5EF4-FFF2-40B4-BE49-F238E27FC236}">
                <a16:creationId xmlns:a16="http://schemas.microsoft.com/office/drawing/2014/main" id="{5E9DBBA8-001E-D74A-20B3-72D7C720B571}"/>
              </a:ext>
            </a:extLst>
          </p:cNvPr>
          <p:cNvSpPr/>
          <p:nvPr/>
        </p:nvSpPr>
        <p:spPr>
          <a:xfrm rot="5400000">
            <a:off x="9128715" y="6027937"/>
            <a:ext cx="1848256" cy="694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27951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8789886" cy="5262979"/>
          </a:xfrm>
          <a:prstGeom prst="rect">
            <a:avLst/>
          </a:prstGeom>
          <a:noFill/>
        </p:spPr>
        <p:txBody>
          <a:bodyPr wrap="square" rtlCol="0">
            <a:spAutoFit/>
          </a:bodyPr>
          <a:lstStyle/>
          <a:p>
            <a:r>
              <a:rPr lang="nl-BE" sz="4400" b="1" dirty="0"/>
              <a:t>API-to-API Hacking</a:t>
            </a:r>
          </a:p>
          <a:p>
            <a:endParaRPr lang="nl-BE" sz="4400" b="1" dirty="0"/>
          </a:p>
          <a:p>
            <a:endParaRPr lang="nl-BE" sz="2800" dirty="0"/>
          </a:p>
          <a:p>
            <a:pPr algn="ctr"/>
            <a:r>
              <a:rPr lang="en-GB" sz="4000" dirty="0"/>
              <a:t>https://www.example.fr/api/dealer/validate?extraCountries=AD|</a:t>
            </a:r>
            <a:r>
              <a:rPr lang="en-GB" sz="4000" dirty="0">
                <a:highlight>
                  <a:srgbClr val="FFFF00"/>
                </a:highlight>
              </a:rPr>
              <a:t>MC</a:t>
            </a:r>
          </a:p>
          <a:p>
            <a:pPr algn="ctr"/>
            <a:endParaRPr lang="en-GB" sz="2800" dirty="0">
              <a:highlight>
                <a:srgbClr val="FFFF00"/>
              </a:highlight>
            </a:endParaRPr>
          </a:p>
          <a:p>
            <a:endParaRPr lang="en-GB" sz="2800" dirty="0"/>
          </a:p>
          <a:p>
            <a:pPr algn="ctr"/>
            <a:r>
              <a:rPr lang="en-GB" sz="4000" dirty="0" err="1">
                <a:highlight>
                  <a:srgbClr val="FFFF00"/>
                </a:highlight>
              </a:rPr>
              <a:t>fr</a:t>
            </a:r>
            <a:r>
              <a:rPr lang="en-GB" sz="4000" dirty="0">
                <a:highlight>
                  <a:srgbClr val="FFFF00"/>
                </a:highlight>
              </a:rPr>
              <a:t>/&lt;</a:t>
            </a:r>
            <a:r>
              <a:rPr lang="en-GB" sz="4000" dirty="0" err="1">
                <a:highlight>
                  <a:srgbClr val="FFFF00"/>
                </a:highlight>
              </a:rPr>
              <a:t>doc_id</a:t>
            </a:r>
            <a:r>
              <a:rPr lang="en-GB" sz="4000" dirty="0">
                <a:highlight>
                  <a:srgbClr val="FFFF00"/>
                </a:highlight>
              </a:rPr>
              <a:t>&gt;/_create%3Frefresh%3Dtrue%23</a:t>
            </a:r>
          </a:p>
          <a:p>
            <a:endParaRPr lang="en-GB" sz="2800" dirty="0"/>
          </a:p>
          <a:p>
            <a:endParaRPr lang="nl-NL" sz="2800" dirty="0"/>
          </a:p>
          <a:p>
            <a:pPr marL="457200" indent="-457200">
              <a:buFont typeface="Arial" panose="020B0604020202020204" pitchFamily="34" charset="0"/>
              <a:buChar char="•"/>
            </a:pPr>
            <a:endParaRPr lang="en-US" sz="2800" dirty="0"/>
          </a:p>
        </p:txBody>
      </p:sp>
      <p:sp>
        <p:nvSpPr>
          <p:cNvPr id="5" name="TextBox 4">
            <a:extLst>
              <a:ext uri="{FF2B5EF4-FFF2-40B4-BE49-F238E27FC236}">
                <a16:creationId xmlns:a16="http://schemas.microsoft.com/office/drawing/2014/main" id="{B9332EEE-1F64-E6A8-F750-CEC4925E84AA}"/>
              </a:ext>
            </a:extLst>
          </p:cNvPr>
          <p:cNvSpPr txBox="1"/>
          <p:nvPr/>
        </p:nvSpPr>
        <p:spPr>
          <a:xfrm>
            <a:off x="5423060" y="5905798"/>
            <a:ext cx="10530302" cy="1323439"/>
          </a:xfrm>
          <a:prstGeom prst="rect">
            <a:avLst/>
          </a:prstGeom>
          <a:noFill/>
        </p:spPr>
        <p:txBody>
          <a:bodyPr wrap="square" rtlCol="0">
            <a:spAutoFit/>
          </a:bodyPr>
          <a:lstStyle/>
          <a:p>
            <a:r>
              <a:rPr lang="en-GB" sz="4000" dirty="0"/>
              <a:t>POST </a:t>
            </a:r>
            <a:r>
              <a:rPr lang="en-GB" sz="4000" b="1" dirty="0"/>
              <a:t>/secured/</a:t>
            </a:r>
            <a:r>
              <a:rPr lang="en-GB" sz="4000" dirty="0">
                <a:highlight>
                  <a:srgbClr val="FFFF00"/>
                </a:highlight>
              </a:rPr>
              <a:t>MC</a:t>
            </a:r>
            <a:r>
              <a:rPr lang="en-GB" sz="4000" b="1" dirty="0"/>
              <a:t>/_search</a:t>
            </a:r>
          </a:p>
          <a:p>
            <a:r>
              <a:rPr lang="en-GB" sz="4000" dirty="0"/>
              <a:t>Host: a2d-api.example-europe.com</a:t>
            </a:r>
          </a:p>
        </p:txBody>
      </p:sp>
      <p:sp>
        <p:nvSpPr>
          <p:cNvPr id="6" name="TextBox 5">
            <a:extLst>
              <a:ext uri="{FF2B5EF4-FFF2-40B4-BE49-F238E27FC236}">
                <a16:creationId xmlns:a16="http://schemas.microsoft.com/office/drawing/2014/main" id="{09CB5F3F-9F87-06A9-349C-094E2160CFF4}"/>
              </a:ext>
            </a:extLst>
          </p:cNvPr>
          <p:cNvSpPr txBox="1"/>
          <p:nvPr/>
        </p:nvSpPr>
        <p:spPr>
          <a:xfrm>
            <a:off x="5423059" y="7614624"/>
            <a:ext cx="13526421" cy="1938992"/>
          </a:xfrm>
          <a:prstGeom prst="rect">
            <a:avLst/>
          </a:prstGeom>
          <a:noFill/>
        </p:spPr>
        <p:txBody>
          <a:bodyPr wrap="square" rtlCol="0">
            <a:spAutoFit/>
          </a:bodyPr>
          <a:lstStyle/>
          <a:p>
            <a:r>
              <a:rPr lang="en-GB" sz="4000" dirty="0"/>
              <a:t>POST </a:t>
            </a:r>
            <a:r>
              <a:rPr lang="en-GB" sz="4000" b="1" dirty="0"/>
              <a:t>/secured/</a:t>
            </a:r>
            <a:r>
              <a:rPr lang="en-GB" sz="4000" dirty="0" err="1">
                <a:highlight>
                  <a:srgbClr val="FFFF00"/>
                </a:highlight>
              </a:rPr>
              <a:t>fr</a:t>
            </a:r>
            <a:r>
              <a:rPr lang="en-GB" sz="4000" dirty="0">
                <a:highlight>
                  <a:srgbClr val="FFFF00"/>
                </a:highlight>
              </a:rPr>
              <a:t>/&lt;</a:t>
            </a:r>
            <a:r>
              <a:rPr lang="en-GB" sz="4000" dirty="0" err="1">
                <a:highlight>
                  <a:srgbClr val="FFFF00"/>
                </a:highlight>
              </a:rPr>
              <a:t>doc_id</a:t>
            </a:r>
            <a:r>
              <a:rPr lang="en-GB" sz="4000" dirty="0">
                <a:highlight>
                  <a:srgbClr val="FFFF00"/>
                </a:highlight>
              </a:rPr>
              <a:t>&gt;/_create%3Frefresh%3Dtrue</a:t>
            </a:r>
            <a:r>
              <a:rPr lang="en-GB" sz="4000" dirty="0">
                <a:highlight>
                  <a:srgbClr val="00FFFF"/>
                </a:highlight>
              </a:rPr>
              <a:t>%23</a:t>
            </a:r>
            <a:r>
              <a:rPr lang="en-GB" sz="4000" b="1" dirty="0"/>
              <a:t>/_search</a:t>
            </a:r>
          </a:p>
          <a:p>
            <a:r>
              <a:rPr lang="en-GB" sz="4000" dirty="0"/>
              <a:t>Host: a2d-api.example-europe.com</a:t>
            </a:r>
          </a:p>
        </p:txBody>
      </p:sp>
    </p:spTree>
    <p:extLst>
      <p:ext uri="{BB962C8B-B14F-4D97-AF65-F5344CB8AC3E}">
        <p14:creationId xmlns:p14="http://schemas.microsoft.com/office/powerpoint/2010/main" val="147909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229563" cy="3170099"/>
          </a:xfrm>
          <a:prstGeom prst="rect">
            <a:avLst/>
          </a:prstGeom>
          <a:noFill/>
        </p:spPr>
        <p:txBody>
          <a:bodyPr wrap="square" rtlCol="0">
            <a:spAutoFit/>
          </a:bodyPr>
          <a:lstStyle/>
          <a:p>
            <a:r>
              <a:rPr lang="nl-BE" sz="4400" b="1" dirty="0"/>
              <a:t>API-to-API Hacking</a:t>
            </a:r>
          </a:p>
          <a:p>
            <a:endParaRPr lang="nl-BE" sz="4400" b="1" dirty="0"/>
          </a:p>
          <a:p>
            <a:endParaRPr lang="nl-BE" sz="2800" dirty="0"/>
          </a:p>
          <a:p>
            <a:endParaRPr lang="en-GB" sz="2800" dirty="0"/>
          </a:p>
          <a:p>
            <a:endParaRPr lang="nl-NL" sz="2800" dirty="0"/>
          </a:p>
          <a:p>
            <a:pPr marL="457200" indent="-457200">
              <a:buFont typeface="Arial" panose="020B0604020202020204" pitchFamily="34" charset="0"/>
              <a:buChar char="•"/>
            </a:pPr>
            <a:endParaRPr lang="en-US" sz="2800" dirty="0"/>
          </a:p>
        </p:txBody>
      </p:sp>
      <p:pic>
        <p:nvPicPr>
          <p:cNvPr id="8" name="Picture 7" descr="A screenshot of a computer code&#10;&#10;Description automatically generated">
            <a:extLst>
              <a:ext uri="{FF2B5EF4-FFF2-40B4-BE49-F238E27FC236}">
                <a16:creationId xmlns:a16="http://schemas.microsoft.com/office/drawing/2014/main" id="{BC6C72FC-0A82-06A8-DE03-B9B0CA6A46ED}"/>
              </a:ext>
            </a:extLst>
          </p:cNvPr>
          <p:cNvPicPr>
            <a:picLocks noChangeAspect="1"/>
          </p:cNvPicPr>
          <p:nvPr/>
        </p:nvPicPr>
        <p:blipFill>
          <a:blip r:embed="rId3"/>
          <a:stretch>
            <a:fillRect/>
          </a:stretch>
        </p:blipFill>
        <p:spPr>
          <a:xfrm>
            <a:off x="1342673" y="2548646"/>
            <a:ext cx="17805752" cy="6750996"/>
          </a:xfrm>
          <a:prstGeom prst="rect">
            <a:avLst/>
          </a:prstGeom>
        </p:spPr>
      </p:pic>
    </p:spTree>
    <p:extLst>
      <p:ext uri="{BB962C8B-B14F-4D97-AF65-F5344CB8AC3E}">
        <p14:creationId xmlns:p14="http://schemas.microsoft.com/office/powerpoint/2010/main" val="278994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516225" cy="5816977"/>
          </a:xfrm>
          <a:prstGeom prst="rect">
            <a:avLst/>
          </a:prstGeom>
          <a:noFill/>
        </p:spPr>
        <p:txBody>
          <a:bodyPr wrap="square" rtlCol="0">
            <a:spAutoFit/>
          </a:bodyPr>
          <a:lstStyle/>
          <a:p>
            <a:r>
              <a:rPr lang="nl-BE" sz="4400" b="1" dirty="0"/>
              <a:t>API-to-API Hacking</a:t>
            </a:r>
          </a:p>
          <a:p>
            <a:endParaRPr lang="nl-BE" sz="2800" dirty="0"/>
          </a:p>
          <a:p>
            <a:pPr marL="571500" indent="-571500">
              <a:buFont typeface="Arial" panose="020B0604020202020204" pitchFamily="34" charset="0"/>
              <a:buChar char="•"/>
            </a:pPr>
            <a:r>
              <a:rPr lang="nl-BE" sz="5400" dirty="0"/>
              <a:t>Critical bug</a:t>
            </a:r>
          </a:p>
          <a:p>
            <a:pPr marL="571500" indent="-571500">
              <a:buFont typeface="Arial" panose="020B0604020202020204" pitchFamily="34" charset="0"/>
              <a:buChar char="•"/>
            </a:pPr>
            <a:r>
              <a:rPr lang="nl-BE" sz="5400" dirty="0"/>
              <a:t>No payload used</a:t>
            </a:r>
          </a:p>
          <a:p>
            <a:pPr marL="571500" indent="-571500">
              <a:buFont typeface="Arial" panose="020B0604020202020204" pitchFamily="34" charset="0"/>
              <a:buChar char="•"/>
            </a:pPr>
            <a:r>
              <a:rPr lang="nl-BE" sz="5400" dirty="0"/>
              <a:t>Not bothered by the WAF</a:t>
            </a:r>
          </a:p>
          <a:p>
            <a:pPr marL="571500" indent="-571500">
              <a:buFont typeface="Arial" panose="020B0604020202020204" pitchFamily="34" charset="0"/>
              <a:buChar char="•"/>
            </a:pPr>
            <a:r>
              <a:rPr lang="nl-BE" sz="5400" dirty="0"/>
              <a:t>HINTS: Domain names, multiple status codes</a:t>
            </a:r>
          </a:p>
          <a:p>
            <a:endParaRPr lang="nl-BE" sz="2800" dirty="0"/>
          </a:p>
          <a:p>
            <a:endParaRPr lang="nl-NL"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3728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AD45EC-FC74-441F-ABBF-B6E31ABA2965}"/>
              </a:ext>
            </a:extLst>
          </p:cNvPr>
          <p:cNvSpPr>
            <a:spLocks noGrp="1"/>
          </p:cNvSpPr>
          <p:nvPr>
            <p:ph idx="1"/>
          </p:nvPr>
        </p:nvSpPr>
        <p:spPr/>
        <p:txBody>
          <a:bodyPr>
            <a:normAutofit/>
          </a:bodyPr>
          <a:lstStyle/>
          <a:p>
            <a:r>
              <a:rPr lang="fr-FR" dirty="0"/>
              <a:t>Johan </a:t>
            </a:r>
            <a:r>
              <a:rPr lang="fr-FR" dirty="0" err="1"/>
              <a:t>Caluwé</a:t>
            </a:r>
            <a:endParaRPr lang="fr-FR" dirty="0"/>
          </a:p>
          <a:p>
            <a:r>
              <a:rPr lang="fr-FR" dirty="0"/>
              <a:t>Cyber Security Expert @ Centre for </a:t>
            </a:r>
            <a:r>
              <a:rPr lang="fr-FR" dirty="0" err="1"/>
              <a:t>Cybersecurity</a:t>
            </a:r>
            <a:r>
              <a:rPr lang="fr-FR" dirty="0"/>
              <a:t> </a:t>
            </a:r>
            <a:r>
              <a:rPr lang="fr-FR" dirty="0" err="1"/>
              <a:t>Belgium</a:t>
            </a:r>
            <a:endParaRPr lang="fr-FR" dirty="0"/>
          </a:p>
          <a:p>
            <a:r>
              <a:rPr lang="fr-FR" dirty="0"/>
              <a:t>Lead Pentester / </a:t>
            </a:r>
            <a:r>
              <a:rPr lang="fr-FR" dirty="0" err="1"/>
              <a:t>Researcher</a:t>
            </a:r>
            <a:r>
              <a:rPr lang="fr-FR" dirty="0"/>
              <a:t> / CVDP @ </a:t>
            </a:r>
            <a:r>
              <a:rPr lang="fr-FR" dirty="0" err="1"/>
              <a:t>CERT.be</a:t>
            </a:r>
            <a:endParaRPr lang="fr-FR" dirty="0"/>
          </a:p>
          <a:p>
            <a:r>
              <a:rPr lang="fr-FR" dirty="0"/>
              <a:t>Professor Advanced Web App </a:t>
            </a:r>
            <a:r>
              <a:rPr lang="fr-FR" dirty="0" err="1"/>
              <a:t>Pentesting</a:t>
            </a:r>
            <a:r>
              <a:rPr lang="fr-FR" dirty="0"/>
              <a:t> @ </a:t>
            </a:r>
            <a:r>
              <a:rPr lang="fr-FR" dirty="0" err="1"/>
              <a:t>Howest</a:t>
            </a:r>
            <a:r>
              <a:rPr lang="fr-FR" dirty="0"/>
              <a:t> </a:t>
            </a:r>
            <a:r>
              <a:rPr lang="fr-FR" dirty="0" err="1"/>
              <a:t>University</a:t>
            </a:r>
            <a:r>
              <a:rPr lang="fr-FR" dirty="0"/>
              <a:t> of </a:t>
            </a:r>
            <a:r>
              <a:rPr lang="fr-FR" dirty="0" err="1"/>
              <a:t>Applied</a:t>
            </a:r>
            <a:r>
              <a:rPr lang="fr-FR" dirty="0"/>
              <a:t> Sciences</a:t>
            </a:r>
          </a:p>
          <a:p>
            <a:r>
              <a:rPr lang="fr-FR" dirty="0" err="1"/>
              <a:t>Ethical</a:t>
            </a:r>
            <a:r>
              <a:rPr lang="fr-FR" dirty="0"/>
              <a:t> hacker / </a:t>
            </a:r>
            <a:r>
              <a:rPr lang="fr-FR" dirty="0" err="1"/>
              <a:t>Bugbounty</a:t>
            </a:r>
            <a:r>
              <a:rPr lang="fr-FR" dirty="0"/>
              <a:t> Hunter</a:t>
            </a:r>
          </a:p>
        </p:txBody>
      </p:sp>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p:txBody>
          <a:bodyPr/>
          <a:lstStyle/>
          <a:p>
            <a:r>
              <a:rPr lang="fr-FR" dirty="0"/>
              <a:t># </a:t>
            </a:r>
            <a:r>
              <a:rPr lang="fr-FR" dirty="0" err="1"/>
              <a:t>whoami</a:t>
            </a:r>
            <a:endParaRPr lang="fr-FR" dirty="0"/>
          </a:p>
        </p:txBody>
      </p:sp>
    </p:spTree>
    <p:extLst>
      <p:ext uri="{BB962C8B-B14F-4D97-AF65-F5344CB8AC3E}">
        <p14:creationId xmlns:p14="http://schemas.microsoft.com/office/powerpoint/2010/main" val="50692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5A11-4AEE-725E-C1DD-F5C587E02D80}"/>
              </a:ext>
            </a:extLst>
          </p:cNvPr>
          <p:cNvSpPr>
            <a:spLocks noGrp="1"/>
          </p:cNvSpPr>
          <p:nvPr>
            <p:ph type="title"/>
          </p:nvPr>
        </p:nvSpPr>
        <p:spPr/>
        <p:txBody>
          <a:bodyPr anchor="t">
            <a:normAutofit fontScale="90000"/>
          </a:bodyPr>
          <a:lstStyle/>
          <a:p>
            <a:r>
              <a:rPr lang="fr-FR" sz="8800" dirty="0"/>
              <a:t>1+1=3</a:t>
            </a:r>
            <a:br>
              <a:rPr lang="fr-FR" sz="8800" dirty="0"/>
            </a:br>
            <a:r>
              <a:rPr lang="fr-FR" sz="8800" dirty="0"/>
              <a:t>The Bonus </a:t>
            </a:r>
            <a:r>
              <a:rPr lang="fr-FR" sz="8800" dirty="0" err="1"/>
              <a:t>attack</a:t>
            </a:r>
            <a:r>
              <a:rPr lang="fr-FR" sz="8800" dirty="0"/>
              <a:t> surface</a:t>
            </a:r>
          </a:p>
        </p:txBody>
      </p:sp>
    </p:spTree>
    <p:extLst>
      <p:ext uri="{BB962C8B-B14F-4D97-AF65-F5344CB8AC3E}">
        <p14:creationId xmlns:p14="http://schemas.microsoft.com/office/powerpoint/2010/main" val="189473421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8108916" cy="2062103"/>
          </a:xfrm>
          <a:prstGeom prst="rect">
            <a:avLst/>
          </a:prstGeom>
          <a:noFill/>
        </p:spPr>
        <p:txBody>
          <a:bodyPr wrap="square" rtlCol="0">
            <a:spAutoFit/>
          </a:bodyPr>
          <a:lstStyle/>
          <a:p>
            <a:r>
              <a:rPr lang="nl-BE" sz="4400" b="1" dirty="0"/>
              <a:t>1+1=3 : The Bonus attack surface </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12"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5354384" y="5130174"/>
            <a:ext cx="2505565" cy="1090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8024"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1435407" y="5130174"/>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27808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8108916" cy="2062103"/>
          </a:xfrm>
          <a:prstGeom prst="rect">
            <a:avLst/>
          </a:prstGeom>
          <a:noFill/>
        </p:spPr>
        <p:txBody>
          <a:bodyPr wrap="square" rtlCol="0">
            <a:spAutoFit/>
          </a:bodyPr>
          <a:lstStyle/>
          <a:p>
            <a:r>
              <a:rPr lang="nl-BE" sz="4400" b="1" dirty="0"/>
              <a:t>1+1=3 : The Bonus attack surface </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12"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5354384" y="5130174"/>
            <a:ext cx="2505565" cy="1090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8024"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1435407" y="5130174"/>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Box 3">
            <a:extLst>
              <a:ext uri="{FF2B5EF4-FFF2-40B4-BE49-F238E27FC236}">
                <a16:creationId xmlns:a16="http://schemas.microsoft.com/office/drawing/2014/main" id="{CC480EB5-378A-C3F0-7FDC-E739BE725FE3}"/>
              </a:ext>
            </a:extLst>
          </p:cNvPr>
          <p:cNvSpPr txBox="1"/>
          <p:nvPr/>
        </p:nvSpPr>
        <p:spPr>
          <a:xfrm>
            <a:off x="503562" y="7586926"/>
            <a:ext cx="12166674" cy="2246769"/>
          </a:xfrm>
          <a:prstGeom prst="rect">
            <a:avLst/>
          </a:prstGeom>
          <a:noFill/>
        </p:spPr>
        <p:txBody>
          <a:bodyPr wrap="square" rtlCol="0">
            <a:spAutoFit/>
          </a:bodyPr>
          <a:lstStyle/>
          <a:p>
            <a:r>
              <a:rPr lang="en-BE" sz="4800" b="1" dirty="0"/>
              <a:t>POST  /api/search</a:t>
            </a:r>
          </a:p>
          <a:p>
            <a:endParaRPr lang="en-BE" sz="4800" b="1" dirty="0"/>
          </a:p>
          <a:p>
            <a:r>
              <a:rPr lang="en-BE" sz="4000" b="1" dirty="0"/>
              <a:t>{“filter”:”a_brand_name”,”pagesize”:</a:t>
            </a:r>
            <a:r>
              <a:rPr lang="en-BE" sz="4000" b="1" dirty="0">
                <a:highlight>
                  <a:srgbClr val="FFFF00"/>
                </a:highlight>
              </a:rPr>
              <a:t>100</a:t>
            </a:r>
            <a:r>
              <a:rPr lang="en-BE" sz="4000" b="1" dirty="0"/>
              <a:t>, “page”:1}</a:t>
            </a:r>
          </a:p>
        </p:txBody>
      </p:sp>
    </p:spTree>
    <p:extLst>
      <p:ext uri="{BB962C8B-B14F-4D97-AF65-F5344CB8AC3E}">
        <p14:creationId xmlns:p14="http://schemas.microsoft.com/office/powerpoint/2010/main" val="42313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8108916" cy="2062103"/>
          </a:xfrm>
          <a:prstGeom prst="rect">
            <a:avLst/>
          </a:prstGeom>
          <a:noFill/>
        </p:spPr>
        <p:txBody>
          <a:bodyPr wrap="square" rtlCol="0">
            <a:spAutoFit/>
          </a:bodyPr>
          <a:lstStyle/>
          <a:p>
            <a:r>
              <a:rPr lang="nl-BE" sz="4400" b="1" dirty="0"/>
              <a:t>1+1=3 : The Bonus attack surface </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12"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5354384" y="5130174"/>
            <a:ext cx="2505565" cy="1090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8024"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1435407" y="5130174"/>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Box 3">
            <a:extLst>
              <a:ext uri="{FF2B5EF4-FFF2-40B4-BE49-F238E27FC236}">
                <a16:creationId xmlns:a16="http://schemas.microsoft.com/office/drawing/2014/main" id="{CC480EB5-378A-C3F0-7FDC-E739BE725FE3}"/>
              </a:ext>
            </a:extLst>
          </p:cNvPr>
          <p:cNvSpPr txBox="1"/>
          <p:nvPr/>
        </p:nvSpPr>
        <p:spPr>
          <a:xfrm>
            <a:off x="503562" y="7586926"/>
            <a:ext cx="12166674" cy="2246769"/>
          </a:xfrm>
          <a:prstGeom prst="rect">
            <a:avLst/>
          </a:prstGeom>
          <a:noFill/>
        </p:spPr>
        <p:txBody>
          <a:bodyPr wrap="square" rtlCol="0">
            <a:spAutoFit/>
          </a:bodyPr>
          <a:lstStyle/>
          <a:p>
            <a:r>
              <a:rPr lang="en-BE" sz="4800" b="1" dirty="0"/>
              <a:t>POST  /api/search</a:t>
            </a:r>
          </a:p>
          <a:p>
            <a:endParaRPr lang="en-BE" sz="4800" b="1" dirty="0"/>
          </a:p>
          <a:p>
            <a:r>
              <a:rPr lang="en-BE" sz="4000" b="1" dirty="0"/>
              <a:t>{“filter”:”a_brand_name”,”pagesize”:</a:t>
            </a:r>
            <a:r>
              <a:rPr lang="en-BE" sz="4000" b="1" dirty="0">
                <a:highlight>
                  <a:srgbClr val="FFFF00"/>
                </a:highlight>
              </a:rPr>
              <a:t>3001</a:t>
            </a:r>
            <a:r>
              <a:rPr lang="en-BE" sz="4000" b="1" dirty="0"/>
              <a:t>, “page”:1}</a:t>
            </a:r>
          </a:p>
        </p:txBody>
      </p:sp>
      <p:sp>
        <p:nvSpPr>
          <p:cNvPr id="6" name="TextBox 5">
            <a:extLst>
              <a:ext uri="{FF2B5EF4-FFF2-40B4-BE49-F238E27FC236}">
                <a16:creationId xmlns:a16="http://schemas.microsoft.com/office/drawing/2014/main" id="{67845E9D-AA33-033B-6F52-20C8BAAF1109}"/>
              </a:ext>
            </a:extLst>
          </p:cNvPr>
          <p:cNvSpPr txBox="1"/>
          <p:nvPr/>
        </p:nvSpPr>
        <p:spPr>
          <a:xfrm>
            <a:off x="7267890" y="3071191"/>
            <a:ext cx="4676088" cy="769441"/>
          </a:xfrm>
          <a:prstGeom prst="rect">
            <a:avLst/>
          </a:prstGeom>
          <a:noFill/>
        </p:spPr>
        <p:txBody>
          <a:bodyPr wrap="none" rtlCol="0">
            <a:spAutoFit/>
          </a:bodyPr>
          <a:lstStyle/>
          <a:p>
            <a:r>
              <a:rPr lang="en-BE" sz="4400" dirty="0"/>
              <a:t>Max pagesize: </a:t>
            </a:r>
            <a:r>
              <a:rPr lang="en-BE" sz="4400" dirty="0">
                <a:highlight>
                  <a:srgbClr val="FFFF00"/>
                </a:highlight>
              </a:rPr>
              <a:t>5000</a:t>
            </a:r>
          </a:p>
        </p:txBody>
      </p:sp>
      <p:sp>
        <p:nvSpPr>
          <p:cNvPr id="8" name="TextBox 7">
            <a:extLst>
              <a:ext uri="{FF2B5EF4-FFF2-40B4-BE49-F238E27FC236}">
                <a16:creationId xmlns:a16="http://schemas.microsoft.com/office/drawing/2014/main" id="{ABEDE007-F4B3-A7E0-346A-310C598F0D29}"/>
              </a:ext>
            </a:extLst>
          </p:cNvPr>
          <p:cNvSpPr txBox="1"/>
          <p:nvPr/>
        </p:nvSpPr>
        <p:spPr>
          <a:xfrm>
            <a:off x="13578517" y="3071190"/>
            <a:ext cx="4676088" cy="769441"/>
          </a:xfrm>
          <a:prstGeom prst="rect">
            <a:avLst/>
          </a:prstGeom>
          <a:noFill/>
        </p:spPr>
        <p:txBody>
          <a:bodyPr wrap="none" rtlCol="0">
            <a:spAutoFit/>
          </a:bodyPr>
          <a:lstStyle/>
          <a:p>
            <a:r>
              <a:rPr lang="en-BE" sz="4400" dirty="0"/>
              <a:t>Max pagesize: </a:t>
            </a:r>
            <a:r>
              <a:rPr lang="en-BE" sz="4400" dirty="0">
                <a:highlight>
                  <a:srgbClr val="FFFF00"/>
                </a:highlight>
              </a:rPr>
              <a:t>3000</a:t>
            </a:r>
          </a:p>
        </p:txBody>
      </p:sp>
    </p:spTree>
    <p:extLst>
      <p:ext uri="{BB962C8B-B14F-4D97-AF65-F5344CB8AC3E}">
        <p14:creationId xmlns:p14="http://schemas.microsoft.com/office/powerpoint/2010/main" val="1882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516225" cy="9140964"/>
          </a:xfrm>
          <a:prstGeom prst="rect">
            <a:avLst/>
          </a:prstGeom>
          <a:noFill/>
        </p:spPr>
        <p:txBody>
          <a:bodyPr wrap="square" rtlCol="0">
            <a:spAutoFit/>
          </a:bodyPr>
          <a:lstStyle/>
          <a:p>
            <a:r>
              <a:rPr lang="nl-BE" sz="4400" b="1" dirty="0"/>
              <a:t>1+1=3 : The Bonus attack surface</a:t>
            </a:r>
          </a:p>
          <a:p>
            <a:endParaRPr lang="nl-BE" sz="2800" dirty="0"/>
          </a:p>
          <a:p>
            <a:r>
              <a:rPr lang="nl-BE" sz="3600" dirty="0"/>
              <a:t>Again: </a:t>
            </a:r>
            <a:r>
              <a:rPr lang="nl-BE" sz="3600" b="1" u="sng" dirty="0"/>
              <a:t>No payloads</a:t>
            </a:r>
          </a:p>
          <a:p>
            <a:r>
              <a:rPr lang="nl-BE" sz="3600" dirty="0"/>
              <a:t>2 status codes =&gt; API-to-API</a:t>
            </a:r>
          </a:p>
          <a:p>
            <a:r>
              <a:rPr lang="nl-BE" sz="3600" dirty="0"/>
              <a:t>No injection vulns in API 1 or API 2</a:t>
            </a:r>
          </a:p>
          <a:p>
            <a:endParaRPr lang="nl-BE" sz="3600" dirty="0"/>
          </a:p>
          <a:p>
            <a:r>
              <a:rPr lang="nl-BE" sz="3600" dirty="0"/>
              <a:t>API 1: Accepts pagesize &lt; 5000</a:t>
            </a:r>
          </a:p>
          <a:p>
            <a:r>
              <a:rPr lang="nl-BE" sz="3600" dirty="0"/>
              <a:t>API 2: Accepts pagesize &lt; 3000</a:t>
            </a:r>
          </a:p>
          <a:p>
            <a:endParaRPr lang="nl-BE" sz="3600" dirty="0"/>
          </a:p>
          <a:p>
            <a:endParaRPr lang="nl-BE" sz="3600" dirty="0"/>
          </a:p>
          <a:p>
            <a:r>
              <a:rPr lang="nl-BE" sz="3600" dirty="0"/>
              <a:t>Any number between 3001 &amp; 4999</a:t>
            </a:r>
          </a:p>
          <a:p>
            <a:r>
              <a:rPr lang="nl-BE" sz="3600" dirty="0"/>
              <a:t>will get you</a:t>
            </a:r>
          </a:p>
          <a:p>
            <a:endParaRPr lang="nl-BE" sz="3600" dirty="0"/>
          </a:p>
          <a:p>
            <a:r>
              <a:rPr lang="nl-BE" sz="3600" b="1" dirty="0"/>
              <a:t>Keys to the Kingdom</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3" name="Picture 2">
            <a:extLst>
              <a:ext uri="{FF2B5EF4-FFF2-40B4-BE49-F238E27FC236}">
                <a16:creationId xmlns:a16="http://schemas.microsoft.com/office/drawing/2014/main" id="{2B663DC0-EA35-C7D3-3878-F146AFC398A5}"/>
              </a:ext>
            </a:extLst>
          </p:cNvPr>
          <p:cNvPicPr>
            <a:picLocks noChangeAspect="1"/>
          </p:cNvPicPr>
          <p:nvPr/>
        </p:nvPicPr>
        <p:blipFill>
          <a:blip r:embed="rId3"/>
          <a:stretch>
            <a:fillRect/>
          </a:stretch>
        </p:blipFill>
        <p:spPr>
          <a:xfrm>
            <a:off x="8141747" y="2108201"/>
            <a:ext cx="11006677" cy="8700037"/>
          </a:xfrm>
          <a:prstGeom prst="rect">
            <a:avLst/>
          </a:prstGeom>
        </p:spPr>
      </p:pic>
    </p:spTree>
    <p:extLst>
      <p:ext uri="{BB962C8B-B14F-4D97-AF65-F5344CB8AC3E}">
        <p14:creationId xmlns:p14="http://schemas.microsoft.com/office/powerpoint/2010/main" val="399899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516225" cy="8710077"/>
          </a:xfrm>
          <a:prstGeom prst="rect">
            <a:avLst/>
          </a:prstGeom>
          <a:noFill/>
        </p:spPr>
        <p:txBody>
          <a:bodyPr wrap="square" rtlCol="0">
            <a:spAutoFit/>
          </a:bodyPr>
          <a:lstStyle/>
          <a:p>
            <a:r>
              <a:rPr lang="nl-BE" sz="4400" b="1" dirty="0"/>
              <a:t>API-to-API Hacking</a:t>
            </a:r>
          </a:p>
          <a:p>
            <a:endParaRPr lang="nl-BE" sz="2800" dirty="0"/>
          </a:p>
          <a:p>
            <a:pPr marL="457200" indent="-457200">
              <a:buFont typeface="Arial" panose="020B0604020202020204" pitchFamily="34" charset="0"/>
              <a:buChar char="•"/>
            </a:pPr>
            <a:r>
              <a:rPr lang="nl-BE" sz="5400" dirty="0"/>
              <a:t>Critical bug</a:t>
            </a:r>
          </a:p>
          <a:p>
            <a:pPr marL="457200" indent="-457200">
              <a:buFont typeface="Arial" panose="020B0604020202020204" pitchFamily="34" charset="0"/>
              <a:buChar char="•"/>
            </a:pPr>
            <a:r>
              <a:rPr lang="nl-BE" sz="5400" dirty="0"/>
              <a:t>No payload used, just a number between 3001-4999</a:t>
            </a:r>
          </a:p>
          <a:p>
            <a:pPr marL="457200" indent="-457200">
              <a:buFont typeface="Arial" panose="020B0604020202020204" pitchFamily="34" charset="0"/>
              <a:buChar char="•"/>
            </a:pPr>
            <a:r>
              <a:rPr lang="nl-BE" sz="5400" dirty="0"/>
              <a:t>Not bothered by the WAF</a:t>
            </a:r>
          </a:p>
          <a:p>
            <a:pPr marL="457200" indent="-457200">
              <a:buFont typeface="Arial" panose="020B0604020202020204" pitchFamily="34" charset="0"/>
              <a:buChar char="•"/>
            </a:pPr>
            <a:r>
              <a:rPr lang="nl-BE" sz="5400" dirty="0"/>
              <a:t>HINTS: Domain names, multiple status codes</a:t>
            </a:r>
          </a:p>
          <a:p>
            <a:pPr marL="457200" indent="-457200">
              <a:buFont typeface="Arial" panose="020B0604020202020204" pitchFamily="34" charset="0"/>
              <a:buChar char="•"/>
            </a:pPr>
            <a:r>
              <a:rPr lang="nl-BE" sz="5400" dirty="0"/>
              <a:t>No real vulnerabilities in API1 or API2, but rather a mismatch in configuration</a:t>
            </a:r>
          </a:p>
          <a:p>
            <a:pPr marL="457200" indent="-457200">
              <a:buFont typeface="Arial" panose="020B0604020202020204" pitchFamily="34" charset="0"/>
              <a:buChar char="•"/>
            </a:pPr>
            <a:endParaRPr lang="nl-BE" sz="5400" dirty="0"/>
          </a:p>
          <a:p>
            <a:endParaRPr lang="nl-BE" sz="5400" dirty="0"/>
          </a:p>
          <a:p>
            <a:endParaRPr lang="nl-NL"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13799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5A11-4AEE-725E-C1DD-F5C587E02D80}"/>
              </a:ext>
            </a:extLst>
          </p:cNvPr>
          <p:cNvSpPr>
            <a:spLocks noGrp="1"/>
          </p:cNvSpPr>
          <p:nvPr>
            <p:ph type="title"/>
          </p:nvPr>
        </p:nvSpPr>
        <p:spPr/>
        <p:txBody>
          <a:bodyPr anchor="t">
            <a:normAutofit/>
          </a:bodyPr>
          <a:lstStyle/>
          <a:p>
            <a:r>
              <a:rPr lang="fr-FR" sz="8800" dirty="0"/>
              <a:t>Web Application Firewalls</a:t>
            </a:r>
          </a:p>
        </p:txBody>
      </p:sp>
    </p:spTree>
    <p:extLst>
      <p:ext uri="{BB962C8B-B14F-4D97-AF65-F5344CB8AC3E}">
        <p14:creationId xmlns:p14="http://schemas.microsoft.com/office/powerpoint/2010/main" val="375100802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8108916" cy="2739211"/>
          </a:xfrm>
          <a:prstGeom prst="rect">
            <a:avLst/>
          </a:prstGeom>
          <a:noFill/>
        </p:spPr>
        <p:txBody>
          <a:bodyPr wrap="square" rtlCol="0">
            <a:spAutoFit/>
          </a:bodyPr>
          <a:lstStyle/>
          <a:p>
            <a:r>
              <a:rPr lang="nl-BE" sz="4400" b="1" dirty="0"/>
              <a:t>WAF Placement &amp; </a:t>
            </a:r>
          </a:p>
          <a:p>
            <a:r>
              <a:rPr lang="nl-BE" sz="4400" b="1" dirty="0"/>
              <a:t>Trust relationship between API’s</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16213"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1409502" y="5320379"/>
            <a:ext cx="1445228" cy="822849"/>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30791" y="5320379"/>
            <a:ext cx="1163148" cy="6581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TextBox 11">
            <a:extLst>
              <a:ext uri="{FF2B5EF4-FFF2-40B4-BE49-F238E27FC236}">
                <a16:creationId xmlns:a16="http://schemas.microsoft.com/office/drawing/2014/main" id="{B763F0D6-740A-A3F8-BA27-7A17636B8DD0}"/>
              </a:ext>
            </a:extLst>
          </p:cNvPr>
          <p:cNvSpPr txBox="1"/>
          <p:nvPr/>
        </p:nvSpPr>
        <p:spPr>
          <a:xfrm>
            <a:off x="14658297" y="7528280"/>
            <a:ext cx="4382354" cy="2062103"/>
          </a:xfrm>
          <a:prstGeom prst="rect">
            <a:avLst/>
          </a:prstGeom>
          <a:noFill/>
        </p:spPr>
        <p:txBody>
          <a:bodyPr wrap="none" rtlCol="0">
            <a:spAutoFit/>
          </a:bodyPr>
          <a:lstStyle/>
          <a:p>
            <a:pPr marL="457200" indent="-457200">
              <a:buFont typeface="Arial" panose="020B0604020202020204" pitchFamily="34" charset="0"/>
              <a:buChar char="•"/>
            </a:pPr>
            <a:r>
              <a:rPr lang="en-BE" sz="3200" dirty="0"/>
              <a:t>Not publicly reachable</a:t>
            </a:r>
          </a:p>
          <a:p>
            <a:pPr marL="457200" indent="-457200">
              <a:buFont typeface="Arial" panose="020B0604020202020204" pitchFamily="34" charset="0"/>
              <a:buChar char="•"/>
            </a:pPr>
            <a:r>
              <a:rPr lang="en-BE" sz="3200" dirty="0"/>
              <a:t>Whitelisted IP</a:t>
            </a:r>
          </a:p>
          <a:p>
            <a:pPr marL="457200" indent="-457200">
              <a:buFont typeface="Arial" panose="020B0604020202020204" pitchFamily="34" charset="0"/>
              <a:buChar char="•"/>
            </a:pPr>
            <a:r>
              <a:rPr lang="en-BE" sz="3200" dirty="0"/>
              <a:t>Bearer Tokens</a:t>
            </a:r>
          </a:p>
          <a:p>
            <a:pPr marL="457200" indent="-457200">
              <a:buFont typeface="Arial" panose="020B0604020202020204" pitchFamily="34" charset="0"/>
              <a:buChar char="•"/>
            </a:pPr>
            <a:r>
              <a:rPr lang="en-BE" sz="3200" dirty="0"/>
              <a:t>API keys</a:t>
            </a:r>
          </a:p>
        </p:txBody>
      </p:sp>
      <p:sp>
        <p:nvSpPr>
          <p:cNvPr id="13" name="TextBox 12">
            <a:extLst>
              <a:ext uri="{FF2B5EF4-FFF2-40B4-BE49-F238E27FC236}">
                <a16:creationId xmlns:a16="http://schemas.microsoft.com/office/drawing/2014/main" id="{C44CEA51-EC17-DD84-142E-088EC09BF46D}"/>
              </a:ext>
            </a:extLst>
          </p:cNvPr>
          <p:cNvSpPr txBox="1"/>
          <p:nvPr/>
        </p:nvSpPr>
        <p:spPr>
          <a:xfrm>
            <a:off x="3429280" y="7333077"/>
            <a:ext cx="5170583" cy="3293209"/>
          </a:xfrm>
          <a:prstGeom prst="rect">
            <a:avLst/>
          </a:prstGeom>
          <a:noFill/>
        </p:spPr>
        <p:txBody>
          <a:bodyPr wrap="none" rtlCol="0">
            <a:spAutoFit/>
          </a:bodyPr>
          <a:lstStyle/>
          <a:p>
            <a:r>
              <a:rPr lang="en-BE" sz="4800" dirty="0"/>
              <a:t>Pattern recognition:</a:t>
            </a:r>
          </a:p>
          <a:p>
            <a:r>
              <a:rPr lang="en-BE" sz="4000" dirty="0"/>
              <a:t>../</a:t>
            </a:r>
          </a:p>
          <a:p>
            <a:r>
              <a:rPr lang="en-BE" sz="4000" dirty="0"/>
              <a:t>SLEEP</a:t>
            </a:r>
          </a:p>
          <a:p>
            <a:r>
              <a:rPr lang="en-BE" sz="4000" dirty="0"/>
              <a:t>UNION</a:t>
            </a:r>
          </a:p>
          <a:p>
            <a:r>
              <a:rPr lang="en-GB" sz="4000" dirty="0"/>
              <a:t>o</a:t>
            </a:r>
            <a:r>
              <a:rPr lang="en-BE" sz="4000" dirty="0"/>
              <a:t>astify.com (!)</a:t>
            </a:r>
          </a:p>
        </p:txBody>
      </p:sp>
    </p:spTree>
    <p:extLst>
      <p:ext uri="{BB962C8B-B14F-4D97-AF65-F5344CB8AC3E}">
        <p14:creationId xmlns:p14="http://schemas.microsoft.com/office/powerpoint/2010/main" val="28402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8108916" cy="2062103"/>
          </a:xfrm>
          <a:prstGeom prst="rect">
            <a:avLst/>
          </a:prstGeom>
          <a:noFill/>
        </p:spPr>
        <p:txBody>
          <a:bodyPr wrap="square" rtlCol="0">
            <a:spAutoFit/>
          </a:bodyPr>
          <a:lstStyle/>
          <a:p>
            <a:r>
              <a:rPr lang="nl-BE" sz="4400" b="1" dirty="0"/>
              <a:t>WAF in action</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5414" y="4242217"/>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1389102" y="5318810"/>
            <a:ext cx="1445228" cy="822849"/>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08545" y="5326414"/>
            <a:ext cx="1163148" cy="6581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 name="TextBox 9">
            <a:extLst>
              <a:ext uri="{FF2B5EF4-FFF2-40B4-BE49-F238E27FC236}">
                <a16:creationId xmlns:a16="http://schemas.microsoft.com/office/drawing/2014/main" id="{4FC388F6-DF71-733F-B466-5E35C3B3F453}"/>
              </a:ext>
            </a:extLst>
          </p:cNvPr>
          <p:cNvSpPr txBox="1"/>
          <p:nvPr/>
        </p:nvSpPr>
        <p:spPr>
          <a:xfrm>
            <a:off x="4395730" y="6673930"/>
            <a:ext cx="4027962" cy="1569660"/>
          </a:xfrm>
          <a:prstGeom prst="rect">
            <a:avLst/>
          </a:prstGeom>
          <a:noFill/>
        </p:spPr>
        <p:txBody>
          <a:bodyPr wrap="none" rtlCol="0">
            <a:spAutoFit/>
          </a:bodyPr>
          <a:lstStyle/>
          <a:p>
            <a:r>
              <a:rPr lang="en-BE" sz="4800" dirty="0"/>
              <a:t>{“ID”:”123”}</a:t>
            </a:r>
          </a:p>
          <a:p>
            <a:r>
              <a:rPr lang="en-BE" sz="4800" dirty="0"/>
              <a:t>{“ID”:”123</a:t>
            </a:r>
            <a:r>
              <a:rPr lang="en-BE" sz="4800" dirty="0">
                <a:highlight>
                  <a:srgbClr val="FFFF00"/>
                </a:highlight>
              </a:rPr>
              <a:t>/../</a:t>
            </a:r>
            <a:r>
              <a:rPr lang="en-BE" sz="4800" dirty="0"/>
              <a:t>”}</a:t>
            </a:r>
          </a:p>
        </p:txBody>
      </p:sp>
      <p:sp>
        <p:nvSpPr>
          <p:cNvPr id="12" name="TextBox 11">
            <a:extLst>
              <a:ext uri="{FF2B5EF4-FFF2-40B4-BE49-F238E27FC236}">
                <a16:creationId xmlns:a16="http://schemas.microsoft.com/office/drawing/2014/main" id="{2087B72F-1965-D002-E25E-C12C6B1AAB4B}"/>
              </a:ext>
            </a:extLst>
          </p:cNvPr>
          <p:cNvSpPr txBox="1"/>
          <p:nvPr/>
        </p:nvSpPr>
        <p:spPr>
          <a:xfrm>
            <a:off x="12878595" y="7470380"/>
            <a:ext cx="5360891" cy="707886"/>
          </a:xfrm>
          <a:prstGeom prst="rect">
            <a:avLst/>
          </a:prstGeom>
          <a:noFill/>
        </p:spPr>
        <p:txBody>
          <a:bodyPr wrap="none" rtlCol="0">
            <a:spAutoFit/>
          </a:bodyPr>
          <a:lstStyle/>
          <a:p>
            <a:r>
              <a:rPr lang="en-BE" sz="4000" b="1" strike="sngStrike" dirty="0"/>
              <a:t>POST /api/v1/user/123/</a:t>
            </a:r>
          </a:p>
        </p:txBody>
      </p:sp>
      <p:pic>
        <p:nvPicPr>
          <p:cNvPr id="5124" name="Picture 4" descr="shield with security block user ban icon 34974351 PNG">
            <a:extLst>
              <a:ext uri="{FF2B5EF4-FFF2-40B4-BE49-F238E27FC236}">
                <a16:creationId xmlns:a16="http://schemas.microsoft.com/office/drawing/2014/main" id="{6EA9F9D8-11A1-D8E5-7FF3-88FEBF433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595" y="3425815"/>
            <a:ext cx="2368138" cy="18945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53E9CC5-87FC-E6E5-44A5-C0451ED1B9DD}"/>
              </a:ext>
            </a:extLst>
          </p:cNvPr>
          <p:cNvSpPr txBox="1"/>
          <p:nvPr/>
        </p:nvSpPr>
        <p:spPr>
          <a:xfrm>
            <a:off x="2255260" y="8702660"/>
            <a:ext cx="7948670" cy="830997"/>
          </a:xfrm>
          <a:prstGeom prst="rect">
            <a:avLst/>
          </a:prstGeom>
          <a:noFill/>
          <a:ln>
            <a:noFill/>
          </a:ln>
        </p:spPr>
        <p:txBody>
          <a:bodyPr wrap="square" rtlCol="0">
            <a:spAutoFit/>
          </a:bodyPr>
          <a:lstStyle/>
          <a:p>
            <a:r>
              <a:rPr lang="en-BE" sz="4800" b="1" dirty="0"/>
              <a:t>Well-known patterns blocked!</a:t>
            </a:r>
          </a:p>
        </p:txBody>
      </p:sp>
    </p:spTree>
    <p:extLst>
      <p:ext uri="{BB962C8B-B14F-4D97-AF65-F5344CB8AC3E}">
        <p14:creationId xmlns:p14="http://schemas.microsoft.com/office/powerpoint/2010/main" val="40510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5A11-4AEE-725E-C1DD-F5C587E02D80}"/>
              </a:ext>
            </a:extLst>
          </p:cNvPr>
          <p:cNvSpPr>
            <a:spLocks noGrp="1"/>
          </p:cNvSpPr>
          <p:nvPr>
            <p:ph type="title"/>
          </p:nvPr>
        </p:nvSpPr>
        <p:spPr/>
        <p:txBody>
          <a:bodyPr anchor="t">
            <a:normAutofit/>
          </a:bodyPr>
          <a:lstStyle/>
          <a:p>
            <a:r>
              <a:rPr lang="fr-FR" sz="8800" dirty="0"/>
              <a:t>Transformations</a:t>
            </a:r>
          </a:p>
        </p:txBody>
      </p:sp>
    </p:spTree>
    <p:extLst>
      <p:ext uri="{BB962C8B-B14F-4D97-AF65-F5344CB8AC3E}">
        <p14:creationId xmlns:p14="http://schemas.microsoft.com/office/powerpoint/2010/main" val="347733913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BAA27D9-2916-53C7-0F95-B0F49EAB6A85}"/>
              </a:ext>
            </a:extLst>
          </p:cNvPr>
          <p:cNvSpPr>
            <a:spLocks noGrp="1"/>
          </p:cNvSpPr>
          <p:nvPr>
            <p:ph idx="1"/>
          </p:nvPr>
        </p:nvSpPr>
        <p:spPr>
          <a:xfrm>
            <a:off x="2325756" y="7854043"/>
            <a:ext cx="15454176" cy="2456373"/>
          </a:xfrm>
        </p:spPr>
        <p:txBody>
          <a:bodyPr>
            <a:normAutofit fontScale="92500" lnSpcReduction="20000"/>
          </a:bodyPr>
          <a:lstStyle/>
          <a:p>
            <a:pPr marL="0" indent="0" algn="ctr">
              <a:buNone/>
            </a:pPr>
            <a:r>
              <a:rPr lang="fr-FR" dirty="0" err="1"/>
              <a:t>Exposing</a:t>
            </a:r>
            <a:r>
              <a:rPr lang="fr-FR" dirty="0"/>
              <a:t> a bonus API </a:t>
            </a:r>
            <a:r>
              <a:rPr lang="fr-FR" dirty="0" err="1"/>
              <a:t>attack</a:t>
            </a:r>
            <a:r>
              <a:rPr lang="fr-FR" dirty="0"/>
              <a:t> surface</a:t>
            </a:r>
          </a:p>
          <a:p>
            <a:pPr marL="0" indent="0" algn="ctr">
              <a:buNone/>
            </a:pPr>
            <a:r>
              <a:rPr lang="fr-FR" dirty="0" err="1"/>
              <a:t>Utilize</a:t>
            </a:r>
            <a:r>
              <a:rPr lang="fr-FR" dirty="0"/>
              <a:t> </a:t>
            </a:r>
            <a:r>
              <a:rPr lang="fr-FR" dirty="0" err="1"/>
              <a:t>it</a:t>
            </a:r>
            <a:r>
              <a:rPr lang="fr-FR" dirty="0"/>
              <a:t> to bypass the firewall</a:t>
            </a:r>
          </a:p>
          <a:p>
            <a:pPr marL="0" indent="0" algn="ctr">
              <a:buNone/>
            </a:pPr>
            <a:r>
              <a:rPr lang="fr-FR" dirty="0" err="1"/>
              <a:t>Detonate</a:t>
            </a:r>
            <a:r>
              <a:rPr lang="fr-FR" dirty="0"/>
              <a:t> </a:t>
            </a:r>
            <a:r>
              <a:rPr lang="fr-FR" dirty="0" err="1"/>
              <a:t>payloads</a:t>
            </a:r>
            <a:r>
              <a:rPr lang="fr-FR" dirty="0"/>
              <a:t> </a:t>
            </a:r>
            <a:r>
              <a:rPr lang="fr-FR" dirty="0" err="1"/>
              <a:t>deep</a:t>
            </a:r>
            <a:r>
              <a:rPr lang="fr-FR" dirty="0"/>
              <a:t> in the application.</a:t>
            </a:r>
          </a:p>
        </p:txBody>
      </p:sp>
      <p:grpSp>
        <p:nvGrpSpPr>
          <p:cNvPr id="10" name="Forme">
            <a:extLst>
              <a:ext uri="{FF2B5EF4-FFF2-40B4-BE49-F238E27FC236}">
                <a16:creationId xmlns:a16="http://schemas.microsoft.com/office/drawing/2014/main" id="{B8BB38BA-E20D-F3ED-3573-1E032FD2E640}"/>
              </a:ext>
            </a:extLst>
          </p:cNvPr>
          <p:cNvGrpSpPr/>
          <p:nvPr/>
        </p:nvGrpSpPr>
        <p:grpSpPr>
          <a:xfrm>
            <a:off x="2325756" y="2645229"/>
            <a:ext cx="15454176" cy="4821828"/>
            <a:chOff x="2325756" y="2645229"/>
            <a:chExt cx="15454176" cy="4821828"/>
          </a:xfrm>
        </p:grpSpPr>
        <p:sp>
          <p:nvSpPr>
            <p:cNvPr id="3" name="Couleur">
              <a:extLst>
                <a:ext uri="{FF2B5EF4-FFF2-40B4-BE49-F238E27FC236}">
                  <a16:creationId xmlns:a16="http://schemas.microsoft.com/office/drawing/2014/main" id="{03780724-373A-CD74-5DA0-03744B9273FC}"/>
                </a:ext>
              </a:extLst>
            </p:cNvPr>
            <p:cNvSpPr/>
            <p:nvPr/>
          </p:nvSpPr>
          <p:spPr>
            <a:xfrm>
              <a:off x="2325756" y="2645229"/>
              <a:ext cx="15454176" cy="4821828"/>
            </a:xfrm>
            <a:custGeom>
              <a:avLst/>
              <a:gdLst>
                <a:gd name="connsiteX0" fmla="*/ 0 w 20116032"/>
                <a:gd name="connsiteY0" fmla="*/ 0 h 4665006"/>
                <a:gd name="connsiteX1" fmla="*/ 20116032 w 20116032"/>
                <a:gd name="connsiteY1" fmla="*/ 0 h 4665006"/>
                <a:gd name="connsiteX2" fmla="*/ 20116032 w 20116032"/>
                <a:gd name="connsiteY2" fmla="*/ 4665006 h 4665006"/>
                <a:gd name="connsiteX3" fmla="*/ 0 w 20116032"/>
                <a:gd name="connsiteY3" fmla="*/ 4665006 h 4665006"/>
                <a:gd name="connsiteX4" fmla="*/ 0 w 20116032"/>
                <a:gd name="connsiteY4" fmla="*/ 0 h 4665006"/>
                <a:gd name="connsiteX0" fmla="*/ 7088 w 20123120"/>
                <a:gd name="connsiteY0" fmla="*/ 0 h 6507983"/>
                <a:gd name="connsiteX1" fmla="*/ 20123120 w 20123120"/>
                <a:gd name="connsiteY1" fmla="*/ 0 h 6507983"/>
                <a:gd name="connsiteX2" fmla="*/ 20123120 w 20123120"/>
                <a:gd name="connsiteY2" fmla="*/ 4665006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5 w 20123120"/>
                <a:gd name="connsiteY2" fmla="*/ 4903192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4977295 h 6507983"/>
                <a:gd name="connsiteX3" fmla="*/ 0 w 20123120"/>
                <a:gd name="connsiteY3" fmla="*/ 6507983 h 6507983"/>
                <a:gd name="connsiteX4" fmla="*/ 7088 w 20123120"/>
                <a:gd name="connsiteY4" fmla="*/ 0 h 6507983"/>
                <a:gd name="connsiteX0" fmla="*/ 7088 w 20123120"/>
                <a:gd name="connsiteY0" fmla="*/ 0 h 6507983"/>
                <a:gd name="connsiteX1" fmla="*/ 20123120 w 20123120"/>
                <a:gd name="connsiteY1" fmla="*/ 0 h 6507983"/>
                <a:gd name="connsiteX2" fmla="*/ 20113496 w 20123120"/>
                <a:gd name="connsiteY2" fmla="*/ 5431289 h 6507983"/>
                <a:gd name="connsiteX3" fmla="*/ 0 w 20123120"/>
                <a:gd name="connsiteY3" fmla="*/ 6507983 h 6507983"/>
                <a:gd name="connsiteX4" fmla="*/ 7088 w 20123120"/>
                <a:gd name="connsiteY4" fmla="*/ 0 h 6507983"/>
                <a:gd name="connsiteX0" fmla="*/ 7088 w 20123120"/>
                <a:gd name="connsiteY0" fmla="*/ 0 h 7523550"/>
                <a:gd name="connsiteX1" fmla="*/ 20123120 w 20123120"/>
                <a:gd name="connsiteY1" fmla="*/ 0 h 7523550"/>
                <a:gd name="connsiteX2" fmla="*/ 20113496 w 20123120"/>
                <a:gd name="connsiteY2" fmla="*/ 5431289 h 7523550"/>
                <a:gd name="connsiteX3" fmla="*/ 0 w 20123120"/>
                <a:gd name="connsiteY3" fmla="*/ 7523550 h 7523550"/>
                <a:gd name="connsiteX4" fmla="*/ 7088 w 20123120"/>
                <a:gd name="connsiteY4" fmla="*/ 0 h 7523550"/>
                <a:gd name="connsiteX0" fmla="*/ 7088 w 20123120"/>
                <a:gd name="connsiteY0" fmla="*/ 0 h 7523550"/>
                <a:gd name="connsiteX1" fmla="*/ 20123120 w 20123120"/>
                <a:gd name="connsiteY1" fmla="*/ 0 h 7523550"/>
                <a:gd name="connsiteX2" fmla="*/ 20113496 w 20123120"/>
                <a:gd name="connsiteY2" fmla="*/ 5431289 h 7523550"/>
                <a:gd name="connsiteX3" fmla="*/ 0 w 20123120"/>
                <a:gd name="connsiteY3" fmla="*/ 7523550 h 7523550"/>
                <a:gd name="connsiteX4" fmla="*/ 7088 w 20123120"/>
                <a:gd name="connsiteY4" fmla="*/ 0 h 7523550"/>
                <a:gd name="connsiteX0" fmla="*/ 7088 w 20123120"/>
                <a:gd name="connsiteY0" fmla="*/ 0 h 7523550"/>
                <a:gd name="connsiteX1" fmla="*/ 20123120 w 20123120"/>
                <a:gd name="connsiteY1" fmla="*/ 0 h 7523550"/>
                <a:gd name="connsiteX2" fmla="*/ 20113496 w 20123120"/>
                <a:gd name="connsiteY2" fmla="*/ 5431289 h 7523550"/>
                <a:gd name="connsiteX3" fmla="*/ 0 w 20123120"/>
                <a:gd name="connsiteY3" fmla="*/ 7523550 h 7523550"/>
                <a:gd name="connsiteX4" fmla="*/ 7088 w 20123120"/>
                <a:gd name="connsiteY4" fmla="*/ 0 h 752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3120" h="7523550">
                  <a:moveTo>
                    <a:pt x="7088" y="0"/>
                  </a:moveTo>
                  <a:lnTo>
                    <a:pt x="20123120" y="0"/>
                  </a:lnTo>
                  <a:cubicBezTo>
                    <a:pt x="20119912" y="1634397"/>
                    <a:pt x="20116704" y="3796892"/>
                    <a:pt x="20113496" y="5431289"/>
                  </a:cubicBezTo>
                  <a:lnTo>
                    <a:pt x="0" y="7523550"/>
                  </a:lnTo>
                  <a:cubicBezTo>
                    <a:pt x="2363" y="5354222"/>
                    <a:pt x="4725" y="2169328"/>
                    <a:pt x="7088"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507937">
                <a:spcBef>
                  <a:spcPts val="1649"/>
                </a:spcBef>
                <a:spcAft>
                  <a:spcPts val="1500"/>
                </a:spcAft>
                <a:buClr>
                  <a:schemeClr val="tx1"/>
                </a:buClr>
                <a:buSzPct val="75000"/>
              </a:pPr>
              <a:endParaRPr lang="fr-FR" sz="4617" dirty="0">
                <a:solidFill>
                  <a:schemeClr val="bg1"/>
                </a:solidFill>
                <a:latin typeface="Arial" panose="020B0604020202020204" pitchFamily="34" charset="0"/>
              </a:endParaRPr>
            </a:p>
          </p:txBody>
        </p:sp>
        <p:sp>
          <p:nvSpPr>
            <p:cNvPr id="9" name="Espace réservé du contenu 3">
              <a:extLst>
                <a:ext uri="{FF2B5EF4-FFF2-40B4-BE49-F238E27FC236}">
                  <a16:creationId xmlns:a16="http://schemas.microsoft.com/office/drawing/2014/main" id="{2098520E-E55B-74F0-3980-67F0D6106809}"/>
                </a:ext>
              </a:extLst>
            </p:cNvPr>
            <p:cNvSpPr txBox="1">
              <a:spLocks/>
            </p:cNvSpPr>
            <p:nvPr/>
          </p:nvSpPr>
          <p:spPr>
            <a:xfrm>
              <a:off x="2325756" y="3398749"/>
              <a:ext cx="15454176" cy="2456373"/>
            </a:xfrm>
            <a:prstGeom prst="rect">
              <a:avLst/>
            </a:prstGeom>
          </p:spPr>
          <p:txBody>
            <a:bodyPr vert="horz" lIns="91440" tIns="45720" rIns="91440" bIns="45720" rtlCol="0">
              <a:normAutofit/>
            </a:bodyPr>
            <a:lstStyle>
              <a:lvl1pPr marL="376984" indent="-376984" algn="l" defTabSz="1507937" rtl="0" eaLnBrk="1" latinLnBrk="0" hangingPunct="1">
                <a:lnSpc>
                  <a:spcPct val="100000"/>
                </a:lnSpc>
                <a:spcBef>
                  <a:spcPts val="1649"/>
                </a:spcBef>
                <a:spcAft>
                  <a:spcPts val="1500"/>
                </a:spcAft>
                <a:buClr>
                  <a:schemeClr val="tx1"/>
                </a:buClr>
                <a:buSzPct val="75000"/>
                <a:buFont typeface="Arial" panose="020B0604020202020204" pitchFamily="34" charset="0"/>
                <a:buChar char="•"/>
                <a:defRPr sz="4617" b="0" i="0" kern="1200">
                  <a:solidFill>
                    <a:schemeClr val="tx1"/>
                  </a:solidFill>
                  <a:latin typeface="Helvetica Light" panose="020B0403020202020204" pitchFamily="34" charset="0"/>
                  <a:ea typeface="+mn-ea"/>
                  <a:cs typeface="+mn-cs"/>
                </a:defRPr>
              </a:lvl1pPr>
              <a:lvl2pPr marL="1130953" indent="-376984" algn="l" defTabSz="1507937" rtl="0" eaLnBrk="1" latinLnBrk="0" hangingPunct="1">
                <a:lnSpc>
                  <a:spcPct val="100000"/>
                </a:lnSpc>
                <a:spcBef>
                  <a:spcPts val="825"/>
                </a:spcBef>
                <a:spcAft>
                  <a:spcPts val="1500"/>
                </a:spcAft>
                <a:buClr>
                  <a:schemeClr val="tx1"/>
                </a:buClr>
                <a:buSzPct val="75000"/>
                <a:buFont typeface="Arial" panose="020B0604020202020204" pitchFamily="34" charset="0"/>
                <a:buChar char="•"/>
                <a:defRPr sz="3958" b="0" i="0" kern="1200">
                  <a:solidFill>
                    <a:schemeClr val="tx1"/>
                  </a:solidFill>
                  <a:latin typeface="Helvetica Light" panose="020B0403020202020204" pitchFamily="34" charset="0"/>
                  <a:ea typeface="+mn-ea"/>
                  <a:cs typeface="+mn-cs"/>
                </a:defRPr>
              </a:lvl2pPr>
              <a:lvl3pPr marL="1884921" indent="-376984" algn="l" defTabSz="1507937" rtl="0" eaLnBrk="1" latinLnBrk="0" hangingPunct="1">
                <a:lnSpc>
                  <a:spcPct val="100000"/>
                </a:lnSpc>
                <a:spcBef>
                  <a:spcPts val="825"/>
                </a:spcBef>
                <a:spcAft>
                  <a:spcPts val="1500"/>
                </a:spcAft>
                <a:buClr>
                  <a:schemeClr val="tx1"/>
                </a:buClr>
                <a:buSzPct val="75000"/>
                <a:buFont typeface="Arial" panose="020B0604020202020204" pitchFamily="34" charset="0"/>
                <a:buChar char="•"/>
                <a:defRPr sz="3298" b="0" i="0" kern="1200">
                  <a:solidFill>
                    <a:schemeClr val="tx1"/>
                  </a:solidFill>
                  <a:latin typeface="Helvetica Light" panose="020B0403020202020204" pitchFamily="34" charset="0"/>
                  <a:ea typeface="+mn-ea"/>
                  <a:cs typeface="+mn-cs"/>
                </a:defRPr>
              </a:lvl3pPr>
              <a:lvl4pPr marL="2638890" indent="-376984" algn="l" defTabSz="1507937" rtl="0" eaLnBrk="1" latinLnBrk="0" hangingPunct="1">
                <a:lnSpc>
                  <a:spcPct val="100000"/>
                </a:lnSpc>
                <a:spcBef>
                  <a:spcPts val="825"/>
                </a:spcBef>
                <a:spcAft>
                  <a:spcPts val="1500"/>
                </a:spcAft>
                <a:buClr>
                  <a:schemeClr val="tx1"/>
                </a:buClr>
                <a:buSzPct val="75000"/>
                <a:buFont typeface="Arial" panose="020B0604020202020204" pitchFamily="34" charset="0"/>
                <a:buChar char="•"/>
                <a:defRPr sz="2968" b="0" i="0" kern="1200">
                  <a:solidFill>
                    <a:schemeClr val="tx1"/>
                  </a:solidFill>
                  <a:latin typeface="Helvetica Light" panose="020B0403020202020204" pitchFamily="34" charset="0"/>
                  <a:ea typeface="+mn-ea"/>
                  <a:cs typeface="+mn-cs"/>
                </a:defRPr>
              </a:lvl4pPr>
              <a:lvl5pPr marL="3392858" indent="-376984" algn="l" defTabSz="1507937" rtl="0" eaLnBrk="1" latinLnBrk="0" hangingPunct="1">
                <a:lnSpc>
                  <a:spcPct val="100000"/>
                </a:lnSpc>
                <a:spcBef>
                  <a:spcPts val="825"/>
                </a:spcBef>
                <a:spcAft>
                  <a:spcPts val="1500"/>
                </a:spcAft>
                <a:buClr>
                  <a:schemeClr val="tx1"/>
                </a:buClr>
                <a:buSzPct val="75000"/>
                <a:buFont typeface="Arial" panose="020B0604020202020204" pitchFamily="34" charset="0"/>
                <a:buChar char="•"/>
                <a:defRPr sz="2968" b="0" i="0" kern="1200">
                  <a:solidFill>
                    <a:schemeClr val="tx1"/>
                  </a:solidFill>
                  <a:latin typeface="Helvetica Light" panose="020B0403020202020204" pitchFamily="34" charset="0"/>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nl-BE" sz="4800" dirty="0">
                  <a:solidFill>
                    <a:schemeClr val="bg1"/>
                  </a:solidFill>
                </a:rPr>
                <a:t>Bypassing Firewalls with API-to-API hacking: </a:t>
              </a:r>
              <a:br>
                <a:rPr lang="nl-BE" sz="4800" dirty="0">
                  <a:solidFill>
                    <a:schemeClr val="bg1"/>
                  </a:solidFill>
                </a:rPr>
              </a:br>
              <a:r>
                <a:rPr lang="nl-BE" sz="4800" dirty="0">
                  <a:solidFill>
                    <a:schemeClr val="bg1"/>
                  </a:solidFill>
                </a:rPr>
                <a:t>Delivering payloads to 2nd order API’s</a:t>
              </a:r>
              <a:endParaRPr lang="fr-FR"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428922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2" y="1443038"/>
            <a:ext cx="11624881" cy="2062103"/>
          </a:xfrm>
          <a:prstGeom prst="rect">
            <a:avLst/>
          </a:prstGeom>
          <a:noFill/>
        </p:spPr>
        <p:txBody>
          <a:bodyPr wrap="square" rtlCol="0">
            <a:spAutoFit/>
          </a:bodyPr>
          <a:lstStyle/>
          <a:p>
            <a:r>
              <a:rPr lang="nl-BE" sz="4400" b="1" dirty="0"/>
              <a:t>Transformations: A tool at our disposal</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7986"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1416933" y="5448272"/>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494769"/>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4313766" y="5450931"/>
            <a:ext cx="3575963"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 name="TextBox 9">
            <a:extLst>
              <a:ext uri="{FF2B5EF4-FFF2-40B4-BE49-F238E27FC236}">
                <a16:creationId xmlns:a16="http://schemas.microsoft.com/office/drawing/2014/main" id="{4FC388F6-DF71-733F-B466-5E35C3B3F453}"/>
              </a:ext>
            </a:extLst>
          </p:cNvPr>
          <p:cNvSpPr txBox="1"/>
          <p:nvPr/>
        </p:nvSpPr>
        <p:spPr>
          <a:xfrm>
            <a:off x="5030943" y="6313580"/>
            <a:ext cx="1493101" cy="830997"/>
          </a:xfrm>
          <a:prstGeom prst="rect">
            <a:avLst/>
          </a:prstGeom>
          <a:noFill/>
        </p:spPr>
        <p:txBody>
          <a:bodyPr wrap="none" rtlCol="0">
            <a:spAutoFit/>
          </a:bodyPr>
          <a:lstStyle/>
          <a:p>
            <a:r>
              <a:rPr lang="en-BE" sz="4800" dirty="0"/>
              <a:t>HTTP</a:t>
            </a:r>
          </a:p>
        </p:txBody>
      </p:sp>
      <p:sp>
        <p:nvSpPr>
          <p:cNvPr id="3" name="TextBox 2">
            <a:extLst>
              <a:ext uri="{FF2B5EF4-FFF2-40B4-BE49-F238E27FC236}">
                <a16:creationId xmlns:a16="http://schemas.microsoft.com/office/drawing/2014/main" id="{243DEBE2-7307-CA37-8EAA-B51845885C5B}"/>
              </a:ext>
            </a:extLst>
          </p:cNvPr>
          <p:cNvSpPr txBox="1"/>
          <p:nvPr/>
        </p:nvSpPr>
        <p:spPr>
          <a:xfrm>
            <a:off x="8163851" y="7419594"/>
            <a:ext cx="3344505" cy="830997"/>
          </a:xfrm>
          <a:prstGeom prst="rect">
            <a:avLst/>
          </a:prstGeom>
          <a:noFill/>
        </p:spPr>
        <p:txBody>
          <a:bodyPr wrap="none" rtlCol="0">
            <a:spAutoFit/>
          </a:bodyPr>
          <a:lstStyle/>
          <a:p>
            <a:r>
              <a:rPr lang="en-BE" sz="4800" dirty="0"/>
              <a:t>JSON.Parse()</a:t>
            </a:r>
          </a:p>
        </p:txBody>
      </p:sp>
      <p:sp>
        <p:nvSpPr>
          <p:cNvPr id="13" name="TextBox 12">
            <a:extLst>
              <a:ext uri="{FF2B5EF4-FFF2-40B4-BE49-F238E27FC236}">
                <a16:creationId xmlns:a16="http://schemas.microsoft.com/office/drawing/2014/main" id="{2490AA1C-DED6-764C-E229-5DBB62FECE3B}"/>
              </a:ext>
            </a:extLst>
          </p:cNvPr>
          <p:cNvSpPr txBox="1"/>
          <p:nvPr/>
        </p:nvSpPr>
        <p:spPr>
          <a:xfrm>
            <a:off x="11431858" y="6574439"/>
            <a:ext cx="1493101" cy="830997"/>
          </a:xfrm>
          <a:prstGeom prst="rect">
            <a:avLst/>
          </a:prstGeom>
          <a:noFill/>
        </p:spPr>
        <p:txBody>
          <a:bodyPr wrap="none" rtlCol="0">
            <a:spAutoFit/>
          </a:bodyPr>
          <a:lstStyle/>
          <a:p>
            <a:r>
              <a:rPr lang="en-BE" sz="4800" dirty="0"/>
              <a:t>HTTP</a:t>
            </a:r>
          </a:p>
        </p:txBody>
      </p:sp>
      <p:sp>
        <p:nvSpPr>
          <p:cNvPr id="14" name="TextBox 13">
            <a:extLst>
              <a:ext uri="{FF2B5EF4-FFF2-40B4-BE49-F238E27FC236}">
                <a16:creationId xmlns:a16="http://schemas.microsoft.com/office/drawing/2014/main" id="{52A1CDF9-323C-1A50-B6EC-967E05C1894B}"/>
              </a:ext>
            </a:extLst>
          </p:cNvPr>
          <p:cNvSpPr txBox="1"/>
          <p:nvPr/>
        </p:nvSpPr>
        <p:spPr>
          <a:xfrm>
            <a:off x="2084832" y="8961120"/>
            <a:ext cx="14959584" cy="769441"/>
          </a:xfrm>
          <a:prstGeom prst="rect">
            <a:avLst/>
          </a:prstGeom>
          <a:noFill/>
        </p:spPr>
        <p:txBody>
          <a:bodyPr wrap="square" rtlCol="0">
            <a:spAutoFit/>
          </a:bodyPr>
          <a:lstStyle/>
          <a:p>
            <a:r>
              <a:rPr lang="en-BE" sz="4400" dirty="0"/>
              <a:t>U</a:t>
            </a:r>
            <a:r>
              <a:rPr lang="en-GB" sz="4400" dirty="0"/>
              <a:t>s</a:t>
            </a:r>
            <a:r>
              <a:rPr lang="en-BE" sz="4400" dirty="0"/>
              <a:t>er input travels through different protocols &amp; standards</a:t>
            </a:r>
          </a:p>
        </p:txBody>
      </p:sp>
      <p:sp>
        <p:nvSpPr>
          <p:cNvPr id="15" name="TextBox 14">
            <a:extLst>
              <a:ext uri="{FF2B5EF4-FFF2-40B4-BE49-F238E27FC236}">
                <a16:creationId xmlns:a16="http://schemas.microsoft.com/office/drawing/2014/main" id="{878C7F2D-A440-564A-4082-09B3C359F618}"/>
              </a:ext>
            </a:extLst>
          </p:cNvPr>
          <p:cNvSpPr txBox="1"/>
          <p:nvPr/>
        </p:nvSpPr>
        <p:spPr>
          <a:xfrm>
            <a:off x="15954229" y="6379613"/>
            <a:ext cx="3797835" cy="1938992"/>
          </a:xfrm>
          <a:prstGeom prst="rect">
            <a:avLst/>
          </a:prstGeom>
          <a:noFill/>
        </p:spPr>
        <p:txBody>
          <a:bodyPr wrap="none" rtlCol="0">
            <a:spAutoFit/>
          </a:bodyPr>
          <a:lstStyle/>
          <a:p>
            <a:r>
              <a:rPr lang="en-BE" sz="4000" dirty="0"/>
              <a:t>XML</a:t>
            </a:r>
          </a:p>
          <a:p>
            <a:r>
              <a:rPr lang="en-BE" sz="4000" dirty="0"/>
              <a:t>JSON</a:t>
            </a:r>
          </a:p>
          <a:p>
            <a:r>
              <a:rPr lang="en-GB" sz="4000" dirty="0"/>
              <a:t>F</a:t>
            </a:r>
            <a:r>
              <a:rPr lang="en-BE" sz="4000" dirty="0"/>
              <a:t>orm-urlencoded</a:t>
            </a:r>
          </a:p>
        </p:txBody>
      </p:sp>
      <p:sp>
        <p:nvSpPr>
          <p:cNvPr id="16" name="TextBox 15">
            <a:extLst>
              <a:ext uri="{FF2B5EF4-FFF2-40B4-BE49-F238E27FC236}">
                <a16:creationId xmlns:a16="http://schemas.microsoft.com/office/drawing/2014/main" id="{17B90B3F-C8B3-90C9-79FB-35B6F08DCF0C}"/>
              </a:ext>
            </a:extLst>
          </p:cNvPr>
          <p:cNvSpPr txBox="1"/>
          <p:nvPr/>
        </p:nvSpPr>
        <p:spPr>
          <a:xfrm>
            <a:off x="1536192" y="7717535"/>
            <a:ext cx="2487168" cy="646331"/>
          </a:xfrm>
          <a:prstGeom prst="rect">
            <a:avLst/>
          </a:prstGeom>
          <a:noFill/>
        </p:spPr>
        <p:txBody>
          <a:bodyPr wrap="square" rtlCol="0">
            <a:spAutoFit/>
          </a:bodyPr>
          <a:lstStyle/>
          <a:p>
            <a:r>
              <a:rPr lang="en-BE" sz="3600" dirty="0"/>
              <a:t>{“id”:123}</a:t>
            </a:r>
          </a:p>
        </p:txBody>
      </p:sp>
    </p:spTree>
    <p:extLst>
      <p:ext uri="{BB962C8B-B14F-4D97-AF65-F5344CB8AC3E}">
        <p14:creationId xmlns:p14="http://schemas.microsoft.com/office/powerpoint/2010/main" val="26659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516225" cy="9017853"/>
          </a:xfrm>
          <a:prstGeom prst="rect">
            <a:avLst/>
          </a:prstGeom>
          <a:noFill/>
        </p:spPr>
        <p:txBody>
          <a:bodyPr wrap="square" rtlCol="0">
            <a:spAutoFit/>
          </a:bodyPr>
          <a:lstStyle/>
          <a:p>
            <a:r>
              <a:rPr lang="nl-BE" sz="4400" b="1" dirty="0"/>
              <a:t>Tranformations</a:t>
            </a:r>
          </a:p>
          <a:p>
            <a:endParaRPr lang="nl-BE" sz="2800" dirty="0"/>
          </a:p>
          <a:p>
            <a:endParaRPr lang="nl-BE" sz="2800" dirty="0"/>
          </a:p>
          <a:p>
            <a:r>
              <a:rPr lang="nl-BE" sz="4000" dirty="0"/>
              <a:t>Every hop, every protocol, every parser you encounter </a:t>
            </a:r>
          </a:p>
          <a:p>
            <a:r>
              <a:rPr lang="nl-BE" sz="4000" dirty="0"/>
              <a:t>=&gt; </a:t>
            </a:r>
            <a:r>
              <a:rPr lang="nl-BE" sz="4000" b="1" u="sng" dirty="0"/>
              <a:t>A transformation happens</a:t>
            </a:r>
          </a:p>
          <a:p>
            <a:endParaRPr lang="nl-BE" sz="4000" dirty="0"/>
          </a:p>
          <a:p>
            <a:pPr marL="457200" indent="-457200">
              <a:buFont typeface="Arial" panose="020B0604020202020204" pitchFamily="34" charset="0"/>
              <a:buChar char="•"/>
            </a:pPr>
            <a:r>
              <a:rPr lang="nl-BE" sz="4400" dirty="0"/>
              <a:t>Encodings are applied (non-ascii or dangerous characters)</a:t>
            </a:r>
          </a:p>
          <a:p>
            <a:pPr marL="457200" indent="-457200">
              <a:buFont typeface="Arial" panose="020B0604020202020204" pitchFamily="34" charset="0"/>
              <a:buChar char="•"/>
            </a:pPr>
            <a:r>
              <a:rPr lang="nl-BE" sz="4400" b="1" dirty="0"/>
              <a:t>Encodings are reversed</a:t>
            </a:r>
            <a:r>
              <a:rPr lang="nl-BE" sz="4400" dirty="0"/>
              <a:t> (ascii) </a:t>
            </a:r>
          </a:p>
          <a:p>
            <a:pPr marL="457200" indent="-457200">
              <a:buFont typeface="Arial" panose="020B0604020202020204" pitchFamily="34" charset="0"/>
              <a:buChar char="•"/>
            </a:pPr>
            <a:r>
              <a:rPr lang="nl-BE" sz="4400" dirty="0"/>
              <a:t>Characters replaced  (\t \n, entities)</a:t>
            </a:r>
          </a:p>
          <a:p>
            <a:pPr marL="457200" indent="-457200">
              <a:buFont typeface="Arial" panose="020B0604020202020204" pitchFamily="34" charset="0"/>
              <a:buChar char="•"/>
            </a:pPr>
            <a:r>
              <a:rPr lang="nl-BE" sz="4400" dirty="0"/>
              <a:t>Characters added ( escapes \” ) </a:t>
            </a:r>
          </a:p>
          <a:p>
            <a:pPr marL="457200" indent="-457200">
              <a:buFont typeface="Arial" panose="020B0604020202020204" pitchFamily="34" charset="0"/>
              <a:buChar char="•"/>
            </a:pPr>
            <a:r>
              <a:rPr lang="nl-BE" sz="4400" b="1" dirty="0"/>
              <a:t>Interpretations</a:t>
            </a:r>
            <a:r>
              <a:rPr lang="nl-BE" sz="4400" dirty="0"/>
              <a:t> (../) </a:t>
            </a:r>
          </a:p>
          <a:p>
            <a:endParaRPr lang="nl-BE" sz="2800" dirty="0"/>
          </a:p>
          <a:p>
            <a:endParaRPr lang="nl-BE" sz="2800" dirty="0"/>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6" name="Picture 5" descr="A black background with white text&#10;&#10;Description automatically generated">
            <a:extLst>
              <a:ext uri="{FF2B5EF4-FFF2-40B4-BE49-F238E27FC236}">
                <a16:creationId xmlns:a16="http://schemas.microsoft.com/office/drawing/2014/main" id="{D63D3570-0530-2F2F-4571-D80C2A2FEBDF}"/>
              </a:ext>
            </a:extLst>
          </p:cNvPr>
          <p:cNvPicPr>
            <a:picLocks noChangeAspect="1"/>
          </p:cNvPicPr>
          <p:nvPr/>
        </p:nvPicPr>
        <p:blipFill>
          <a:blip r:embed="rId3"/>
          <a:stretch>
            <a:fillRect/>
          </a:stretch>
        </p:blipFill>
        <p:spPr>
          <a:xfrm>
            <a:off x="12256850" y="7272856"/>
            <a:ext cx="7553055" cy="2595044"/>
          </a:xfrm>
          <a:prstGeom prst="rect">
            <a:avLst/>
          </a:prstGeom>
        </p:spPr>
      </p:pic>
    </p:spTree>
    <p:extLst>
      <p:ext uri="{BB962C8B-B14F-4D97-AF65-F5344CB8AC3E}">
        <p14:creationId xmlns:p14="http://schemas.microsoft.com/office/powerpoint/2010/main" val="3248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5516225" cy="10125849"/>
          </a:xfrm>
          <a:prstGeom prst="rect">
            <a:avLst/>
          </a:prstGeom>
          <a:noFill/>
        </p:spPr>
        <p:txBody>
          <a:bodyPr wrap="square" rtlCol="0">
            <a:spAutoFit/>
          </a:bodyPr>
          <a:lstStyle/>
          <a:p>
            <a:r>
              <a:rPr lang="nl-BE" sz="4400" b="1" dirty="0"/>
              <a:t>Tranformations: Reversable encodings</a:t>
            </a:r>
          </a:p>
          <a:p>
            <a:endParaRPr lang="nl-BE" sz="2800" dirty="0"/>
          </a:p>
          <a:p>
            <a:r>
              <a:rPr lang="nl-BE" sz="4000" dirty="0"/>
              <a:t>Some encodings can be reversed when used out-of-context</a:t>
            </a:r>
          </a:p>
          <a:p>
            <a:endParaRPr lang="nl-BE" sz="4000" dirty="0"/>
          </a:p>
          <a:p>
            <a:r>
              <a:rPr lang="nl-BE" sz="4000" dirty="0"/>
              <a:t>X-www-form-urlencoded </a:t>
            </a:r>
          </a:p>
          <a:p>
            <a:r>
              <a:rPr lang="nl-BE" sz="4000" dirty="0"/>
              <a:t>Multipart/form-data</a:t>
            </a:r>
          </a:p>
          <a:p>
            <a:r>
              <a:rPr lang="nl-BE" sz="4000" dirty="0"/>
              <a:t>URL Path</a:t>
            </a:r>
          </a:p>
          <a:p>
            <a:r>
              <a:rPr lang="nl-BE" sz="4000" dirty="0"/>
              <a:t>GET parameters</a:t>
            </a:r>
          </a:p>
          <a:p>
            <a:endParaRPr lang="nl-BE" sz="4000" dirty="0"/>
          </a:p>
          <a:p>
            <a:endParaRPr lang="nl-BE" sz="4000" dirty="0"/>
          </a:p>
          <a:p>
            <a:r>
              <a:rPr lang="nl-BE" sz="4000" dirty="0"/>
              <a:t>JSON</a:t>
            </a:r>
          </a:p>
          <a:p>
            <a:endParaRPr lang="nl-BE" sz="4000" dirty="0"/>
          </a:p>
          <a:p>
            <a:r>
              <a:rPr lang="nl-BE" sz="4000" dirty="0"/>
              <a:t>XML </a:t>
            </a:r>
          </a:p>
          <a:p>
            <a:endParaRPr lang="nl-BE" sz="2800" dirty="0"/>
          </a:p>
          <a:p>
            <a:endParaRPr lang="nl-BE" sz="2800" dirty="0"/>
          </a:p>
          <a:p>
            <a:endParaRPr lang="nl-BE" sz="2800" dirty="0"/>
          </a:p>
          <a:p>
            <a:endParaRPr lang="nl-NL" sz="2800" dirty="0"/>
          </a:p>
          <a:p>
            <a:pPr marL="457200" indent="-457200">
              <a:buFont typeface="Arial" panose="020B0604020202020204" pitchFamily="34" charset="0"/>
              <a:buChar char="•"/>
            </a:pPr>
            <a:endParaRPr lang="en-US" sz="2800" dirty="0"/>
          </a:p>
        </p:txBody>
      </p:sp>
      <p:sp>
        <p:nvSpPr>
          <p:cNvPr id="4" name="Right Brace 3">
            <a:extLst>
              <a:ext uri="{FF2B5EF4-FFF2-40B4-BE49-F238E27FC236}">
                <a16:creationId xmlns:a16="http://schemas.microsoft.com/office/drawing/2014/main" id="{347053F2-39D2-341F-CE1D-816692F77CAA}"/>
              </a:ext>
            </a:extLst>
          </p:cNvPr>
          <p:cNvSpPr/>
          <p:nvPr/>
        </p:nvSpPr>
        <p:spPr>
          <a:xfrm>
            <a:off x="6633656" y="4066642"/>
            <a:ext cx="2081719" cy="2237362"/>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5" name="TextBox 4">
            <a:extLst>
              <a:ext uri="{FF2B5EF4-FFF2-40B4-BE49-F238E27FC236}">
                <a16:creationId xmlns:a16="http://schemas.microsoft.com/office/drawing/2014/main" id="{BA6F7A82-A626-1E13-1889-A1E994C544A7}"/>
              </a:ext>
            </a:extLst>
          </p:cNvPr>
          <p:cNvSpPr txBox="1"/>
          <p:nvPr/>
        </p:nvSpPr>
        <p:spPr>
          <a:xfrm>
            <a:off x="9329013" y="4631325"/>
            <a:ext cx="4122603" cy="1107996"/>
          </a:xfrm>
          <a:prstGeom prst="rect">
            <a:avLst/>
          </a:prstGeom>
          <a:noFill/>
        </p:spPr>
        <p:txBody>
          <a:bodyPr wrap="none" rtlCol="0">
            <a:spAutoFit/>
          </a:bodyPr>
          <a:lstStyle/>
          <a:p>
            <a:r>
              <a:rPr lang="en-BE" sz="6600" dirty="0"/>
              <a:t>% encoding</a:t>
            </a:r>
          </a:p>
        </p:txBody>
      </p:sp>
      <p:sp>
        <p:nvSpPr>
          <p:cNvPr id="6" name="TextBox 5">
            <a:extLst>
              <a:ext uri="{FF2B5EF4-FFF2-40B4-BE49-F238E27FC236}">
                <a16:creationId xmlns:a16="http://schemas.microsoft.com/office/drawing/2014/main" id="{A451C920-79CB-100A-AC19-83739A3204D2}"/>
              </a:ext>
            </a:extLst>
          </p:cNvPr>
          <p:cNvSpPr txBox="1"/>
          <p:nvPr/>
        </p:nvSpPr>
        <p:spPr>
          <a:xfrm>
            <a:off x="9329013" y="7315201"/>
            <a:ext cx="3428118" cy="1107996"/>
          </a:xfrm>
          <a:prstGeom prst="rect">
            <a:avLst/>
          </a:prstGeom>
          <a:noFill/>
        </p:spPr>
        <p:txBody>
          <a:bodyPr wrap="none" rtlCol="0">
            <a:spAutoFit/>
          </a:bodyPr>
          <a:lstStyle/>
          <a:p>
            <a:r>
              <a:rPr lang="en-BE" sz="6600" dirty="0"/>
              <a:t>UNICODE</a:t>
            </a:r>
          </a:p>
        </p:txBody>
      </p:sp>
      <p:sp>
        <p:nvSpPr>
          <p:cNvPr id="7" name="TextBox 6">
            <a:extLst>
              <a:ext uri="{FF2B5EF4-FFF2-40B4-BE49-F238E27FC236}">
                <a16:creationId xmlns:a16="http://schemas.microsoft.com/office/drawing/2014/main" id="{77A54D50-7C6C-4B96-09B1-D219D6BDA671}"/>
              </a:ext>
            </a:extLst>
          </p:cNvPr>
          <p:cNvSpPr txBox="1"/>
          <p:nvPr/>
        </p:nvSpPr>
        <p:spPr>
          <a:xfrm>
            <a:off x="9329013" y="8423197"/>
            <a:ext cx="3190040" cy="1107996"/>
          </a:xfrm>
          <a:prstGeom prst="rect">
            <a:avLst/>
          </a:prstGeom>
          <a:noFill/>
        </p:spPr>
        <p:txBody>
          <a:bodyPr wrap="none" rtlCol="0">
            <a:spAutoFit/>
          </a:bodyPr>
          <a:lstStyle/>
          <a:p>
            <a:r>
              <a:rPr lang="en-BE" sz="6600" dirty="0"/>
              <a:t>ENTITIES</a:t>
            </a:r>
          </a:p>
        </p:txBody>
      </p:sp>
      <p:sp>
        <p:nvSpPr>
          <p:cNvPr id="8" name="Right Arrow 7">
            <a:extLst>
              <a:ext uri="{FF2B5EF4-FFF2-40B4-BE49-F238E27FC236}">
                <a16:creationId xmlns:a16="http://schemas.microsoft.com/office/drawing/2014/main" id="{17637DC8-5170-B1F1-0EAA-AAF2C46368F3}"/>
              </a:ext>
            </a:extLst>
          </p:cNvPr>
          <p:cNvSpPr/>
          <p:nvPr/>
        </p:nvSpPr>
        <p:spPr>
          <a:xfrm>
            <a:off x="4474723" y="7684851"/>
            <a:ext cx="4066162" cy="3891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ight Arrow 8">
            <a:extLst>
              <a:ext uri="{FF2B5EF4-FFF2-40B4-BE49-F238E27FC236}">
                <a16:creationId xmlns:a16="http://schemas.microsoft.com/office/drawing/2014/main" id="{7968E817-DA42-0867-EF94-9551781DA2CC}"/>
              </a:ext>
            </a:extLst>
          </p:cNvPr>
          <p:cNvSpPr/>
          <p:nvPr/>
        </p:nvSpPr>
        <p:spPr>
          <a:xfrm>
            <a:off x="4474723" y="8782642"/>
            <a:ext cx="4066162" cy="3891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68587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8108916" cy="2739211"/>
          </a:xfrm>
          <a:prstGeom prst="rect">
            <a:avLst/>
          </a:prstGeom>
          <a:noFill/>
        </p:spPr>
        <p:txBody>
          <a:bodyPr wrap="square" rtlCol="0">
            <a:spAutoFit/>
          </a:bodyPr>
          <a:lstStyle/>
          <a:p>
            <a:r>
              <a:rPr lang="nl-BE" sz="4400" b="1" dirty="0"/>
              <a:t>Transformations: </a:t>
            </a:r>
          </a:p>
          <a:p>
            <a:r>
              <a:rPr lang="nl-BE" sz="4400" b="1" dirty="0"/>
              <a:t>A tool at our disposal</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7986"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rot="152921">
            <a:off x="11416933" y="5448272"/>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494769"/>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4313766" y="5450931"/>
            <a:ext cx="3575963"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 name="TextBox 9">
            <a:extLst>
              <a:ext uri="{FF2B5EF4-FFF2-40B4-BE49-F238E27FC236}">
                <a16:creationId xmlns:a16="http://schemas.microsoft.com/office/drawing/2014/main" id="{4FC388F6-DF71-733F-B466-5E35C3B3F453}"/>
              </a:ext>
            </a:extLst>
          </p:cNvPr>
          <p:cNvSpPr txBox="1"/>
          <p:nvPr/>
        </p:nvSpPr>
        <p:spPr>
          <a:xfrm>
            <a:off x="957264" y="7254262"/>
            <a:ext cx="11177380" cy="3785652"/>
          </a:xfrm>
          <a:prstGeom prst="rect">
            <a:avLst/>
          </a:prstGeom>
          <a:noFill/>
        </p:spPr>
        <p:txBody>
          <a:bodyPr wrap="square" rtlCol="0">
            <a:spAutoFit/>
          </a:bodyPr>
          <a:lstStyle/>
          <a:p>
            <a:r>
              <a:rPr lang="en-BE" sz="4800" dirty="0"/>
              <a:t>{“ID”:”123”}</a:t>
            </a:r>
          </a:p>
          <a:p>
            <a:r>
              <a:rPr lang="en-BE" sz="4800" dirty="0"/>
              <a:t>=</a:t>
            </a:r>
          </a:p>
          <a:p>
            <a:r>
              <a:rPr lang="en-BE" sz="4800" dirty="0"/>
              <a:t>{“ID”:”\u0031\u0032\u0033”}</a:t>
            </a:r>
          </a:p>
          <a:p>
            <a:endParaRPr lang="en-BE" sz="4800" dirty="0"/>
          </a:p>
          <a:p>
            <a:r>
              <a:rPr lang="en-BE" sz="4800" dirty="0"/>
              <a:t>JSON =&gt; Unicode!</a:t>
            </a:r>
          </a:p>
        </p:txBody>
      </p:sp>
      <p:sp>
        <p:nvSpPr>
          <p:cNvPr id="12" name="TextBox 11">
            <a:extLst>
              <a:ext uri="{FF2B5EF4-FFF2-40B4-BE49-F238E27FC236}">
                <a16:creationId xmlns:a16="http://schemas.microsoft.com/office/drawing/2014/main" id="{2087B72F-1965-D002-E25E-C12C6B1AAB4B}"/>
              </a:ext>
            </a:extLst>
          </p:cNvPr>
          <p:cNvSpPr txBox="1"/>
          <p:nvPr/>
        </p:nvSpPr>
        <p:spPr>
          <a:xfrm>
            <a:off x="13213209" y="7349109"/>
            <a:ext cx="6174191" cy="830997"/>
          </a:xfrm>
          <a:prstGeom prst="rect">
            <a:avLst/>
          </a:prstGeom>
          <a:noFill/>
        </p:spPr>
        <p:txBody>
          <a:bodyPr wrap="none" rtlCol="0">
            <a:spAutoFit/>
          </a:bodyPr>
          <a:lstStyle/>
          <a:p>
            <a:r>
              <a:rPr lang="en-BE" sz="4800" dirty="0"/>
              <a:t>POST /api/v1/user/</a:t>
            </a:r>
            <a:r>
              <a:rPr lang="en-BE" sz="4800" b="1" dirty="0"/>
              <a:t>123</a:t>
            </a:r>
            <a:r>
              <a:rPr lang="en-BE" sz="4800" dirty="0"/>
              <a:t>/</a:t>
            </a:r>
          </a:p>
        </p:txBody>
      </p:sp>
      <p:sp>
        <p:nvSpPr>
          <p:cNvPr id="3" name="TextBox 2">
            <a:extLst>
              <a:ext uri="{FF2B5EF4-FFF2-40B4-BE49-F238E27FC236}">
                <a16:creationId xmlns:a16="http://schemas.microsoft.com/office/drawing/2014/main" id="{81A7888F-86A2-B039-A7C2-1DAE368C2741}"/>
              </a:ext>
            </a:extLst>
          </p:cNvPr>
          <p:cNvSpPr txBox="1"/>
          <p:nvPr/>
        </p:nvSpPr>
        <p:spPr>
          <a:xfrm>
            <a:off x="7843837" y="3287236"/>
            <a:ext cx="3994427" cy="769441"/>
          </a:xfrm>
          <a:prstGeom prst="rect">
            <a:avLst/>
          </a:prstGeom>
          <a:noFill/>
        </p:spPr>
        <p:txBody>
          <a:bodyPr wrap="none" rtlCol="0">
            <a:spAutoFit/>
          </a:bodyPr>
          <a:lstStyle/>
          <a:p>
            <a:r>
              <a:rPr lang="en-BE" sz="4400" dirty="0"/>
              <a:t>Unicode to ASCII</a:t>
            </a:r>
          </a:p>
        </p:txBody>
      </p:sp>
    </p:spTree>
    <p:extLst>
      <p:ext uri="{BB962C8B-B14F-4D97-AF65-F5344CB8AC3E}">
        <p14:creationId xmlns:p14="http://schemas.microsoft.com/office/powerpoint/2010/main" val="13341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5A11-4AEE-725E-C1DD-F5C587E02D80}"/>
              </a:ext>
            </a:extLst>
          </p:cNvPr>
          <p:cNvSpPr>
            <a:spLocks noGrp="1"/>
          </p:cNvSpPr>
          <p:nvPr>
            <p:ph type="title"/>
          </p:nvPr>
        </p:nvSpPr>
        <p:spPr>
          <a:xfrm>
            <a:off x="1964988" y="4221805"/>
            <a:ext cx="16906672" cy="2743868"/>
          </a:xfrm>
        </p:spPr>
        <p:txBody>
          <a:bodyPr anchor="t">
            <a:normAutofit fontScale="90000"/>
          </a:bodyPr>
          <a:lstStyle/>
          <a:p>
            <a:pPr marL="0" indent="0" algn="ctr">
              <a:buFont typeface="Arial" panose="020B0604020202020204" pitchFamily="34" charset="0"/>
              <a:buNone/>
            </a:pPr>
            <a:r>
              <a:rPr lang="nl-BE" sz="6600" dirty="0">
                <a:solidFill>
                  <a:schemeClr val="bg1"/>
                </a:solidFill>
              </a:rPr>
              <a:t>Bypassing Firewalls with API-to-API hacking: </a:t>
            </a:r>
            <a:br>
              <a:rPr lang="nl-BE" sz="6600" dirty="0">
                <a:solidFill>
                  <a:schemeClr val="bg1"/>
                </a:solidFill>
              </a:rPr>
            </a:br>
            <a:r>
              <a:rPr lang="nl-BE" sz="6600" dirty="0">
                <a:solidFill>
                  <a:schemeClr val="bg1"/>
                </a:solidFill>
              </a:rPr>
              <a:t>Delivering payloads to 2nd order API’s</a:t>
            </a:r>
            <a:br>
              <a:rPr lang="nl-BE" sz="6600" dirty="0">
                <a:solidFill>
                  <a:schemeClr val="bg1"/>
                </a:solidFill>
              </a:rPr>
            </a:br>
            <a:br>
              <a:rPr lang="nl-BE" sz="6600" dirty="0">
                <a:solidFill>
                  <a:schemeClr val="bg1"/>
                </a:solidFill>
              </a:rPr>
            </a:br>
            <a:r>
              <a:rPr lang="nl-BE" sz="6600" dirty="0">
                <a:solidFill>
                  <a:schemeClr val="bg1"/>
                </a:solidFill>
              </a:rPr>
              <a:t>Chaining transformations</a:t>
            </a:r>
            <a:endParaRPr lang="fr-FR" sz="6600" dirty="0">
              <a:solidFill>
                <a:schemeClr val="bg1"/>
              </a:solidFill>
              <a:latin typeface="Arial" panose="020B0604020202020204" pitchFamily="34" charset="0"/>
            </a:endParaRPr>
          </a:p>
        </p:txBody>
      </p:sp>
    </p:spTree>
    <p:extLst>
      <p:ext uri="{BB962C8B-B14F-4D97-AF65-F5344CB8AC3E}">
        <p14:creationId xmlns:p14="http://schemas.microsoft.com/office/powerpoint/2010/main" val="38931628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1015628" y="963197"/>
            <a:ext cx="17233459" cy="1631216"/>
          </a:xfrm>
          <a:prstGeom prst="rect">
            <a:avLst/>
          </a:prstGeom>
          <a:noFill/>
        </p:spPr>
        <p:txBody>
          <a:bodyPr wrap="square" rtlCol="0">
            <a:spAutoFit/>
          </a:bodyPr>
          <a:lstStyle/>
          <a:p>
            <a:r>
              <a:rPr lang="nl-BE" sz="4400" b="1" dirty="0"/>
              <a:t>Double URL encoding: The mother of all chained transformations</a:t>
            </a:r>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27" y="2599955"/>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510" y="2880345"/>
            <a:ext cx="2884167" cy="2884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1317" y="2820376"/>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2423883" y="3882170"/>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8253" y="3171249"/>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4897425" y="4089058"/>
            <a:ext cx="3575963"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 name="TextBox 9">
            <a:extLst>
              <a:ext uri="{FF2B5EF4-FFF2-40B4-BE49-F238E27FC236}">
                <a16:creationId xmlns:a16="http://schemas.microsoft.com/office/drawing/2014/main" id="{4FC388F6-DF71-733F-B466-5E35C3B3F453}"/>
              </a:ext>
            </a:extLst>
          </p:cNvPr>
          <p:cNvSpPr txBox="1"/>
          <p:nvPr/>
        </p:nvSpPr>
        <p:spPr>
          <a:xfrm>
            <a:off x="2056947" y="6166998"/>
            <a:ext cx="17865300" cy="3046988"/>
          </a:xfrm>
          <a:prstGeom prst="rect">
            <a:avLst/>
          </a:prstGeom>
          <a:noFill/>
        </p:spPr>
        <p:txBody>
          <a:bodyPr wrap="square" rtlCol="0">
            <a:spAutoFit/>
          </a:bodyPr>
          <a:lstStyle/>
          <a:p>
            <a:r>
              <a:rPr lang="en-BE" sz="4800" dirty="0"/>
              <a:t>/api/v1/user/123</a:t>
            </a:r>
            <a:r>
              <a:rPr lang="en-BE" sz="4800" dirty="0">
                <a:highlight>
                  <a:srgbClr val="FFFF00"/>
                </a:highlight>
              </a:rPr>
              <a:t>/</a:t>
            </a:r>
            <a:r>
              <a:rPr lang="en-BE" sz="4800" dirty="0"/>
              <a:t>../567</a:t>
            </a:r>
          </a:p>
          <a:p>
            <a:r>
              <a:rPr lang="en-BE" sz="4800" dirty="0"/>
              <a:t>/api/v1/user/123</a:t>
            </a:r>
            <a:r>
              <a:rPr lang="en-BE" sz="4800" dirty="0">
                <a:highlight>
                  <a:srgbClr val="FFFF00"/>
                </a:highlight>
              </a:rPr>
              <a:t>%2F</a:t>
            </a:r>
            <a:r>
              <a:rPr lang="en-BE" sz="4800" dirty="0"/>
              <a:t>%2E%2E%2F567</a:t>
            </a:r>
          </a:p>
          <a:p>
            <a:r>
              <a:rPr lang="en-BE" sz="4800" dirty="0"/>
              <a:t>/api/v1/user/123</a:t>
            </a:r>
            <a:r>
              <a:rPr lang="en-BE" sz="4800" dirty="0">
                <a:highlight>
                  <a:srgbClr val="00FF00"/>
                </a:highlight>
              </a:rPr>
              <a:t>%25</a:t>
            </a:r>
            <a:r>
              <a:rPr lang="en-BE" sz="4800" dirty="0">
                <a:highlight>
                  <a:srgbClr val="FFFF00"/>
                </a:highlight>
              </a:rPr>
              <a:t>2F</a:t>
            </a:r>
            <a:r>
              <a:rPr lang="en-BE" sz="4800" dirty="0"/>
              <a:t>%252E%252E%252F567 =&gt; double % encoding</a:t>
            </a:r>
          </a:p>
          <a:p>
            <a:endParaRPr lang="en-BE" sz="4800" dirty="0"/>
          </a:p>
        </p:txBody>
      </p:sp>
      <p:sp>
        <p:nvSpPr>
          <p:cNvPr id="3" name="Right Brace 2">
            <a:extLst>
              <a:ext uri="{FF2B5EF4-FFF2-40B4-BE49-F238E27FC236}">
                <a16:creationId xmlns:a16="http://schemas.microsoft.com/office/drawing/2014/main" id="{B3B38DF3-9E75-26B5-D3F8-154FD276FC3F}"/>
              </a:ext>
            </a:extLst>
          </p:cNvPr>
          <p:cNvSpPr/>
          <p:nvPr/>
        </p:nvSpPr>
        <p:spPr>
          <a:xfrm>
            <a:off x="11631677" y="6166998"/>
            <a:ext cx="792206" cy="1342755"/>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sp>
        <p:nvSpPr>
          <p:cNvPr id="13" name="TextBox 12">
            <a:extLst>
              <a:ext uri="{FF2B5EF4-FFF2-40B4-BE49-F238E27FC236}">
                <a16:creationId xmlns:a16="http://schemas.microsoft.com/office/drawing/2014/main" id="{3A1FAE8B-9E02-AF19-AAED-8B80DFC42FA0}"/>
              </a:ext>
            </a:extLst>
          </p:cNvPr>
          <p:cNvSpPr txBox="1"/>
          <p:nvPr/>
        </p:nvSpPr>
        <p:spPr>
          <a:xfrm>
            <a:off x="12872173" y="6459059"/>
            <a:ext cx="1789144" cy="646331"/>
          </a:xfrm>
          <a:prstGeom prst="rect">
            <a:avLst/>
          </a:prstGeom>
          <a:noFill/>
        </p:spPr>
        <p:txBody>
          <a:bodyPr wrap="none" rtlCol="0">
            <a:spAutoFit/>
          </a:bodyPr>
          <a:lstStyle/>
          <a:p>
            <a:r>
              <a:rPr lang="en-BE" sz="3600" dirty="0"/>
              <a:t>Identical</a:t>
            </a:r>
          </a:p>
        </p:txBody>
      </p:sp>
    </p:spTree>
    <p:extLst>
      <p:ext uri="{BB962C8B-B14F-4D97-AF65-F5344CB8AC3E}">
        <p14:creationId xmlns:p14="http://schemas.microsoft.com/office/powerpoint/2010/main" val="36793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7"/>
            <a:ext cx="18031128" cy="8248412"/>
          </a:xfrm>
          <a:prstGeom prst="rect">
            <a:avLst/>
          </a:prstGeom>
          <a:noFill/>
        </p:spPr>
        <p:txBody>
          <a:bodyPr wrap="square" rtlCol="0">
            <a:spAutoFit/>
          </a:bodyPr>
          <a:lstStyle/>
          <a:p>
            <a:r>
              <a:rPr lang="nl-BE" sz="4400" b="1" dirty="0"/>
              <a:t>Chained Transformations : Staying within the same Content-Type</a:t>
            </a:r>
          </a:p>
          <a:p>
            <a:endParaRPr lang="nl-BE" sz="2800" dirty="0"/>
          </a:p>
          <a:p>
            <a:endParaRPr lang="nl-BE" sz="2800" dirty="0"/>
          </a:p>
          <a:p>
            <a:endParaRPr lang="nl-BE" sz="2800" dirty="0"/>
          </a:p>
          <a:p>
            <a:r>
              <a:rPr lang="en-US" sz="5400" dirty="0"/>
              <a:t>Blocked !!</a:t>
            </a:r>
          </a:p>
          <a:p>
            <a:endParaRPr lang="en-US" sz="5400" dirty="0"/>
          </a:p>
          <a:p>
            <a:r>
              <a:rPr lang="en-US" sz="5400" dirty="0"/>
              <a:t>Why? </a:t>
            </a:r>
          </a:p>
          <a:p>
            <a:r>
              <a:rPr lang="en-US" sz="5400" dirty="0"/>
              <a:t>Same </a:t>
            </a:r>
            <a:r>
              <a:rPr lang="en-US" sz="6000" b="1" dirty="0"/>
              <a:t>Content-Type</a:t>
            </a:r>
          </a:p>
          <a:p>
            <a:endParaRPr lang="en-US" sz="6000" b="1" dirty="0"/>
          </a:p>
          <a:p>
            <a:endParaRPr lang="en-US" sz="6000" b="1" dirty="0"/>
          </a:p>
          <a:p>
            <a:r>
              <a:rPr lang="en-US" sz="6000" b="1" dirty="0"/>
              <a:t>WAF’s can be aware of the Content-Type</a:t>
            </a:r>
          </a:p>
        </p:txBody>
      </p:sp>
      <p:pic>
        <p:nvPicPr>
          <p:cNvPr id="8194" name="Picture 2">
            <a:extLst>
              <a:ext uri="{FF2B5EF4-FFF2-40B4-BE49-F238E27FC236}">
                <a16:creationId xmlns:a16="http://schemas.microsoft.com/office/drawing/2014/main" id="{ABAD69AC-DE60-445B-8B45-8387ABF9C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844" y="2541268"/>
            <a:ext cx="7964977" cy="525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4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7"/>
            <a:ext cx="18284048" cy="4093428"/>
          </a:xfrm>
          <a:prstGeom prst="rect">
            <a:avLst/>
          </a:prstGeom>
          <a:noFill/>
        </p:spPr>
        <p:txBody>
          <a:bodyPr wrap="square" rtlCol="0">
            <a:spAutoFit/>
          </a:bodyPr>
          <a:lstStyle/>
          <a:p>
            <a:r>
              <a:rPr lang="nl-BE" sz="4400" b="1" dirty="0"/>
              <a:t>Chained Transformations : Switching Content-Types</a:t>
            </a:r>
            <a:endParaRPr lang="nl-BE" sz="2800" dirty="0"/>
          </a:p>
          <a:p>
            <a:endParaRPr lang="nl-BE" sz="2800" dirty="0"/>
          </a:p>
          <a:p>
            <a:endParaRPr lang="nl-BE" sz="2800" dirty="0"/>
          </a:p>
          <a:p>
            <a:endParaRPr lang="nl-BE" sz="2800" dirty="0"/>
          </a:p>
          <a:p>
            <a:r>
              <a:rPr lang="nl-BE" sz="4400" dirty="0"/>
              <a:t>WAF’s are not aware of future forwarded requests with changed Content-Types</a:t>
            </a:r>
          </a:p>
          <a:p>
            <a:endParaRPr lang="nl-BE" sz="4400" dirty="0"/>
          </a:p>
          <a:p>
            <a:r>
              <a:rPr lang="nl-BE" sz="4400" dirty="0"/>
              <a:t>The request holds no information of future Content-Types!</a:t>
            </a:r>
          </a:p>
        </p:txBody>
      </p:sp>
    </p:spTree>
    <p:extLst>
      <p:ext uri="{BB962C8B-B14F-4D97-AF65-F5344CB8AC3E}">
        <p14:creationId xmlns:p14="http://schemas.microsoft.com/office/powerpoint/2010/main" val="387395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8108916" cy="2062103"/>
          </a:xfrm>
          <a:prstGeom prst="rect">
            <a:avLst/>
          </a:prstGeom>
          <a:noFill/>
        </p:spPr>
        <p:txBody>
          <a:bodyPr wrap="square" rtlCol="0">
            <a:spAutoFit/>
          </a:bodyPr>
          <a:lstStyle/>
          <a:p>
            <a:r>
              <a:rPr lang="nl-BE" sz="4400" b="1" dirty="0"/>
              <a:t>WAF in action</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8976" y="4339332"/>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a:extLst>
              <a:ext uri="{FF2B5EF4-FFF2-40B4-BE49-F238E27FC236}">
                <a16:creationId xmlns:a16="http://schemas.microsoft.com/office/drawing/2014/main" id="{82906D01-8A97-FB8B-6CEF-F03FA17BBA22}"/>
              </a:ext>
            </a:extLst>
          </p:cNvPr>
          <p:cNvSpPr/>
          <p:nvPr/>
        </p:nvSpPr>
        <p:spPr>
          <a:xfrm>
            <a:off x="11324919" y="5238012"/>
            <a:ext cx="1445228" cy="822849"/>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08545" y="5326414"/>
            <a:ext cx="1163148" cy="6581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0" name="TextBox 9">
            <a:extLst>
              <a:ext uri="{FF2B5EF4-FFF2-40B4-BE49-F238E27FC236}">
                <a16:creationId xmlns:a16="http://schemas.microsoft.com/office/drawing/2014/main" id="{4FC388F6-DF71-733F-B466-5E35C3B3F453}"/>
              </a:ext>
            </a:extLst>
          </p:cNvPr>
          <p:cNvSpPr txBox="1"/>
          <p:nvPr/>
        </p:nvSpPr>
        <p:spPr>
          <a:xfrm>
            <a:off x="4395730" y="6673930"/>
            <a:ext cx="4027962" cy="1569660"/>
          </a:xfrm>
          <a:prstGeom prst="rect">
            <a:avLst/>
          </a:prstGeom>
          <a:noFill/>
        </p:spPr>
        <p:txBody>
          <a:bodyPr wrap="none" rtlCol="0">
            <a:spAutoFit/>
          </a:bodyPr>
          <a:lstStyle/>
          <a:p>
            <a:r>
              <a:rPr lang="en-BE" sz="4800" dirty="0"/>
              <a:t>{“ID”:”123”}</a:t>
            </a:r>
          </a:p>
          <a:p>
            <a:r>
              <a:rPr lang="en-BE" sz="4800" dirty="0"/>
              <a:t>{“ID”:”123</a:t>
            </a:r>
            <a:r>
              <a:rPr lang="en-BE" sz="4800" dirty="0">
                <a:highlight>
                  <a:srgbClr val="FFFF00"/>
                </a:highlight>
              </a:rPr>
              <a:t>/../</a:t>
            </a:r>
            <a:r>
              <a:rPr lang="en-BE" sz="4800" dirty="0"/>
              <a:t>”}</a:t>
            </a:r>
          </a:p>
        </p:txBody>
      </p:sp>
      <p:sp>
        <p:nvSpPr>
          <p:cNvPr id="12" name="TextBox 11">
            <a:extLst>
              <a:ext uri="{FF2B5EF4-FFF2-40B4-BE49-F238E27FC236}">
                <a16:creationId xmlns:a16="http://schemas.microsoft.com/office/drawing/2014/main" id="{2087B72F-1965-D002-E25E-C12C6B1AAB4B}"/>
              </a:ext>
            </a:extLst>
          </p:cNvPr>
          <p:cNvSpPr txBox="1"/>
          <p:nvPr/>
        </p:nvSpPr>
        <p:spPr>
          <a:xfrm>
            <a:off x="12775270" y="3327707"/>
            <a:ext cx="4324004" cy="584775"/>
          </a:xfrm>
          <a:prstGeom prst="rect">
            <a:avLst/>
          </a:prstGeom>
          <a:noFill/>
        </p:spPr>
        <p:txBody>
          <a:bodyPr wrap="none" rtlCol="0">
            <a:spAutoFit/>
          </a:bodyPr>
          <a:lstStyle/>
          <a:p>
            <a:r>
              <a:rPr lang="en-BE" sz="3200" b="1" strike="sngStrike" dirty="0"/>
              <a:t>POST /api/v1/user/123/</a:t>
            </a:r>
          </a:p>
        </p:txBody>
      </p:sp>
      <p:pic>
        <p:nvPicPr>
          <p:cNvPr id="5124" name="Picture 4" descr="shield with security block user ban icon 34974351 PNG">
            <a:extLst>
              <a:ext uri="{FF2B5EF4-FFF2-40B4-BE49-F238E27FC236}">
                <a16:creationId xmlns:a16="http://schemas.microsoft.com/office/drawing/2014/main" id="{6EA9F9D8-11A1-D8E5-7FF3-88FEBF433E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595" y="3425815"/>
            <a:ext cx="2368138" cy="18945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53E9CC5-87FC-E6E5-44A5-C0451ED1B9DD}"/>
              </a:ext>
            </a:extLst>
          </p:cNvPr>
          <p:cNvSpPr txBox="1"/>
          <p:nvPr/>
        </p:nvSpPr>
        <p:spPr>
          <a:xfrm>
            <a:off x="2255260" y="8702660"/>
            <a:ext cx="7948670" cy="830997"/>
          </a:xfrm>
          <a:prstGeom prst="rect">
            <a:avLst/>
          </a:prstGeom>
          <a:noFill/>
          <a:ln>
            <a:noFill/>
          </a:ln>
        </p:spPr>
        <p:txBody>
          <a:bodyPr wrap="square" rtlCol="0">
            <a:spAutoFit/>
          </a:bodyPr>
          <a:lstStyle/>
          <a:p>
            <a:r>
              <a:rPr lang="en-BE" sz="4800" b="1" dirty="0"/>
              <a:t>Well-known patterns blocked!</a:t>
            </a:r>
          </a:p>
        </p:txBody>
      </p:sp>
    </p:spTree>
    <p:extLst>
      <p:ext uri="{BB962C8B-B14F-4D97-AF65-F5344CB8AC3E}">
        <p14:creationId xmlns:p14="http://schemas.microsoft.com/office/powerpoint/2010/main" val="285951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7"/>
            <a:ext cx="18284048" cy="7294305"/>
          </a:xfrm>
          <a:prstGeom prst="rect">
            <a:avLst/>
          </a:prstGeom>
          <a:noFill/>
        </p:spPr>
        <p:txBody>
          <a:bodyPr wrap="square" rtlCol="0">
            <a:spAutoFit/>
          </a:bodyPr>
          <a:lstStyle/>
          <a:p>
            <a:r>
              <a:rPr lang="nl-BE" sz="4400" b="1" dirty="0"/>
              <a:t>Chained Transformations : Switching Content-Types</a:t>
            </a:r>
            <a:endParaRPr lang="nl-BE" sz="2800" dirty="0"/>
          </a:p>
          <a:p>
            <a:endParaRPr lang="nl-BE" sz="2800" dirty="0"/>
          </a:p>
          <a:p>
            <a:r>
              <a:rPr lang="nl-BE" sz="4400" dirty="0"/>
              <a:t>{“userid” : “123”} =&gt; Original</a:t>
            </a:r>
          </a:p>
          <a:p>
            <a:r>
              <a:rPr lang="nl-BE" sz="4400" dirty="0"/>
              <a:t>{“userid” : “123</a:t>
            </a:r>
            <a:r>
              <a:rPr lang="nl-BE" sz="4400" dirty="0">
                <a:highlight>
                  <a:srgbClr val="FFFF00"/>
                </a:highlight>
              </a:rPr>
              <a:t>/</a:t>
            </a:r>
            <a:r>
              <a:rPr lang="nl-BE" sz="4400" dirty="0"/>
              <a:t>../567”} =&gt; Path traversal</a:t>
            </a:r>
          </a:p>
          <a:p>
            <a:r>
              <a:rPr lang="nl-BE" sz="4400" dirty="0"/>
              <a:t>{“userid” : “123</a:t>
            </a:r>
            <a:r>
              <a:rPr lang="nl-BE" sz="4400" dirty="0">
                <a:highlight>
                  <a:srgbClr val="FFFF00"/>
                </a:highlight>
              </a:rPr>
              <a:t>\u002F</a:t>
            </a:r>
            <a:r>
              <a:rPr lang="nl-BE" sz="4400" dirty="0"/>
              <a:t>\u002E \u002E\u002F567”} =&gt; Path traversal unicode</a:t>
            </a:r>
          </a:p>
          <a:p>
            <a:endParaRPr lang="nl-BE" sz="4400" dirty="0"/>
          </a:p>
          <a:p>
            <a:r>
              <a:rPr lang="nl-BE" sz="4400" dirty="0"/>
              <a:t>{“userid” : “123</a:t>
            </a:r>
            <a:r>
              <a:rPr lang="nl-BE" sz="4400" dirty="0">
                <a:highlight>
                  <a:srgbClr val="00FF00"/>
                </a:highlight>
              </a:rPr>
              <a:t>\u0025</a:t>
            </a:r>
            <a:r>
              <a:rPr lang="nl-BE" sz="4400" dirty="0">
                <a:highlight>
                  <a:srgbClr val="FFFF00"/>
                </a:highlight>
              </a:rPr>
              <a:t>2F</a:t>
            </a:r>
            <a:r>
              <a:rPr lang="nl-BE" sz="4400" dirty="0"/>
              <a:t>\u00252E \u00252E\u00252F567”}</a:t>
            </a:r>
          </a:p>
          <a:p>
            <a:endParaRPr lang="nl-BE" sz="4400" dirty="0"/>
          </a:p>
          <a:p>
            <a:r>
              <a:rPr lang="nl-BE" sz="4400" dirty="0"/>
              <a:t>=&gt; Path traversal in Unicode representation of percent encoded path.</a:t>
            </a:r>
          </a:p>
          <a:p>
            <a:endParaRPr lang="nl-BE" sz="4400" dirty="0"/>
          </a:p>
          <a:p>
            <a:endParaRPr lang="nl-BE" sz="4400" dirty="0"/>
          </a:p>
        </p:txBody>
      </p:sp>
    </p:spTree>
    <p:extLst>
      <p:ext uri="{BB962C8B-B14F-4D97-AF65-F5344CB8AC3E}">
        <p14:creationId xmlns:p14="http://schemas.microsoft.com/office/powerpoint/2010/main" val="149974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5A11-4AEE-725E-C1DD-F5C587E02D80}"/>
              </a:ext>
            </a:extLst>
          </p:cNvPr>
          <p:cNvSpPr>
            <a:spLocks noGrp="1"/>
          </p:cNvSpPr>
          <p:nvPr>
            <p:ph type="title"/>
          </p:nvPr>
        </p:nvSpPr>
        <p:spPr>
          <a:xfrm>
            <a:off x="4026116" y="4345265"/>
            <a:ext cx="12053455" cy="2620407"/>
          </a:xfrm>
        </p:spPr>
        <p:txBody>
          <a:bodyPr anchor="t">
            <a:normAutofit/>
          </a:bodyPr>
          <a:lstStyle/>
          <a:p>
            <a:r>
              <a:rPr lang="fr-FR" dirty="0"/>
              <a:t>Introduction</a:t>
            </a:r>
          </a:p>
        </p:txBody>
      </p:sp>
    </p:spTree>
    <p:extLst>
      <p:ext uri="{BB962C8B-B14F-4D97-AF65-F5344CB8AC3E}">
        <p14:creationId xmlns:p14="http://schemas.microsoft.com/office/powerpoint/2010/main" val="48928670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7"/>
            <a:ext cx="18284048" cy="11356955"/>
          </a:xfrm>
          <a:prstGeom prst="rect">
            <a:avLst/>
          </a:prstGeom>
          <a:noFill/>
        </p:spPr>
        <p:txBody>
          <a:bodyPr wrap="square" rtlCol="0">
            <a:spAutoFit/>
          </a:bodyPr>
          <a:lstStyle/>
          <a:p>
            <a:r>
              <a:rPr lang="nl-BE" sz="4400" b="1" dirty="0"/>
              <a:t>Chained Transformations : Switching Content-Types</a:t>
            </a:r>
            <a:endParaRPr lang="nl-BE" sz="2800" dirty="0"/>
          </a:p>
          <a:p>
            <a:endParaRPr lang="nl-BE" sz="2800" dirty="0"/>
          </a:p>
          <a:p>
            <a:r>
              <a:rPr lang="nl-BE" sz="4400" dirty="0"/>
              <a:t>=&gt; Payload</a:t>
            </a:r>
          </a:p>
          <a:p>
            <a:r>
              <a:rPr lang="nl-BE" sz="4400" dirty="0"/>
              <a:t>{“userid” : “123</a:t>
            </a:r>
            <a:r>
              <a:rPr lang="nl-BE" sz="4400" dirty="0">
                <a:highlight>
                  <a:srgbClr val="FFFF00"/>
                </a:highlight>
              </a:rPr>
              <a:t>\u00252F</a:t>
            </a:r>
            <a:r>
              <a:rPr lang="nl-BE" sz="4400" dirty="0"/>
              <a:t>\u00252E \u00252E\u00252F567”}</a:t>
            </a:r>
          </a:p>
          <a:p>
            <a:endParaRPr lang="nl-BE" sz="4400" dirty="0"/>
          </a:p>
          <a:p>
            <a:r>
              <a:rPr lang="nl-BE" sz="4400" dirty="0"/>
              <a:t>=&gt; JSON.Parse()</a:t>
            </a:r>
          </a:p>
          <a:p>
            <a:r>
              <a:rPr lang="nl-BE" sz="4400" dirty="0"/>
              <a:t>“123</a:t>
            </a:r>
            <a:r>
              <a:rPr lang="nl-BE" sz="4400" dirty="0">
                <a:highlight>
                  <a:srgbClr val="FFFF00"/>
                </a:highlight>
              </a:rPr>
              <a:t>%2F</a:t>
            </a:r>
            <a:r>
              <a:rPr lang="nl-BE" sz="4400" dirty="0"/>
              <a:t>%2E%2E%2F567”</a:t>
            </a:r>
          </a:p>
          <a:p>
            <a:endParaRPr lang="nl-BE" sz="4400" dirty="0"/>
          </a:p>
          <a:p>
            <a:r>
              <a:rPr lang="nl-BE" sz="4400" dirty="0"/>
              <a:t>=&gt; Value  “123%2F%2E%2E%2F567” used to construct URL path</a:t>
            </a:r>
          </a:p>
          <a:p>
            <a:endParaRPr lang="nl-BE" sz="4400" dirty="0"/>
          </a:p>
          <a:p>
            <a:r>
              <a:rPr lang="nl-BE" sz="4400" dirty="0"/>
              <a:t>HTTP Url parsing manifests the true payload</a:t>
            </a:r>
          </a:p>
          <a:p>
            <a:endParaRPr lang="nl-BE" sz="4400" dirty="0"/>
          </a:p>
          <a:p>
            <a:r>
              <a:rPr lang="nl-BE" sz="4400" dirty="0"/>
              <a:t>=&gt; 123/../567</a:t>
            </a:r>
          </a:p>
          <a:p>
            <a:endParaRPr lang="nl-BE" sz="4400" dirty="0"/>
          </a:p>
          <a:p>
            <a:endParaRPr lang="nl-BE" sz="4400" dirty="0"/>
          </a:p>
          <a:p>
            <a:endParaRPr lang="nl-BE" sz="4400" dirty="0"/>
          </a:p>
          <a:p>
            <a:endParaRPr lang="nl-BE" sz="4400" dirty="0"/>
          </a:p>
        </p:txBody>
      </p:sp>
    </p:spTree>
    <p:extLst>
      <p:ext uri="{BB962C8B-B14F-4D97-AF65-F5344CB8AC3E}">
        <p14:creationId xmlns:p14="http://schemas.microsoft.com/office/powerpoint/2010/main" val="303012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2" y="1443038"/>
            <a:ext cx="9937717" cy="2062103"/>
          </a:xfrm>
          <a:prstGeom prst="rect">
            <a:avLst/>
          </a:prstGeom>
          <a:noFill/>
        </p:spPr>
        <p:txBody>
          <a:bodyPr wrap="square" rtlCol="0">
            <a:spAutoFit/>
          </a:bodyPr>
          <a:lstStyle/>
          <a:p>
            <a:r>
              <a:rPr lang="nl-BE" sz="4400" b="1" dirty="0"/>
              <a:t>Bypassing Firewalls using transformations</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08545" y="5318424"/>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TextBox 9">
            <a:extLst>
              <a:ext uri="{FF2B5EF4-FFF2-40B4-BE49-F238E27FC236}">
                <a16:creationId xmlns:a16="http://schemas.microsoft.com/office/drawing/2014/main" id="{4FC388F6-DF71-733F-B466-5E35C3B3F453}"/>
              </a:ext>
            </a:extLst>
          </p:cNvPr>
          <p:cNvSpPr txBox="1"/>
          <p:nvPr/>
        </p:nvSpPr>
        <p:spPr>
          <a:xfrm>
            <a:off x="789388" y="8400146"/>
            <a:ext cx="13147713" cy="707886"/>
          </a:xfrm>
          <a:prstGeom prst="rect">
            <a:avLst/>
          </a:prstGeom>
          <a:noFill/>
        </p:spPr>
        <p:txBody>
          <a:bodyPr wrap="square" rtlCol="0">
            <a:spAutoFit/>
          </a:bodyPr>
          <a:lstStyle/>
          <a:p>
            <a:r>
              <a:rPr lang="en-BE" sz="4000" dirty="0"/>
              <a:t>{“ID”:” 123\u00252F</a:t>
            </a:r>
            <a:r>
              <a:rPr lang="en-US" sz="4000" dirty="0">
                <a:effectLst/>
                <a:latin typeface="Lato-Semibold"/>
                <a:ea typeface="Lato-Semibold"/>
                <a:cs typeface="Lato-Semibold"/>
              </a:rPr>
              <a:t>\u00252E\u00252E\u00252F567</a:t>
            </a:r>
            <a:r>
              <a:rPr lang="en-BE" sz="4000" dirty="0"/>
              <a:t>”}</a:t>
            </a:r>
          </a:p>
        </p:txBody>
      </p:sp>
      <p:pic>
        <p:nvPicPr>
          <p:cNvPr id="7170" name="Picture 2" descr="Shield, accepted, pass, protection, safety, security, verify icon -  Download on Iconfinder">
            <a:extLst>
              <a:ext uri="{FF2B5EF4-FFF2-40B4-BE49-F238E27FC236}">
                <a16:creationId xmlns:a16="http://schemas.microsoft.com/office/drawing/2014/main" id="{222A8855-B748-FC54-A77B-65D757537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380" y="3196826"/>
            <a:ext cx="1993970" cy="19939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F616932-D4CA-27DB-9979-C351526DDEA5}"/>
              </a:ext>
            </a:extLst>
          </p:cNvPr>
          <p:cNvSpPr txBox="1"/>
          <p:nvPr/>
        </p:nvSpPr>
        <p:spPr>
          <a:xfrm>
            <a:off x="11048130" y="3238553"/>
            <a:ext cx="6791667" cy="4154984"/>
          </a:xfrm>
          <a:prstGeom prst="rect">
            <a:avLst/>
          </a:prstGeom>
          <a:noFill/>
        </p:spPr>
        <p:txBody>
          <a:bodyPr wrap="none" rtlCol="0">
            <a:spAutoFit/>
          </a:bodyPr>
          <a:lstStyle/>
          <a:p>
            <a:r>
              <a:rPr lang="en-BE" sz="4400" dirty="0"/>
              <a:t>WAF needs : </a:t>
            </a:r>
          </a:p>
          <a:p>
            <a:pPr marL="571500" indent="-571500">
              <a:buFont typeface="Arial" panose="020B0604020202020204" pitchFamily="34" charset="0"/>
              <a:buChar char="•"/>
            </a:pPr>
            <a:r>
              <a:rPr lang="en-BE" sz="4400" dirty="0"/>
              <a:t>multiple decoding cycles </a:t>
            </a:r>
          </a:p>
          <a:p>
            <a:pPr marL="571500" indent="-571500">
              <a:buFont typeface="Arial" panose="020B0604020202020204" pitchFamily="34" charset="0"/>
              <a:buChar char="•"/>
            </a:pPr>
            <a:r>
              <a:rPr lang="en-BE" sz="4400" dirty="0"/>
              <a:t>unrelated to Content-Type</a:t>
            </a:r>
          </a:p>
          <a:p>
            <a:pPr marL="571500" indent="-571500">
              <a:buFont typeface="Arial" panose="020B0604020202020204" pitchFamily="34" charset="0"/>
              <a:buChar char="•"/>
            </a:pPr>
            <a:r>
              <a:rPr lang="en-BE" sz="4400" dirty="0"/>
              <a:t>In the correct order</a:t>
            </a:r>
          </a:p>
          <a:p>
            <a:pPr marL="571500" indent="-571500">
              <a:buFont typeface="Arial" panose="020B0604020202020204" pitchFamily="34" charset="0"/>
              <a:buChar char="•"/>
            </a:pPr>
            <a:endParaRPr lang="en-BE" sz="4400" dirty="0"/>
          </a:p>
          <a:p>
            <a:r>
              <a:rPr lang="en-BE" sz="4400" dirty="0"/>
              <a:t>Result: </a:t>
            </a:r>
            <a:r>
              <a:rPr lang="en-BE" sz="4400" u="sng" dirty="0"/>
              <a:t>Undetected</a:t>
            </a:r>
          </a:p>
        </p:txBody>
      </p:sp>
    </p:spTree>
    <p:extLst>
      <p:ext uri="{BB962C8B-B14F-4D97-AF65-F5344CB8AC3E}">
        <p14:creationId xmlns:p14="http://schemas.microsoft.com/office/powerpoint/2010/main" val="120435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2" y="1443038"/>
            <a:ext cx="9937717" cy="2062103"/>
          </a:xfrm>
          <a:prstGeom prst="rect">
            <a:avLst/>
          </a:prstGeom>
          <a:noFill/>
        </p:spPr>
        <p:txBody>
          <a:bodyPr wrap="square" rtlCol="0">
            <a:spAutoFit/>
          </a:bodyPr>
          <a:lstStyle/>
          <a:p>
            <a:r>
              <a:rPr lang="nl-BE" sz="4400" b="1" dirty="0"/>
              <a:t>Bypassing Firewalls using transformations</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08545" y="5318424"/>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TextBox 11">
            <a:extLst>
              <a:ext uri="{FF2B5EF4-FFF2-40B4-BE49-F238E27FC236}">
                <a16:creationId xmlns:a16="http://schemas.microsoft.com/office/drawing/2014/main" id="{2087B72F-1965-D002-E25E-C12C6B1AAB4B}"/>
              </a:ext>
            </a:extLst>
          </p:cNvPr>
          <p:cNvSpPr txBox="1"/>
          <p:nvPr/>
        </p:nvSpPr>
        <p:spPr>
          <a:xfrm>
            <a:off x="8083507" y="9029984"/>
            <a:ext cx="11431719" cy="923330"/>
          </a:xfrm>
          <a:prstGeom prst="rect">
            <a:avLst/>
          </a:prstGeom>
          <a:noFill/>
        </p:spPr>
        <p:txBody>
          <a:bodyPr wrap="none" rtlCol="0">
            <a:spAutoFit/>
          </a:bodyPr>
          <a:lstStyle/>
          <a:p>
            <a:r>
              <a:rPr lang="en-BE" sz="5400" b="1" dirty="0"/>
              <a:t>POST /api/v1/user/123</a:t>
            </a:r>
            <a:r>
              <a:rPr lang="en-BE" sz="4000" b="1" dirty="0">
                <a:solidFill>
                  <a:srgbClr val="7030A0"/>
                </a:solidFill>
              </a:rPr>
              <a:t>%2F%2E%2E%2F</a:t>
            </a:r>
            <a:r>
              <a:rPr lang="en-BE" sz="5400" b="1" dirty="0"/>
              <a:t>567</a:t>
            </a:r>
          </a:p>
        </p:txBody>
      </p:sp>
      <p:pic>
        <p:nvPicPr>
          <p:cNvPr id="7170" name="Picture 2" descr="Shield, accepted, pass, protection, safety, security, verify icon -  Download on Iconfinder">
            <a:extLst>
              <a:ext uri="{FF2B5EF4-FFF2-40B4-BE49-F238E27FC236}">
                <a16:creationId xmlns:a16="http://schemas.microsoft.com/office/drawing/2014/main" id="{222A8855-B748-FC54-A77B-65D757537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380" y="3196826"/>
            <a:ext cx="1993970" cy="19939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C2F0B5-9BD8-C440-B651-7E6CAFAB5625}"/>
              </a:ext>
            </a:extLst>
          </p:cNvPr>
          <p:cNvSpPr txBox="1"/>
          <p:nvPr/>
        </p:nvSpPr>
        <p:spPr>
          <a:xfrm>
            <a:off x="8169743" y="7126385"/>
            <a:ext cx="3344505" cy="830997"/>
          </a:xfrm>
          <a:prstGeom prst="rect">
            <a:avLst/>
          </a:prstGeom>
          <a:noFill/>
        </p:spPr>
        <p:txBody>
          <a:bodyPr wrap="none" rtlCol="0">
            <a:spAutoFit/>
          </a:bodyPr>
          <a:lstStyle/>
          <a:p>
            <a:r>
              <a:rPr lang="en-BE" sz="4800" dirty="0"/>
              <a:t>JSON.Parse()</a:t>
            </a:r>
          </a:p>
        </p:txBody>
      </p:sp>
      <p:sp>
        <p:nvSpPr>
          <p:cNvPr id="8" name="TextBox 7">
            <a:extLst>
              <a:ext uri="{FF2B5EF4-FFF2-40B4-BE49-F238E27FC236}">
                <a16:creationId xmlns:a16="http://schemas.microsoft.com/office/drawing/2014/main" id="{FE70A89E-D6D4-60B3-0BD8-9B83481FC0BD}"/>
              </a:ext>
            </a:extLst>
          </p:cNvPr>
          <p:cNvSpPr txBox="1"/>
          <p:nvPr/>
        </p:nvSpPr>
        <p:spPr>
          <a:xfrm>
            <a:off x="8083507" y="8108962"/>
            <a:ext cx="6555321" cy="769441"/>
          </a:xfrm>
          <a:prstGeom prst="rect">
            <a:avLst/>
          </a:prstGeom>
          <a:noFill/>
        </p:spPr>
        <p:txBody>
          <a:bodyPr wrap="none" rtlCol="0">
            <a:spAutoFit/>
          </a:bodyPr>
          <a:lstStyle/>
          <a:p>
            <a:r>
              <a:rPr lang="en-BE" sz="4400" dirty="0"/>
              <a:t>Unicode in JSON transforms</a:t>
            </a:r>
          </a:p>
        </p:txBody>
      </p:sp>
    </p:spTree>
    <p:extLst>
      <p:ext uri="{BB962C8B-B14F-4D97-AF65-F5344CB8AC3E}">
        <p14:creationId xmlns:p14="http://schemas.microsoft.com/office/powerpoint/2010/main" val="407245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2" y="1443038"/>
            <a:ext cx="9937717" cy="2062103"/>
          </a:xfrm>
          <a:prstGeom prst="rect">
            <a:avLst/>
          </a:prstGeom>
          <a:noFill/>
        </p:spPr>
        <p:txBody>
          <a:bodyPr wrap="square" rtlCol="0">
            <a:spAutoFit/>
          </a:bodyPr>
          <a:lstStyle/>
          <a:p>
            <a:r>
              <a:rPr lang="nl-BE" sz="4400" b="1" dirty="0"/>
              <a:t>Bypassing Firewalls using transformations</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695" y="4242217"/>
            <a:ext cx="2884167" cy="2884167"/>
          </a:xfrm>
          <a:prstGeom prst="rect">
            <a:avLst/>
          </a:prstGeom>
          <a:solidFill>
            <a:srgbClr val="FF2A2C"/>
          </a:solidFill>
        </p:spPr>
      </p:pic>
      <p:sp>
        <p:nvSpPr>
          <p:cNvPr id="7" name="Right Arrow 6">
            <a:extLst>
              <a:ext uri="{FF2B5EF4-FFF2-40B4-BE49-F238E27FC236}">
                <a16:creationId xmlns:a16="http://schemas.microsoft.com/office/drawing/2014/main" id="{82906D01-8A97-FB8B-6CEF-F03FA17BBA22}"/>
              </a:ext>
            </a:extLst>
          </p:cNvPr>
          <p:cNvSpPr/>
          <p:nvPr/>
        </p:nvSpPr>
        <p:spPr>
          <a:xfrm>
            <a:off x="12512452" y="5318424"/>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08545" y="5318424"/>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TextBox 11">
            <a:extLst>
              <a:ext uri="{FF2B5EF4-FFF2-40B4-BE49-F238E27FC236}">
                <a16:creationId xmlns:a16="http://schemas.microsoft.com/office/drawing/2014/main" id="{2087B72F-1965-D002-E25E-C12C6B1AAB4B}"/>
              </a:ext>
            </a:extLst>
          </p:cNvPr>
          <p:cNvSpPr txBox="1"/>
          <p:nvPr/>
        </p:nvSpPr>
        <p:spPr>
          <a:xfrm>
            <a:off x="10405975" y="2697448"/>
            <a:ext cx="6922985" cy="1446550"/>
          </a:xfrm>
          <a:prstGeom prst="rect">
            <a:avLst/>
          </a:prstGeom>
          <a:noFill/>
        </p:spPr>
        <p:txBody>
          <a:bodyPr wrap="none" rtlCol="0">
            <a:spAutoFit/>
          </a:bodyPr>
          <a:lstStyle/>
          <a:p>
            <a:r>
              <a:rPr lang="en-BE" sz="4400" b="1" dirty="0"/>
              <a:t>HTTP Transforms % Encoding</a:t>
            </a:r>
          </a:p>
          <a:p>
            <a:r>
              <a:rPr lang="en-BE" sz="4400" b="1" dirty="0">
                <a:solidFill>
                  <a:schemeClr val="tx1">
                    <a:lumMod val="40000"/>
                    <a:lumOff val="60000"/>
                  </a:schemeClr>
                </a:solidFill>
              </a:rPr>
              <a:t>HTTP interprets ../</a:t>
            </a:r>
          </a:p>
        </p:txBody>
      </p:sp>
      <p:pic>
        <p:nvPicPr>
          <p:cNvPr id="7170" name="Picture 2" descr="Shield, accepted, pass, protection, safety, security, verify icon -  Download on Iconfinder">
            <a:extLst>
              <a:ext uri="{FF2B5EF4-FFF2-40B4-BE49-F238E27FC236}">
                <a16:creationId xmlns:a16="http://schemas.microsoft.com/office/drawing/2014/main" id="{222A8855-B748-FC54-A77B-65D757537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380" y="3196826"/>
            <a:ext cx="1993970" cy="1993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A0A208-52D3-22A2-C3A8-914DC297EAF0}"/>
              </a:ext>
            </a:extLst>
          </p:cNvPr>
          <p:cNvSpPr txBox="1"/>
          <p:nvPr/>
        </p:nvSpPr>
        <p:spPr>
          <a:xfrm>
            <a:off x="4724196" y="7349109"/>
            <a:ext cx="11431719" cy="923330"/>
          </a:xfrm>
          <a:prstGeom prst="rect">
            <a:avLst/>
          </a:prstGeom>
          <a:noFill/>
        </p:spPr>
        <p:txBody>
          <a:bodyPr wrap="none" rtlCol="0">
            <a:spAutoFit/>
          </a:bodyPr>
          <a:lstStyle/>
          <a:p>
            <a:r>
              <a:rPr lang="en-BE" sz="5400" b="1" dirty="0"/>
              <a:t>POST /api/v1/user/123</a:t>
            </a:r>
            <a:r>
              <a:rPr lang="en-BE" sz="4000" b="1" dirty="0"/>
              <a:t>%2F%2E%2E%2F</a:t>
            </a:r>
            <a:r>
              <a:rPr lang="en-BE" sz="5400" b="1" dirty="0"/>
              <a:t>567</a:t>
            </a:r>
          </a:p>
        </p:txBody>
      </p:sp>
    </p:spTree>
    <p:extLst>
      <p:ext uri="{BB962C8B-B14F-4D97-AF65-F5344CB8AC3E}">
        <p14:creationId xmlns:p14="http://schemas.microsoft.com/office/powerpoint/2010/main" val="10626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2" y="1443038"/>
            <a:ext cx="9937717" cy="2062103"/>
          </a:xfrm>
          <a:prstGeom prst="rect">
            <a:avLst/>
          </a:prstGeom>
          <a:noFill/>
        </p:spPr>
        <p:txBody>
          <a:bodyPr wrap="square" rtlCol="0">
            <a:spAutoFit/>
          </a:bodyPr>
          <a:lstStyle/>
          <a:p>
            <a:r>
              <a:rPr lang="nl-BE" sz="4400" b="1" dirty="0"/>
              <a:t>Bypassing Firewalls using transformations</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695" y="4242217"/>
            <a:ext cx="2884167" cy="2884167"/>
          </a:xfrm>
          <a:prstGeom prst="rect">
            <a:avLst/>
          </a:prstGeom>
          <a:solidFill>
            <a:srgbClr val="FF2A2C"/>
          </a:solidFill>
        </p:spPr>
      </p:pic>
      <p:sp>
        <p:nvSpPr>
          <p:cNvPr id="7" name="Right Arrow 6">
            <a:extLst>
              <a:ext uri="{FF2B5EF4-FFF2-40B4-BE49-F238E27FC236}">
                <a16:creationId xmlns:a16="http://schemas.microsoft.com/office/drawing/2014/main" id="{82906D01-8A97-FB8B-6CEF-F03FA17BBA22}"/>
              </a:ext>
            </a:extLst>
          </p:cNvPr>
          <p:cNvSpPr/>
          <p:nvPr/>
        </p:nvSpPr>
        <p:spPr>
          <a:xfrm>
            <a:off x="12512452" y="5318424"/>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08545" y="5318424"/>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TextBox 11">
            <a:extLst>
              <a:ext uri="{FF2B5EF4-FFF2-40B4-BE49-F238E27FC236}">
                <a16:creationId xmlns:a16="http://schemas.microsoft.com/office/drawing/2014/main" id="{2087B72F-1965-D002-E25E-C12C6B1AAB4B}"/>
              </a:ext>
            </a:extLst>
          </p:cNvPr>
          <p:cNvSpPr txBox="1"/>
          <p:nvPr/>
        </p:nvSpPr>
        <p:spPr>
          <a:xfrm>
            <a:off x="10405975" y="2697448"/>
            <a:ext cx="6922985" cy="1446550"/>
          </a:xfrm>
          <a:prstGeom prst="rect">
            <a:avLst/>
          </a:prstGeom>
          <a:noFill/>
        </p:spPr>
        <p:txBody>
          <a:bodyPr wrap="none" rtlCol="0">
            <a:spAutoFit/>
          </a:bodyPr>
          <a:lstStyle/>
          <a:p>
            <a:r>
              <a:rPr lang="en-BE" sz="4400" b="1" dirty="0">
                <a:solidFill>
                  <a:schemeClr val="tx1">
                    <a:lumMod val="40000"/>
                    <a:lumOff val="60000"/>
                  </a:schemeClr>
                </a:solidFill>
              </a:rPr>
              <a:t>HTTP Transforms % Encoding</a:t>
            </a:r>
          </a:p>
          <a:p>
            <a:r>
              <a:rPr lang="en-BE" sz="4400" b="1" dirty="0"/>
              <a:t>HTTP interprets ../</a:t>
            </a:r>
          </a:p>
        </p:txBody>
      </p:sp>
      <p:pic>
        <p:nvPicPr>
          <p:cNvPr id="7170" name="Picture 2" descr="Shield, accepted, pass, protection, safety, security, verify icon -  Download on Iconfinder">
            <a:extLst>
              <a:ext uri="{FF2B5EF4-FFF2-40B4-BE49-F238E27FC236}">
                <a16:creationId xmlns:a16="http://schemas.microsoft.com/office/drawing/2014/main" id="{222A8855-B748-FC54-A77B-65D757537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380" y="3196826"/>
            <a:ext cx="1993970" cy="1993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A0A208-52D3-22A2-C3A8-914DC297EAF0}"/>
              </a:ext>
            </a:extLst>
          </p:cNvPr>
          <p:cNvSpPr txBox="1"/>
          <p:nvPr/>
        </p:nvSpPr>
        <p:spPr>
          <a:xfrm>
            <a:off x="4724196" y="7349109"/>
            <a:ext cx="8642494" cy="923330"/>
          </a:xfrm>
          <a:prstGeom prst="rect">
            <a:avLst/>
          </a:prstGeom>
          <a:noFill/>
        </p:spPr>
        <p:txBody>
          <a:bodyPr wrap="none" rtlCol="0">
            <a:spAutoFit/>
          </a:bodyPr>
          <a:lstStyle/>
          <a:p>
            <a:r>
              <a:rPr lang="en-BE" sz="5400" b="1" dirty="0"/>
              <a:t>POST /api/v1/user/123</a:t>
            </a:r>
            <a:r>
              <a:rPr lang="en-BE" sz="4000" b="1" dirty="0"/>
              <a:t>/../</a:t>
            </a:r>
            <a:r>
              <a:rPr lang="en-BE" sz="5400" b="1" dirty="0"/>
              <a:t>567</a:t>
            </a:r>
          </a:p>
        </p:txBody>
      </p:sp>
    </p:spTree>
    <p:extLst>
      <p:ext uri="{BB962C8B-B14F-4D97-AF65-F5344CB8AC3E}">
        <p14:creationId xmlns:p14="http://schemas.microsoft.com/office/powerpoint/2010/main" val="10907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2" y="1443038"/>
            <a:ext cx="9937717" cy="2062103"/>
          </a:xfrm>
          <a:prstGeom prst="rect">
            <a:avLst/>
          </a:prstGeom>
          <a:noFill/>
        </p:spPr>
        <p:txBody>
          <a:bodyPr wrap="square" rtlCol="0">
            <a:spAutoFit/>
          </a:bodyPr>
          <a:lstStyle/>
          <a:p>
            <a:r>
              <a:rPr lang="nl-BE" sz="4400" b="1" dirty="0"/>
              <a:t>Bypassing Firewalls using transformations</a:t>
            </a:r>
          </a:p>
          <a:p>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8" y="3961828"/>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851" y="4242218"/>
            <a:ext cx="2884167" cy="2884167"/>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3B53B8FD-C04E-4351-6760-FF39576C26F2}"/>
              </a:ext>
            </a:extLst>
          </p:cNvPr>
          <p:cNvSpPr/>
          <p:nvPr/>
        </p:nvSpPr>
        <p:spPr>
          <a:xfrm>
            <a:off x="4142622" y="5320379"/>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 name="Picture 4" descr="Api Icon - Free Download Business Icons | IconScout">
            <a:extLst>
              <a:ext uri="{FF2B5EF4-FFF2-40B4-BE49-F238E27FC236}">
                <a16:creationId xmlns:a16="http://schemas.microsoft.com/office/drawing/2014/main" id="{0783C85B-C20D-F648-101B-929063724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5414" y="4193811"/>
            <a:ext cx="2884167" cy="2884167"/>
          </a:xfrm>
          <a:prstGeom prst="rect">
            <a:avLst/>
          </a:prstGeom>
          <a:solidFill>
            <a:srgbClr val="FF2A2C"/>
          </a:solidFill>
        </p:spPr>
      </p:pic>
      <p:sp>
        <p:nvSpPr>
          <p:cNvPr id="7" name="Right Arrow 6">
            <a:extLst>
              <a:ext uri="{FF2B5EF4-FFF2-40B4-BE49-F238E27FC236}">
                <a16:creationId xmlns:a16="http://schemas.microsoft.com/office/drawing/2014/main" id="{82906D01-8A97-FB8B-6CEF-F03FA17BBA22}"/>
              </a:ext>
            </a:extLst>
          </p:cNvPr>
          <p:cNvSpPr/>
          <p:nvPr/>
        </p:nvSpPr>
        <p:spPr>
          <a:xfrm>
            <a:off x="11389102" y="5364830"/>
            <a:ext cx="1445228" cy="822849"/>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3074" name="Picture 2" descr="Firewall - Network &amp; Communication Icons">
            <a:extLst>
              <a:ext uri="{FF2B5EF4-FFF2-40B4-BE49-F238E27FC236}">
                <a16:creationId xmlns:a16="http://schemas.microsoft.com/office/drawing/2014/main" id="{8013AA26-B862-4C0C-DB2A-D785AE30D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442" y="3961828"/>
            <a:ext cx="2062103" cy="2062103"/>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A9265FB9-342C-3BF4-DC68-AE415A3382E2}"/>
              </a:ext>
            </a:extLst>
          </p:cNvPr>
          <p:cNvSpPr/>
          <p:nvPr/>
        </p:nvSpPr>
        <p:spPr>
          <a:xfrm>
            <a:off x="6808545" y="5318424"/>
            <a:ext cx="1163148" cy="658117"/>
          </a:xfrm>
          <a:prstGeom prst="rightArrow">
            <a:avLst/>
          </a:prstGeom>
          <a:solidFill>
            <a:srgbClr val="FF2A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7170" name="Picture 2" descr="Shield, accepted, pass, protection, safety, security, verify icon -  Download on Iconfinder">
            <a:extLst>
              <a:ext uri="{FF2B5EF4-FFF2-40B4-BE49-F238E27FC236}">
                <a16:creationId xmlns:a16="http://schemas.microsoft.com/office/drawing/2014/main" id="{222A8855-B748-FC54-A77B-65D757537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380" y="3196826"/>
            <a:ext cx="1993970" cy="19939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BC834BE-B08B-7B8B-A4DB-42EBF8A16EF7}"/>
              </a:ext>
            </a:extLst>
          </p:cNvPr>
          <p:cNvSpPr txBox="1"/>
          <p:nvPr/>
        </p:nvSpPr>
        <p:spPr>
          <a:xfrm>
            <a:off x="12834330" y="7349109"/>
            <a:ext cx="7271358" cy="1569660"/>
          </a:xfrm>
          <a:prstGeom prst="rect">
            <a:avLst/>
          </a:prstGeom>
          <a:noFill/>
        </p:spPr>
        <p:txBody>
          <a:bodyPr wrap="square" rtlCol="0">
            <a:spAutoFit/>
          </a:bodyPr>
          <a:lstStyle/>
          <a:p>
            <a:r>
              <a:rPr lang="en-BE" sz="4800" b="1" dirty="0"/>
              <a:t>POST </a:t>
            </a:r>
          </a:p>
          <a:p>
            <a:r>
              <a:rPr lang="en-BE" sz="4800" b="1" dirty="0"/>
              <a:t>/api/v1/user/567</a:t>
            </a:r>
          </a:p>
        </p:txBody>
      </p:sp>
    </p:spTree>
    <p:extLst>
      <p:ext uri="{BB962C8B-B14F-4D97-AF65-F5344CB8AC3E}">
        <p14:creationId xmlns:p14="http://schemas.microsoft.com/office/powerpoint/2010/main" val="2740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BA2494F-C347-6B95-DB53-53F803FCE994}"/>
              </a:ext>
            </a:extLst>
          </p:cNvPr>
          <p:cNvSpPr>
            <a:spLocks noGrp="1"/>
          </p:cNvSpPr>
          <p:nvPr>
            <p:ph idx="4294967295"/>
          </p:nvPr>
        </p:nvSpPr>
        <p:spPr>
          <a:xfrm>
            <a:off x="771032" y="859716"/>
            <a:ext cx="16917988" cy="8377238"/>
          </a:xfrm>
        </p:spPr>
        <p:txBody>
          <a:bodyPr/>
          <a:lstStyle/>
          <a:p>
            <a:pPr marL="0" indent="0">
              <a:buNone/>
            </a:pPr>
            <a:r>
              <a:rPr lang="nl-BE" sz="4800" b="1" dirty="0"/>
              <a:t>Bypassing Firewalls using transformations</a:t>
            </a:r>
          </a:p>
          <a:p>
            <a:pPr marL="0" indent="0">
              <a:buNone/>
            </a:pPr>
            <a:endParaRPr lang="en-BE" dirty="0"/>
          </a:p>
        </p:txBody>
      </p:sp>
      <p:pic>
        <p:nvPicPr>
          <p:cNvPr id="5" name="Picture 4">
            <a:extLst>
              <a:ext uri="{FF2B5EF4-FFF2-40B4-BE49-F238E27FC236}">
                <a16:creationId xmlns:a16="http://schemas.microsoft.com/office/drawing/2014/main" id="{A79A452E-55AB-C881-EA12-68FA046E7BD9}"/>
              </a:ext>
            </a:extLst>
          </p:cNvPr>
          <p:cNvPicPr>
            <a:picLocks noChangeAspect="1"/>
          </p:cNvPicPr>
          <p:nvPr/>
        </p:nvPicPr>
        <p:blipFill>
          <a:blip r:embed="rId3"/>
          <a:stretch>
            <a:fillRect/>
          </a:stretch>
        </p:blipFill>
        <p:spPr>
          <a:xfrm>
            <a:off x="771032" y="1770434"/>
            <a:ext cx="15513070" cy="8680788"/>
          </a:xfrm>
          <a:prstGeom prst="rect">
            <a:avLst/>
          </a:prstGeom>
        </p:spPr>
      </p:pic>
    </p:spTree>
    <p:extLst>
      <p:ext uri="{BB962C8B-B14F-4D97-AF65-F5344CB8AC3E}">
        <p14:creationId xmlns:p14="http://schemas.microsoft.com/office/powerpoint/2010/main" val="69703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a:xfrm>
            <a:off x="2325756" y="665751"/>
            <a:ext cx="15281308" cy="1268051"/>
          </a:xfrm>
        </p:spPr>
        <p:txBody>
          <a:bodyPr>
            <a:normAutofit/>
          </a:bodyPr>
          <a:lstStyle/>
          <a:p>
            <a:r>
              <a:rPr lang="nl-BE" sz="5400" b="1" dirty="0"/>
              <a:t>Bypassing Firewalls using transformations</a:t>
            </a:r>
          </a:p>
        </p:txBody>
      </p:sp>
      <p:pic>
        <p:nvPicPr>
          <p:cNvPr id="9" name="Picture 8">
            <a:extLst>
              <a:ext uri="{FF2B5EF4-FFF2-40B4-BE49-F238E27FC236}">
                <a16:creationId xmlns:a16="http://schemas.microsoft.com/office/drawing/2014/main" id="{4051DF0A-29AD-6F02-D5D2-72E53F98603C}"/>
              </a:ext>
            </a:extLst>
          </p:cNvPr>
          <p:cNvPicPr>
            <a:picLocks noChangeAspect="1"/>
          </p:cNvPicPr>
          <p:nvPr/>
        </p:nvPicPr>
        <p:blipFill>
          <a:blip r:embed="rId3"/>
          <a:stretch>
            <a:fillRect/>
          </a:stretch>
        </p:blipFill>
        <p:spPr>
          <a:xfrm>
            <a:off x="1016000" y="1933802"/>
            <a:ext cx="11145044" cy="6459059"/>
          </a:xfrm>
          <a:prstGeom prst="rect">
            <a:avLst/>
          </a:prstGeom>
        </p:spPr>
      </p:pic>
      <p:sp>
        <p:nvSpPr>
          <p:cNvPr id="10" name="TextBox 9">
            <a:extLst>
              <a:ext uri="{FF2B5EF4-FFF2-40B4-BE49-F238E27FC236}">
                <a16:creationId xmlns:a16="http://schemas.microsoft.com/office/drawing/2014/main" id="{F93B8941-7DC3-50ED-42EA-5685FA0776A1}"/>
              </a:ext>
            </a:extLst>
          </p:cNvPr>
          <p:cNvSpPr txBox="1"/>
          <p:nvPr/>
        </p:nvSpPr>
        <p:spPr>
          <a:xfrm>
            <a:off x="593810" y="8607695"/>
            <a:ext cx="18745200" cy="769441"/>
          </a:xfrm>
          <a:prstGeom prst="rect">
            <a:avLst/>
          </a:prstGeom>
          <a:noFill/>
        </p:spPr>
        <p:txBody>
          <a:bodyPr wrap="square" rtlCol="0">
            <a:spAutoFit/>
          </a:bodyPr>
          <a:lstStyle/>
          <a:p>
            <a:r>
              <a:rPr lang="en-BE" sz="4400" dirty="0"/>
              <a:t>https://user-mgmt.dc.example.com/id/v2/users/UUID/lifecycle/reset-password</a:t>
            </a:r>
          </a:p>
        </p:txBody>
      </p:sp>
    </p:spTree>
    <p:extLst>
      <p:ext uri="{BB962C8B-B14F-4D97-AF65-F5344CB8AC3E}">
        <p14:creationId xmlns:p14="http://schemas.microsoft.com/office/powerpoint/2010/main" val="17156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a:xfrm>
            <a:off x="2325756" y="665751"/>
            <a:ext cx="15011268" cy="980169"/>
          </a:xfrm>
        </p:spPr>
        <p:txBody>
          <a:bodyPr>
            <a:noAutofit/>
          </a:bodyPr>
          <a:lstStyle/>
          <a:p>
            <a:r>
              <a:rPr lang="nl-BE" sz="5400" b="1" dirty="0"/>
              <a:t>Bypassing Firewalls using transformations</a:t>
            </a:r>
            <a:endParaRPr lang="fr-FR" sz="5400" dirty="0"/>
          </a:p>
        </p:txBody>
      </p:sp>
      <p:pic>
        <p:nvPicPr>
          <p:cNvPr id="3" name="Picture 2">
            <a:extLst>
              <a:ext uri="{FF2B5EF4-FFF2-40B4-BE49-F238E27FC236}">
                <a16:creationId xmlns:a16="http://schemas.microsoft.com/office/drawing/2014/main" id="{FBC86FAA-0B2A-B8CE-4479-154120490BF2}"/>
              </a:ext>
            </a:extLst>
          </p:cNvPr>
          <p:cNvPicPr>
            <a:picLocks noChangeAspect="1"/>
          </p:cNvPicPr>
          <p:nvPr/>
        </p:nvPicPr>
        <p:blipFill>
          <a:blip r:embed="rId3"/>
          <a:stretch>
            <a:fillRect/>
          </a:stretch>
        </p:blipFill>
        <p:spPr>
          <a:xfrm>
            <a:off x="763665" y="2169042"/>
            <a:ext cx="13696614" cy="5140631"/>
          </a:xfrm>
          <a:prstGeom prst="rect">
            <a:avLst/>
          </a:prstGeom>
        </p:spPr>
      </p:pic>
      <p:pic>
        <p:nvPicPr>
          <p:cNvPr id="7" name="Picture 6" descr="A screenshot of a computer code&#10;&#10;Description automatically generated">
            <a:extLst>
              <a:ext uri="{FF2B5EF4-FFF2-40B4-BE49-F238E27FC236}">
                <a16:creationId xmlns:a16="http://schemas.microsoft.com/office/drawing/2014/main" id="{431C91F5-BD13-249E-A252-D225BA9EB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142" y="5655469"/>
            <a:ext cx="8757599" cy="4583765"/>
          </a:xfrm>
          <a:prstGeom prst="rect">
            <a:avLst/>
          </a:prstGeom>
          <a:ln w="28575">
            <a:solidFill>
              <a:schemeClr val="tx1">
                <a:lumMod val="75000"/>
              </a:schemeClr>
            </a:solidFill>
          </a:ln>
          <a:effectLst>
            <a:softEdge rad="12700"/>
          </a:effectLst>
        </p:spPr>
      </p:pic>
    </p:spTree>
    <p:extLst>
      <p:ext uri="{BB962C8B-B14F-4D97-AF65-F5344CB8AC3E}">
        <p14:creationId xmlns:p14="http://schemas.microsoft.com/office/powerpoint/2010/main" val="60827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a:xfrm>
            <a:off x="2325756" y="665751"/>
            <a:ext cx="14718660" cy="1268051"/>
          </a:xfrm>
        </p:spPr>
        <p:txBody>
          <a:bodyPr>
            <a:noAutofit/>
          </a:bodyPr>
          <a:lstStyle/>
          <a:p>
            <a:r>
              <a:rPr lang="nl-BE" sz="5400" b="1" dirty="0"/>
              <a:t>Bypassing Firewalls using transformations</a:t>
            </a:r>
            <a:endParaRPr lang="fr-FR" sz="5400" dirty="0"/>
          </a:p>
        </p:txBody>
      </p:sp>
      <p:sp>
        <p:nvSpPr>
          <p:cNvPr id="5" name="Content Placeholder 4">
            <a:extLst>
              <a:ext uri="{FF2B5EF4-FFF2-40B4-BE49-F238E27FC236}">
                <a16:creationId xmlns:a16="http://schemas.microsoft.com/office/drawing/2014/main" id="{2F03BFF3-8685-C5DC-55EF-83292F70BFD0}"/>
              </a:ext>
            </a:extLst>
          </p:cNvPr>
          <p:cNvSpPr>
            <a:spLocks noGrp="1"/>
          </p:cNvSpPr>
          <p:nvPr>
            <p:ph idx="1"/>
          </p:nvPr>
        </p:nvSpPr>
        <p:spPr/>
        <p:txBody>
          <a:bodyPr/>
          <a:lstStyle/>
          <a:p>
            <a:pPr marL="0" indent="0">
              <a:buNone/>
            </a:pPr>
            <a:r>
              <a:rPr lang="en-BE" dirty="0"/>
              <a:t> </a:t>
            </a:r>
          </a:p>
        </p:txBody>
      </p:sp>
      <p:pic>
        <p:nvPicPr>
          <p:cNvPr id="4" name="Picture 3">
            <a:extLst>
              <a:ext uri="{FF2B5EF4-FFF2-40B4-BE49-F238E27FC236}">
                <a16:creationId xmlns:a16="http://schemas.microsoft.com/office/drawing/2014/main" id="{6EC80DBE-5D2C-8CE1-9F79-714066FB54FF}"/>
              </a:ext>
            </a:extLst>
          </p:cNvPr>
          <p:cNvPicPr>
            <a:picLocks noChangeAspect="1"/>
          </p:cNvPicPr>
          <p:nvPr/>
        </p:nvPicPr>
        <p:blipFill>
          <a:blip r:embed="rId3"/>
          <a:stretch>
            <a:fillRect/>
          </a:stretch>
        </p:blipFill>
        <p:spPr>
          <a:xfrm>
            <a:off x="1669633" y="2661209"/>
            <a:ext cx="16766421" cy="2435344"/>
          </a:xfrm>
          <a:prstGeom prst="rect">
            <a:avLst/>
          </a:prstGeom>
        </p:spPr>
      </p:pic>
      <p:pic>
        <p:nvPicPr>
          <p:cNvPr id="9" name="Picture 8">
            <a:extLst>
              <a:ext uri="{FF2B5EF4-FFF2-40B4-BE49-F238E27FC236}">
                <a16:creationId xmlns:a16="http://schemas.microsoft.com/office/drawing/2014/main" id="{0F92249A-83A1-9B98-9B32-010CF74E46CE}"/>
              </a:ext>
            </a:extLst>
          </p:cNvPr>
          <p:cNvPicPr>
            <a:picLocks noChangeAspect="1"/>
          </p:cNvPicPr>
          <p:nvPr/>
        </p:nvPicPr>
        <p:blipFill>
          <a:blip r:embed="rId4"/>
          <a:stretch>
            <a:fillRect/>
          </a:stretch>
        </p:blipFill>
        <p:spPr>
          <a:xfrm>
            <a:off x="1341584" y="5823960"/>
            <a:ext cx="17094470" cy="2435344"/>
          </a:xfrm>
          <a:prstGeom prst="rect">
            <a:avLst/>
          </a:prstGeom>
        </p:spPr>
      </p:pic>
    </p:spTree>
    <p:extLst>
      <p:ext uri="{BB962C8B-B14F-4D97-AF65-F5344CB8AC3E}">
        <p14:creationId xmlns:p14="http://schemas.microsoft.com/office/powerpoint/2010/main" val="50850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AD45EC-FC74-441F-ABBF-B6E31ABA2965}"/>
              </a:ext>
            </a:extLst>
          </p:cNvPr>
          <p:cNvSpPr>
            <a:spLocks noGrp="1"/>
          </p:cNvSpPr>
          <p:nvPr>
            <p:ph idx="1"/>
          </p:nvPr>
        </p:nvSpPr>
        <p:spPr/>
        <p:txBody>
          <a:bodyPr>
            <a:normAutofit/>
          </a:bodyPr>
          <a:lstStyle/>
          <a:p>
            <a:pPr marL="0" indent="0">
              <a:buNone/>
            </a:pPr>
            <a:r>
              <a:rPr lang="fr-FR" dirty="0"/>
              <a:t>API adoption </a:t>
            </a:r>
            <a:r>
              <a:rPr lang="fr-FR" dirty="0" err="1"/>
              <a:t>is</a:t>
            </a:r>
            <a:r>
              <a:rPr lang="fr-FR" dirty="0"/>
              <a:t> on the </a:t>
            </a:r>
            <a:r>
              <a:rPr lang="fr-FR" dirty="0" err="1"/>
              <a:t>rise</a:t>
            </a:r>
            <a:endParaRPr lang="fr-FR" dirty="0"/>
          </a:p>
          <a:p>
            <a:r>
              <a:rPr lang="fr-FR" dirty="0"/>
              <a:t>Multi client</a:t>
            </a:r>
          </a:p>
          <a:p>
            <a:r>
              <a:rPr lang="fr-FR" dirty="0"/>
              <a:t>Multi </a:t>
            </a:r>
            <a:r>
              <a:rPr lang="fr-FR" dirty="0" err="1"/>
              <a:t>domain</a:t>
            </a:r>
            <a:endParaRPr lang="fr-FR" dirty="0"/>
          </a:p>
          <a:p>
            <a:r>
              <a:rPr lang="fr-FR" dirty="0" err="1"/>
              <a:t>Complex</a:t>
            </a:r>
            <a:r>
              <a:rPr lang="fr-FR" dirty="0"/>
              <a:t> applications </a:t>
            </a:r>
            <a:r>
              <a:rPr lang="fr-FR" dirty="0" err="1"/>
              <a:t>with</a:t>
            </a:r>
            <a:r>
              <a:rPr lang="fr-FR" dirty="0"/>
              <a:t> </a:t>
            </a:r>
            <a:r>
              <a:rPr lang="fr-FR" dirty="0" err="1"/>
              <a:t>legacy</a:t>
            </a:r>
            <a:r>
              <a:rPr lang="fr-FR" dirty="0"/>
              <a:t> codebase</a:t>
            </a:r>
          </a:p>
          <a:p>
            <a:r>
              <a:rPr lang="fr-FR" dirty="0" err="1"/>
              <a:t>Huge</a:t>
            </a:r>
            <a:r>
              <a:rPr lang="fr-FR" dirty="0"/>
              <a:t> infrastructures</a:t>
            </a:r>
          </a:p>
          <a:p>
            <a:r>
              <a:rPr lang="fr-FR" dirty="0" err="1"/>
              <a:t>Interoperability</a:t>
            </a:r>
            <a:endParaRPr lang="fr-FR" dirty="0"/>
          </a:p>
          <a:p>
            <a:pPr marL="0" indent="0">
              <a:buNone/>
            </a:pPr>
            <a:endParaRPr lang="fr-FR" dirty="0"/>
          </a:p>
        </p:txBody>
      </p:sp>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p:txBody>
          <a:bodyPr/>
          <a:lstStyle/>
          <a:p>
            <a:r>
              <a:rPr lang="fr-FR" dirty="0"/>
              <a:t>API Hacking</a:t>
            </a:r>
          </a:p>
        </p:txBody>
      </p:sp>
    </p:spTree>
    <p:extLst>
      <p:ext uri="{BB962C8B-B14F-4D97-AF65-F5344CB8AC3E}">
        <p14:creationId xmlns:p14="http://schemas.microsoft.com/office/powerpoint/2010/main" val="102610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a:xfrm>
            <a:off x="2325756" y="665751"/>
            <a:ext cx="15303876" cy="1272777"/>
          </a:xfrm>
        </p:spPr>
        <p:txBody>
          <a:bodyPr>
            <a:noAutofit/>
          </a:bodyPr>
          <a:lstStyle/>
          <a:p>
            <a:r>
              <a:rPr lang="nl-BE" sz="5400" b="1" dirty="0"/>
              <a:t>Bypassing Firewalls using transformations</a:t>
            </a:r>
            <a:endParaRPr lang="fr-FR" sz="5400" dirty="0"/>
          </a:p>
        </p:txBody>
      </p:sp>
      <p:pic>
        <p:nvPicPr>
          <p:cNvPr id="7" name="Picture 6">
            <a:extLst>
              <a:ext uri="{FF2B5EF4-FFF2-40B4-BE49-F238E27FC236}">
                <a16:creationId xmlns:a16="http://schemas.microsoft.com/office/drawing/2014/main" id="{76AF3668-98F2-E5B2-1D6E-31483AB5B6D4}"/>
              </a:ext>
            </a:extLst>
          </p:cNvPr>
          <p:cNvPicPr>
            <a:picLocks noChangeAspect="1"/>
          </p:cNvPicPr>
          <p:nvPr/>
        </p:nvPicPr>
        <p:blipFill>
          <a:blip r:embed="rId3"/>
          <a:stretch>
            <a:fillRect/>
          </a:stretch>
        </p:blipFill>
        <p:spPr>
          <a:xfrm>
            <a:off x="486365" y="3683000"/>
            <a:ext cx="19710409" cy="4064000"/>
          </a:xfrm>
          <a:prstGeom prst="rect">
            <a:avLst/>
          </a:prstGeom>
        </p:spPr>
      </p:pic>
    </p:spTree>
    <p:extLst>
      <p:ext uri="{BB962C8B-B14F-4D97-AF65-F5344CB8AC3E}">
        <p14:creationId xmlns:p14="http://schemas.microsoft.com/office/powerpoint/2010/main" val="23335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a:xfrm>
            <a:off x="2325756" y="665751"/>
            <a:ext cx="14791812" cy="1268051"/>
          </a:xfrm>
        </p:spPr>
        <p:txBody>
          <a:bodyPr>
            <a:noAutofit/>
          </a:bodyPr>
          <a:lstStyle/>
          <a:p>
            <a:r>
              <a:rPr lang="nl-BE" sz="5400" b="1" dirty="0"/>
              <a:t>Bypassing Firewalls using transformations</a:t>
            </a:r>
            <a:endParaRPr lang="fr-FR" sz="5400" dirty="0"/>
          </a:p>
        </p:txBody>
      </p:sp>
      <p:pic>
        <p:nvPicPr>
          <p:cNvPr id="8" name="Picture 7">
            <a:extLst>
              <a:ext uri="{FF2B5EF4-FFF2-40B4-BE49-F238E27FC236}">
                <a16:creationId xmlns:a16="http://schemas.microsoft.com/office/drawing/2014/main" id="{A5D568D0-EE56-B064-B54C-69F8FD80A260}"/>
              </a:ext>
            </a:extLst>
          </p:cNvPr>
          <p:cNvPicPr>
            <a:picLocks noChangeAspect="1"/>
          </p:cNvPicPr>
          <p:nvPr/>
        </p:nvPicPr>
        <p:blipFill>
          <a:blip r:embed="rId3"/>
          <a:stretch>
            <a:fillRect/>
          </a:stretch>
        </p:blipFill>
        <p:spPr>
          <a:xfrm>
            <a:off x="207810" y="1933802"/>
            <a:ext cx="19946834" cy="7540398"/>
          </a:xfrm>
          <a:prstGeom prst="rect">
            <a:avLst/>
          </a:prstGeom>
        </p:spPr>
      </p:pic>
    </p:spTree>
    <p:extLst>
      <p:ext uri="{BB962C8B-B14F-4D97-AF65-F5344CB8AC3E}">
        <p14:creationId xmlns:p14="http://schemas.microsoft.com/office/powerpoint/2010/main" val="320811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8415258" cy="8956298"/>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chemeClr val="tx1">
                  <a:lumMod val="40000"/>
                  <a:lumOff val="60000"/>
                </a:schemeClr>
              </a:solidFill>
            </a:endParaRPr>
          </a:p>
          <a:p>
            <a:endParaRPr lang="en-US" sz="2800" dirty="0">
              <a:solidFill>
                <a:schemeClr val="tx1">
                  <a:lumMod val="40000"/>
                  <a:lumOff val="60000"/>
                </a:schemeClr>
              </a:solidFill>
            </a:endParaRPr>
          </a:p>
          <a:p>
            <a:pPr marL="457200" indent="-457200">
              <a:buFont typeface="Arial" panose="020B0604020202020204" pitchFamily="34" charset="0"/>
              <a:buChar char="•"/>
            </a:pPr>
            <a:endParaRPr lang="en-US" sz="2800" dirty="0">
              <a:solidFill>
                <a:schemeClr val="tx1">
                  <a:lumMod val="40000"/>
                  <a:lumOff val="60000"/>
                </a:schemeClr>
              </a:solidFill>
            </a:endParaRPr>
          </a:p>
          <a:p>
            <a:pPr marL="457200" indent="-457200">
              <a:buFont typeface="Arial" panose="020B0604020202020204" pitchFamily="34" charset="0"/>
              <a:buChar char="•"/>
            </a:pPr>
            <a:endParaRPr lang="en-US" sz="2800" dirty="0">
              <a:solidFill>
                <a:schemeClr val="tx1">
                  <a:lumMod val="40000"/>
                  <a:lumOff val="60000"/>
                </a:schemeClr>
              </a:solidFill>
            </a:endParaRPr>
          </a:p>
          <a:p>
            <a:pPr algn="ctr"/>
            <a:r>
              <a:rPr lang="en-US" sz="7200" dirty="0">
                <a:solidFill>
                  <a:schemeClr val="tx1">
                    <a:lumMod val="40000"/>
                    <a:lumOff val="60000"/>
                  </a:schemeClr>
                </a:solidFill>
              </a:rPr>
              <a:t>Bypassing firewalls with </a:t>
            </a:r>
            <a:r>
              <a:rPr lang="en-US" sz="7200" dirty="0">
                <a:solidFill>
                  <a:schemeClr val="tx1">
                    <a:lumMod val="50000"/>
                  </a:schemeClr>
                </a:solidFill>
              </a:rPr>
              <a:t>API-to-API Hacking</a:t>
            </a:r>
          </a:p>
          <a:p>
            <a:pPr algn="ctr"/>
            <a:r>
              <a:rPr lang="en-US" sz="7200" dirty="0">
                <a:solidFill>
                  <a:schemeClr val="tx1">
                    <a:lumMod val="40000"/>
                    <a:lumOff val="60000"/>
                  </a:schemeClr>
                </a:solidFill>
              </a:rPr>
              <a:t>Delivering payloads to 2</a:t>
            </a:r>
            <a:r>
              <a:rPr lang="en-US" sz="7200" baseline="30000" dirty="0">
                <a:solidFill>
                  <a:schemeClr val="tx1">
                    <a:lumMod val="40000"/>
                    <a:lumOff val="60000"/>
                  </a:schemeClr>
                </a:solidFill>
              </a:rPr>
              <a:t>nd</a:t>
            </a:r>
            <a:r>
              <a:rPr lang="en-US" sz="7200" dirty="0">
                <a:solidFill>
                  <a:schemeClr val="tx1">
                    <a:lumMod val="40000"/>
                    <a:lumOff val="60000"/>
                  </a:schemeClr>
                </a:solidFill>
              </a:rPr>
              <a:t> order API’s</a:t>
            </a:r>
          </a:p>
          <a:p>
            <a:pPr marL="685800" indent="-685800" algn="ctr">
              <a:buFont typeface="Arial" panose="020B0604020202020204" pitchFamily="34" charset="0"/>
              <a:buChar char="•"/>
            </a:pPr>
            <a:endParaRPr lang="en-US" sz="4800" dirty="0">
              <a:solidFill>
                <a:schemeClr val="tx1">
                  <a:lumMod val="40000"/>
                  <a:lumOff val="60000"/>
                </a:schemeClr>
              </a:solidFill>
            </a:endParaRPr>
          </a:p>
          <a:p>
            <a:pPr marL="685800" indent="-685800">
              <a:buFont typeface="Arial" panose="020B0604020202020204" pitchFamily="34" charset="0"/>
              <a:buChar char="•"/>
            </a:pPr>
            <a:r>
              <a:rPr lang="en-US" sz="4800" dirty="0">
                <a:solidFill>
                  <a:schemeClr val="tx1">
                    <a:lumMod val="50000"/>
                  </a:schemeClr>
                </a:solidFill>
              </a:rPr>
              <a:t>API’s are the glue between services. API’s using API’s are common. </a:t>
            </a:r>
          </a:p>
          <a:p>
            <a:pPr marL="685800" indent="-685800">
              <a:buFont typeface="Arial" panose="020B0604020202020204" pitchFamily="34" charset="0"/>
              <a:buChar char="•"/>
            </a:pPr>
            <a:r>
              <a:rPr lang="en-US" sz="4800" dirty="0">
                <a:solidFill>
                  <a:schemeClr val="tx1">
                    <a:lumMod val="40000"/>
                    <a:lumOff val="60000"/>
                  </a:schemeClr>
                </a:solidFill>
              </a:rPr>
              <a:t>2</a:t>
            </a:r>
            <a:r>
              <a:rPr lang="en-US" sz="4800" baseline="30000" dirty="0">
                <a:solidFill>
                  <a:schemeClr val="tx1">
                    <a:lumMod val="40000"/>
                    <a:lumOff val="60000"/>
                  </a:schemeClr>
                </a:solidFill>
              </a:rPr>
              <a:t>nd</a:t>
            </a:r>
            <a:r>
              <a:rPr lang="en-US" sz="4800" dirty="0">
                <a:solidFill>
                  <a:schemeClr val="tx1">
                    <a:lumMod val="40000"/>
                    <a:lumOff val="60000"/>
                  </a:schemeClr>
                </a:solidFill>
              </a:rPr>
              <a:t> order API’s often have a trust relationship with 1</a:t>
            </a:r>
            <a:r>
              <a:rPr lang="en-US" sz="4800" baseline="30000" dirty="0">
                <a:solidFill>
                  <a:schemeClr val="tx1">
                    <a:lumMod val="40000"/>
                    <a:lumOff val="60000"/>
                  </a:schemeClr>
                </a:solidFill>
              </a:rPr>
              <a:t>st</a:t>
            </a:r>
            <a:r>
              <a:rPr lang="en-US" sz="4800" dirty="0">
                <a:solidFill>
                  <a:schemeClr val="tx1">
                    <a:lumMod val="40000"/>
                    <a:lumOff val="60000"/>
                  </a:schemeClr>
                </a:solidFill>
              </a:rPr>
              <a:t> order API’s</a:t>
            </a:r>
          </a:p>
          <a:p>
            <a:pPr marL="685800" indent="-685800">
              <a:buFont typeface="Arial" panose="020B0604020202020204" pitchFamily="34" charset="0"/>
              <a:buChar char="•"/>
            </a:pPr>
            <a:r>
              <a:rPr lang="en-US" sz="4800" dirty="0">
                <a:solidFill>
                  <a:schemeClr val="tx1">
                    <a:lumMod val="40000"/>
                    <a:lumOff val="60000"/>
                  </a:schemeClr>
                </a:solidFill>
              </a:rPr>
              <a:t>The properties of this architecture are a tool for bypassing WAF’s</a:t>
            </a:r>
          </a:p>
          <a:p>
            <a:endParaRPr lang="en-US" sz="4800" dirty="0">
              <a:solidFill>
                <a:schemeClr val="tx1">
                  <a:lumMod val="40000"/>
                  <a:lumOff val="60000"/>
                </a:schemeClr>
              </a:solidFill>
              <a:highlight>
                <a:srgbClr val="00FF00"/>
              </a:highlight>
            </a:endParaRPr>
          </a:p>
          <a:p>
            <a:endParaRPr lang="en-US" sz="4800" dirty="0">
              <a:solidFill>
                <a:schemeClr val="tx1">
                  <a:lumMod val="40000"/>
                  <a:lumOff val="60000"/>
                </a:schemeClr>
              </a:solidFill>
              <a:highlight>
                <a:srgbClr val="00FF00"/>
              </a:highlight>
            </a:endParaRPr>
          </a:p>
          <a:p>
            <a:endParaRPr lang="en-US" sz="3200" dirty="0">
              <a:solidFill>
                <a:schemeClr val="tx1">
                  <a:lumMod val="40000"/>
                  <a:lumOff val="60000"/>
                </a:schemeClr>
              </a:solidFill>
            </a:endParaRPr>
          </a:p>
        </p:txBody>
      </p:sp>
    </p:spTree>
    <p:extLst>
      <p:ext uri="{BB962C8B-B14F-4D97-AF65-F5344CB8AC3E}">
        <p14:creationId xmlns:p14="http://schemas.microsoft.com/office/powerpoint/2010/main" val="396290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8415258" cy="8956298"/>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chemeClr val="tx1">
                  <a:lumMod val="40000"/>
                  <a:lumOff val="60000"/>
                </a:schemeClr>
              </a:solidFill>
            </a:endParaRPr>
          </a:p>
          <a:p>
            <a:endParaRPr lang="en-US" sz="2800" dirty="0">
              <a:solidFill>
                <a:schemeClr val="tx1">
                  <a:lumMod val="40000"/>
                  <a:lumOff val="60000"/>
                </a:schemeClr>
              </a:solidFill>
            </a:endParaRPr>
          </a:p>
          <a:p>
            <a:pPr marL="457200" indent="-457200">
              <a:buFont typeface="Arial" panose="020B0604020202020204" pitchFamily="34" charset="0"/>
              <a:buChar char="•"/>
            </a:pPr>
            <a:endParaRPr lang="en-US" sz="2800" dirty="0">
              <a:solidFill>
                <a:schemeClr val="tx1">
                  <a:lumMod val="40000"/>
                  <a:lumOff val="60000"/>
                </a:schemeClr>
              </a:solidFill>
            </a:endParaRPr>
          </a:p>
          <a:p>
            <a:pPr marL="457200" indent="-457200">
              <a:buFont typeface="Arial" panose="020B0604020202020204" pitchFamily="34" charset="0"/>
              <a:buChar char="•"/>
            </a:pPr>
            <a:endParaRPr lang="en-US" sz="2800" dirty="0">
              <a:solidFill>
                <a:schemeClr val="tx1">
                  <a:lumMod val="40000"/>
                  <a:lumOff val="60000"/>
                </a:schemeClr>
              </a:solidFill>
            </a:endParaRPr>
          </a:p>
          <a:p>
            <a:pPr algn="ctr"/>
            <a:r>
              <a:rPr lang="en-US" sz="7200" dirty="0">
                <a:solidFill>
                  <a:schemeClr val="tx1">
                    <a:lumMod val="40000"/>
                    <a:lumOff val="60000"/>
                  </a:schemeClr>
                </a:solidFill>
              </a:rPr>
              <a:t>Bypassing firewalls with </a:t>
            </a:r>
            <a:r>
              <a:rPr lang="en-US" sz="7200" dirty="0">
                <a:solidFill>
                  <a:schemeClr val="tx1">
                    <a:lumMod val="50000"/>
                  </a:schemeClr>
                </a:solidFill>
              </a:rPr>
              <a:t>API-to-API Hacking</a:t>
            </a:r>
          </a:p>
          <a:p>
            <a:pPr algn="ctr"/>
            <a:r>
              <a:rPr lang="en-US" sz="7200" dirty="0">
                <a:solidFill>
                  <a:schemeClr val="tx1">
                    <a:lumMod val="50000"/>
                  </a:schemeClr>
                </a:solidFill>
              </a:rPr>
              <a:t>Delivering payloads to 2</a:t>
            </a:r>
            <a:r>
              <a:rPr lang="en-US" sz="7200" baseline="30000" dirty="0">
                <a:solidFill>
                  <a:schemeClr val="tx1">
                    <a:lumMod val="50000"/>
                  </a:schemeClr>
                </a:solidFill>
              </a:rPr>
              <a:t>nd</a:t>
            </a:r>
            <a:r>
              <a:rPr lang="en-US" sz="7200" dirty="0">
                <a:solidFill>
                  <a:schemeClr val="tx1">
                    <a:lumMod val="50000"/>
                  </a:schemeClr>
                </a:solidFill>
              </a:rPr>
              <a:t> order API’s</a:t>
            </a:r>
          </a:p>
          <a:p>
            <a:pPr marL="685800" indent="-685800" algn="ctr">
              <a:buFont typeface="Arial" panose="020B0604020202020204" pitchFamily="34" charset="0"/>
              <a:buChar char="•"/>
            </a:pPr>
            <a:endParaRPr lang="en-US" sz="4800" dirty="0">
              <a:solidFill>
                <a:schemeClr val="tx1">
                  <a:lumMod val="40000"/>
                  <a:lumOff val="60000"/>
                </a:schemeClr>
              </a:solidFill>
            </a:endParaRPr>
          </a:p>
          <a:p>
            <a:pPr marL="685800" indent="-685800">
              <a:buFont typeface="Arial" panose="020B0604020202020204" pitchFamily="34" charset="0"/>
              <a:buChar char="•"/>
            </a:pPr>
            <a:r>
              <a:rPr lang="en-US" sz="4800" dirty="0">
                <a:solidFill>
                  <a:schemeClr val="tx1">
                    <a:lumMod val="50000"/>
                  </a:schemeClr>
                </a:solidFill>
              </a:rPr>
              <a:t>API’s are the glue between services. API’s using API’s are common. </a:t>
            </a:r>
          </a:p>
          <a:p>
            <a:pPr marL="685800" indent="-685800">
              <a:buFont typeface="Arial" panose="020B0604020202020204" pitchFamily="34" charset="0"/>
              <a:buChar char="•"/>
            </a:pPr>
            <a:r>
              <a:rPr lang="en-US" sz="4800" dirty="0">
                <a:solidFill>
                  <a:schemeClr val="tx1">
                    <a:lumMod val="50000"/>
                  </a:schemeClr>
                </a:solidFill>
              </a:rPr>
              <a:t>2</a:t>
            </a:r>
            <a:r>
              <a:rPr lang="en-US" sz="4800" baseline="30000" dirty="0">
                <a:solidFill>
                  <a:schemeClr val="tx1">
                    <a:lumMod val="50000"/>
                  </a:schemeClr>
                </a:solidFill>
              </a:rPr>
              <a:t>nd</a:t>
            </a:r>
            <a:r>
              <a:rPr lang="en-US" sz="4800" dirty="0">
                <a:solidFill>
                  <a:schemeClr val="tx1">
                    <a:lumMod val="50000"/>
                  </a:schemeClr>
                </a:solidFill>
              </a:rPr>
              <a:t> order API’s often have a trust relationship with 1</a:t>
            </a:r>
            <a:r>
              <a:rPr lang="en-US" sz="4800" baseline="30000" dirty="0">
                <a:solidFill>
                  <a:schemeClr val="tx1">
                    <a:lumMod val="50000"/>
                  </a:schemeClr>
                </a:solidFill>
              </a:rPr>
              <a:t>st</a:t>
            </a:r>
            <a:r>
              <a:rPr lang="en-US" sz="4800" dirty="0">
                <a:solidFill>
                  <a:schemeClr val="tx1">
                    <a:lumMod val="50000"/>
                  </a:schemeClr>
                </a:solidFill>
              </a:rPr>
              <a:t> order API’s</a:t>
            </a:r>
          </a:p>
          <a:p>
            <a:pPr marL="685800" indent="-685800">
              <a:buFont typeface="Arial" panose="020B0604020202020204" pitchFamily="34" charset="0"/>
              <a:buChar char="•"/>
            </a:pPr>
            <a:r>
              <a:rPr lang="en-US" sz="4800" dirty="0">
                <a:solidFill>
                  <a:schemeClr val="tx1">
                    <a:lumMod val="40000"/>
                    <a:lumOff val="60000"/>
                  </a:schemeClr>
                </a:solidFill>
              </a:rPr>
              <a:t>The properties of this architecture are a tool for bypassing WAF’s</a:t>
            </a:r>
          </a:p>
          <a:p>
            <a:endParaRPr lang="en-US" sz="4800" dirty="0">
              <a:solidFill>
                <a:schemeClr val="tx1">
                  <a:lumMod val="40000"/>
                  <a:lumOff val="60000"/>
                </a:schemeClr>
              </a:solidFill>
              <a:highlight>
                <a:srgbClr val="00FF00"/>
              </a:highlight>
            </a:endParaRPr>
          </a:p>
          <a:p>
            <a:endParaRPr lang="en-US" sz="4800" dirty="0">
              <a:solidFill>
                <a:schemeClr val="tx1">
                  <a:lumMod val="40000"/>
                  <a:lumOff val="60000"/>
                </a:schemeClr>
              </a:solidFill>
              <a:highlight>
                <a:srgbClr val="00FF00"/>
              </a:highlight>
            </a:endParaRPr>
          </a:p>
          <a:p>
            <a:endParaRPr lang="en-US" sz="3200" dirty="0">
              <a:solidFill>
                <a:schemeClr val="tx1">
                  <a:lumMod val="40000"/>
                  <a:lumOff val="60000"/>
                </a:schemeClr>
              </a:solidFill>
            </a:endParaRPr>
          </a:p>
        </p:txBody>
      </p:sp>
    </p:spTree>
    <p:extLst>
      <p:ext uri="{BB962C8B-B14F-4D97-AF65-F5344CB8AC3E}">
        <p14:creationId xmlns:p14="http://schemas.microsoft.com/office/powerpoint/2010/main" val="159674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8415258" cy="8956298"/>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chemeClr val="tx1">
                  <a:lumMod val="40000"/>
                  <a:lumOff val="60000"/>
                </a:schemeClr>
              </a:solidFill>
            </a:endParaRPr>
          </a:p>
          <a:p>
            <a:endParaRPr lang="en-US" sz="2800" dirty="0">
              <a:solidFill>
                <a:schemeClr val="tx1">
                  <a:lumMod val="40000"/>
                  <a:lumOff val="60000"/>
                </a:schemeClr>
              </a:solidFill>
            </a:endParaRPr>
          </a:p>
          <a:p>
            <a:pPr marL="457200" indent="-457200">
              <a:buFont typeface="Arial" panose="020B0604020202020204" pitchFamily="34" charset="0"/>
              <a:buChar char="•"/>
            </a:pPr>
            <a:endParaRPr lang="en-US" sz="2800" dirty="0">
              <a:solidFill>
                <a:schemeClr val="tx1">
                  <a:lumMod val="40000"/>
                  <a:lumOff val="60000"/>
                </a:schemeClr>
              </a:solidFill>
            </a:endParaRPr>
          </a:p>
          <a:p>
            <a:pPr marL="457200" indent="-457200">
              <a:buFont typeface="Arial" panose="020B0604020202020204" pitchFamily="34" charset="0"/>
              <a:buChar char="•"/>
            </a:pPr>
            <a:endParaRPr lang="en-US" sz="2800" dirty="0">
              <a:solidFill>
                <a:schemeClr val="tx1">
                  <a:lumMod val="40000"/>
                  <a:lumOff val="60000"/>
                </a:schemeClr>
              </a:solidFill>
            </a:endParaRPr>
          </a:p>
          <a:p>
            <a:pPr algn="ctr"/>
            <a:r>
              <a:rPr lang="en-US" sz="7200" dirty="0">
                <a:solidFill>
                  <a:schemeClr val="tx1">
                    <a:lumMod val="50000"/>
                  </a:schemeClr>
                </a:solidFill>
              </a:rPr>
              <a:t>Bypassing firewalls with API-to-API Hacking</a:t>
            </a:r>
          </a:p>
          <a:p>
            <a:pPr algn="ctr"/>
            <a:r>
              <a:rPr lang="en-US" sz="7200" dirty="0">
                <a:solidFill>
                  <a:schemeClr val="tx1">
                    <a:lumMod val="50000"/>
                  </a:schemeClr>
                </a:solidFill>
              </a:rPr>
              <a:t>Delivering payloads to 2</a:t>
            </a:r>
            <a:r>
              <a:rPr lang="en-US" sz="7200" baseline="30000" dirty="0">
                <a:solidFill>
                  <a:schemeClr val="tx1">
                    <a:lumMod val="50000"/>
                  </a:schemeClr>
                </a:solidFill>
              </a:rPr>
              <a:t>nd</a:t>
            </a:r>
            <a:r>
              <a:rPr lang="en-US" sz="7200" dirty="0">
                <a:solidFill>
                  <a:schemeClr val="tx1">
                    <a:lumMod val="50000"/>
                  </a:schemeClr>
                </a:solidFill>
              </a:rPr>
              <a:t> order API’s</a:t>
            </a:r>
          </a:p>
          <a:p>
            <a:pPr marL="685800" indent="-685800" algn="ctr">
              <a:buFont typeface="Arial" panose="020B0604020202020204" pitchFamily="34" charset="0"/>
              <a:buChar char="•"/>
            </a:pPr>
            <a:endParaRPr lang="en-US" sz="4800" dirty="0">
              <a:solidFill>
                <a:schemeClr val="tx1">
                  <a:lumMod val="40000"/>
                  <a:lumOff val="60000"/>
                </a:schemeClr>
              </a:solidFill>
            </a:endParaRPr>
          </a:p>
          <a:p>
            <a:pPr marL="685800" indent="-685800">
              <a:buFont typeface="Arial" panose="020B0604020202020204" pitchFamily="34" charset="0"/>
              <a:buChar char="•"/>
            </a:pPr>
            <a:r>
              <a:rPr lang="en-US" sz="4800" dirty="0">
                <a:solidFill>
                  <a:schemeClr val="tx1">
                    <a:lumMod val="50000"/>
                  </a:schemeClr>
                </a:solidFill>
              </a:rPr>
              <a:t>API’s are the glue between services. API’s using API’s are common. </a:t>
            </a:r>
          </a:p>
          <a:p>
            <a:pPr marL="685800" indent="-685800">
              <a:buFont typeface="Arial" panose="020B0604020202020204" pitchFamily="34" charset="0"/>
              <a:buChar char="•"/>
            </a:pPr>
            <a:r>
              <a:rPr lang="en-US" sz="4800" dirty="0">
                <a:solidFill>
                  <a:schemeClr val="tx1">
                    <a:lumMod val="50000"/>
                  </a:schemeClr>
                </a:solidFill>
              </a:rPr>
              <a:t>2</a:t>
            </a:r>
            <a:r>
              <a:rPr lang="en-US" sz="4800" baseline="30000" dirty="0">
                <a:solidFill>
                  <a:schemeClr val="tx1">
                    <a:lumMod val="50000"/>
                  </a:schemeClr>
                </a:solidFill>
              </a:rPr>
              <a:t>nd</a:t>
            </a:r>
            <a:r>
              <a:rPr lang="en-US" sz="4800" dirty="0">
                <a:solidFill>
                  <a:schemeClr val="tx1">
                    <a:lumMod val="50000"/>
                  </a:schemeClr>
                </a:solidFill>
              </a:rPr>
              <a:t> order API’s often have a trust relationship with 1</a:t>
            </a:r>
            <a:r>
              <a:rPr lang="en-US" sz="4800" baseline="30000" dirty="0">
                <a:solidFill>
                  <a:schemeClr val="tx1">
                    <a:lumMod val="50000"/>
                  </a:schemeClr>
                </a:solidFill>
              </a:rPr>
              <a:t>st</a:t>
            </a:r>
            <a:r>
              <a:rPr lang="en-US" sz="4800" dirty="0">
                <a:solidFill>
                  <a:schemeClr val="tx1">
                    <a:lumMod val="50000"/>
                  </a:schemeClr>
                </a:solidFill>
              </a:rPr>
              <a:t> order API’s</a:t>
            </a:r>
          </a:p>
          <a:p>
            <a:pPr marL="685800" indent="-685800">
              <a:buFont typeface="Arial" panose="020B0604020202020204" pitchFamily="34" charset="0"/>
              <a:buChar char="•"/>
            </a:pPr>
            <a:r>
              <a:rPr lang="en-US" sz="4800" dirty="0">
                <a:solidFill>
                  <a:schemeClr val="tx1">
                    <a:lumMod val="50000"/>
                  </a:schemeClr>
                </a:solidFill>
              </a:rPr>
              <a:t>The properties of this architecture are a tool for bypassing WAF’s</a:t>
            </a:r>
          </a:p>
          <a:p>
            <a:endParaRPr lang="en-US" sz="4800" dirty="0">
              <a:solidFill>
                <a:schemeClr val="tx1">
                  <a:lumMod val="40000"/>
                  <a:lumOff val="60000"/>
                </a:schemeClr>
              </a:solidFill>
              <a:highlight>
                <a:srgbClr val="00FF00"/>
              </a:highlight>
            </a:endParaRPr>
          </a:p>
          <a:p>
            <a:endParaRPr lang="en-US" sz="4800" dirty="0">
              <a:solidFill>
                <a:schemeClr val="tx1">
                  <a:lumMod val="40000"/>
                  <a:lumOff val="60000"/>
                </a:schemeClr>
              </a:solidFill>
              <a:highlight>
                <a:srgbClr val="00FF00"/>
              </a:highlight>
            </a:endParaRPr>
          </a:p>
          <a:p>
            <a:endParaRPr lang="en-US" sz="3200" dirty="0">
              <a:solidFill>
                <a:schemeClr val="tx1">
                  <a:lumMod val="40000"/>
                  <a:lumOff val="60000"/>
                </a:schemeClr>
              </a:solidFill>
            </a:endParaRPr>
          </a:p>
        </p:txBody>
      </p:sp>
    </p:spTree>
    <p:extLst>
      <p:ext uri="{BB962C8B-B14F-4D97-AF65-F5344CB8AC3E}">
        <p14:creationId xmlns:p14="http://schemas.microsoft.com/office/powerpoint/2010/main" val="260654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6009937" cy="8648521"/>
          </a:xfrm>
          <a:prstGeom prst="rect">
            <a:avLst/>
          </a:prstGeom>
          <a:noFill/>
        </p:spPr>
        <p:txBody>
          <a:bodyPr wrap="square" rtlCol="0">
            <a:spAutoFit/>
          </a:bodyPr>
          <a:lstStyle/>
          <a:p>
            <a:pPr algn="ctr"/>
            <a:r>
              <a:rPr lang="nl-BE" sz="7200" b="1" dirty="0"/>
              <a:t>Hack The Government 1124! </a:t>
            </a:r>
          </a:p>
          <a:p>
            <a:pPr algn="ctr"/>
            <a:r>
              <a:rPr lang="nl-BE" sz="4400" dirty="0"/>
              <a:t>A CVDP oriented live hacking event</a:t>
            </a:r>
          </a:p>
          <a:p>
            <a:pPr algn="ctr"/>
            <a:r>
              <a:rPr lang="nl-BE" sz="3200" dirty="0"/>
              <a:t>In collaboration with Intigriti Bug Bounty Platform</a:t>
            </a:r>
          </a:p>
          <a:p>
            <a:pPr algn="ctr"/>
            <a:endParaRPr lang="nl-BE" sz="2400" dirty="0"/>
          </a:p>
          <a:p>
            <a:r>
              <a:rPr lang="nl-BE" sz="4000" b="1" dirty="0"/>
              <a:t>Celebrating Belgium’s safe harbour laws for security researchers</a:t>
            </a:r>
          </a:p>
          <a:p>
            <a:endParaRPr lang="nl-BE" sz="4000" b="1" dirty="0"/>
          </a:p>
          <a:p>
            <a:pPr marL="571500" indent="-571500">
              <a:buFont typeface="Arial" panose="020B0604020202020204" pitchFamily="34" charset="0"/>
              <a:buChar char="•"/>
            </a:pPr>
            <a:r>
              <a:rPr lang="nl-BE" sz="4000" b="1" dirty="0"/>
              <a:t>Government issued awards !</a:t>
            </a:r>
          </a:p>
          <a:p>
            <a:pPr marL="571500" indent="-571500">
              <a:buFont typeface="Arial" panose="020B0604020202020204" pitchFamily="34" charset="0"/>
              <a:buChar char="•"/>
            </a:pPr>
            <a:r>
              <a:rPr lang="nl-BE" sz="4000" b="1" dirty="0"/>
              <a:t>Lots of prizes</a:t>
            </a:r>
          </a:p>
          <a:p>
            <a:pPr marL="571500" indent="-571500">
              <a:buFont typeface="Arial" panose="020B0604020202020204" pitchFamily="34" charset="0"/>
              <a:buChar char="•"/>
            </a:pPr>
            <a:r>
              <a:rPr lang="nl-BE" sz="4000" b="1" dirty="0"/>
              <a:t>Governmental targets</a:t>
            </a:r>
          </a:p>
          <a:p>
            <a:pPr marL="571500" indent="-571500">
              <a:buFont typeface="Arial" panose="020B0604020202020204" pitchFamily="34" charset="0"/>
              <a:buChar char="•"/>
            </a:pPr>
            <a:r>
              <a:rPr lang="nl-BE" sz="4000" b="1" dirty="0"/>
              <a:t>Students &amp; experienced researchers collaborate</a:t>
            </a:r>
          </a:p>
          <a:p>
            <a:pPr marL="571500" indent="-571500">
              <a:buFont typeface="Arial" panose="020B0604020202020204" pitchFamily="34" charset="0"/>
              <a:buChar char="•"/>
            </a:pPr>
            <a:endParaRPr lang="nl-BE" sz="4000" b="1" dirty="0"/>
          </a:p>
          <a:p>
            <a:pPr algn="ctr"/>
            <a:r>
              <a:rPr lang="nl-BE" sz="4800" b="1" dirty="0"/>
              <a:t>Find us at the CCB booth @ BruCon</a:t>
            </a:r>
          </a:p>
          <a:p>
            <a:endParaRPr lang="en-US" sz="2800" dirty="0"/>
          </a:p>
          <a:p>
            <a:pPr algn="r"/>
            <a:r>
              <a:rPr lang="en-US" sz="2800" dirty="0"/>
              <a:t>Applicable for </a:t>
            </a:r>
            <a:r>
              <a:rPr lang="en-US" sz="2800" b="1" dirty="0"/>
              <a:t>Belgian citizens</a:t>
            </a:r>
            <a:r>
              <a:rPr lang="en-US" sz="2800" dirty="0"/>
              <a:t> only!</a:t>
            </a:r>
          </a:p>
        </p:txBody>
      </p:sp>
      <p:pic>
        <p:nvPicPr>
          <p:cNvPr id="10242" name="Picture 2" descr="we want you poster template">
            <a:extLst>
              <a:ext uri="{FF2B5EF4-FFF2-40B4-BE49-F238E27FC236}">
                <a16:creationId xmlns:a16="http://schemas.microsoft.com/office/drawing/2014/main" id="{1AB251F3-EEF4-BF94-089B-72E0A8390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9550" y="4018697"/>
            <a:ext cx="3994849" cy="37687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data:image/png;base64,iVBORw0KGgoAAAANSUhEUgAAAXwAAACFCAMAAABv07OdAAAAllBMVEX///8VGTUAACIQFTMAACEAACoAACQAACcTFzQAABgAAB8AABQNEjEDCy4AACYAABaZmqJhY3G/wMSDhI0gIz4iJj4ZHTnu7vA6PFCysri6usAAABsIDjBwcXxrbHiSk5sAAAAAABDNztKmpq3R0tXp6etSVGTt7e/Q0dTd3eBISlssL0WgoagAAAl8fYgyNElaW2hCRFbbfPr8AAAMKElEQVR4nO2deWOqOhPGQfYA4lZRwQW3I9ra9vt/uTeTsBNcikd73zO/P861EiE8mUwmk8CVJARBEARBEARBEARBEARBEARBEARBEARBEARBEARBEOQX4v/4INKW3mrYeGwaHp9Yk3+PeGUa+lR86EQU7/3J9fmn2Pbt0LT6giO9yFGCibhdkAex2weydkr/mv9JPiwC2RgNXlSnf4ippbhj/vGoajv2oa/L1vmFdfp3iHXH/YQPn5rskJh+OKtmhB7nOewMxZhL/tiVZdm019LMlu3Zqyv1zxBHZjAdhTJgBjPDJBjmPI8NkbsKVT406T+66YriH+RvsXfA6jt9lRm/hlPbZzIHf0+G0sCm/1VO13+A3MNFY94EVHMVgstBRD9p6HYeynS12DUejAuKs3YINk1FN52vx1fu/5xZZGpeNn+tcqIe30l9zbxL1ffELbVxdVPHbnEf8YcJ42h0Fsq/1KncVnZoQpsi/BaU22g6RENqcyIUEeAoLIaXNW9Y9/27iEoa5DPanQeDb22GO3U6Jj9LtK5fYbcGmj3b/fiHLeWRZwQGM8rts/f1fcVFnA0qmcujyKgm/54ecYuefEMDTrNbLjRVOqwBXdoAilO/xPuKELJ6ZE5iwM746Nneieh6Z3VzKP1l6bq+amMBOxhPu4uOweUPym5jbYHTKVUHHI9RLDV9U7n0dl+h6ut1STYwUjQsDfyMAcw5uo0j/w+BW6vc7SX6YLJBG/HPGjftJdGY49CsZeHqn05NzdiGJE9WZvZGmPSh9xVLswAasHYNJn7n4eILmrkdTPwovrU4E9/etrgggevBeOoPbY15bYMs04MDKqYyrvxiTotpiekPTon09p7V+RjSMbeWd6Pim11bMBj8GCq+0tEODzwjQMV3vOM9lu94301R4g3MqAlpc/7ZH1pMftMIelltZFLV0vdoF/GgilR6lnkIrX3S/mtSGSIYG93Qez+vo4AB0cNHOx16u651vMOQ+5r13ar9IXUQZBf0hxF3Pl0m1i7STeWt9puzZmqrmbSeBEx6p1iFMe0IQfUH76tl9auWDB4+2AKjyV29c39f8TqmIpth4e8/Z49bf5d51Hfto+6qdx/eWTqk0gffxSoMtWJjJmwfnotrHOV2g/flsje72W+XuFPLn12kAI113EXpm9084oGnrkHHFtnsxo+PViJ9pfVhJBTHNct81dfUgM68eHhxOp3e0iCqp42FqKVWXFbr5vdOttrVNEO3nGGtfcb0CuOxy64tnyb7s7Ca8T79dJwI+VyIi99PTEdUo+qOdwu7KL+oglaYSF9dR2cnFDTYu/6RFx05JuAVR5O+pihZBLvsmkLsgvhLYlcqvrS7jpxA5yzz8lGJOIqSnUlxQq1j1XxX/GVb6eeT64jQCkNa3LdX9Xu9lQMdIPW6wrtFav2CYW2797j05LO+hcH38lAoB9I+nYL4SrIuVtAS4rbsh0tDFpLH4MuOYZatJn7Ty4U1o+z+1Pr5SDkVRaV3ZT3969Op/wCii0x8Kr0r2zUJboaJL1qSZSemKB2n3DvjRHqFnIS7R0D86t6GKWSP6uLL4SQvc5/4U8h6lMRfezWtlKh0Z1x80wmp53GTZEg5FaXBcHe7+Hto7Rbib8WWD2Tyq6NcfmobifQj8Sq6bwksf9aRheLLeu6gyuJ/EA43ZtOOOKs0qJ7CgaL4WzuR03Tc0EyF+igOSHwhzpzs58NhX+Oz8vKU6k0pij8Okkrw9WvX43xk+yT5JEsow03sQKumODD+SoxcHXP5C+3RtIEhpq1pVF1po/iFNFxJfJ6Jowx0pmftMlXxfZ2f0iHGfrF3Ay1pCVJwbEx8Pa3FIGSGXeqlZfEPSR22X6CC25f8hGKV24gvRbQfNQ/Y8R4MnQ68IKd/jtxSW4gAVTrVlmkWX3HT70riZ0BHKsfC+WWK4n+5vCclsVecTBdlrbCdl4mf182HKYlsdgpnLYufwZZRKzFhWuVW4sMcVr1wnI6uugt+Kc0+mB3l0tRyQStkVaO8ZvFlN235VuKvPXayQlbQX9B5OB2XCnZQEZ9nnGSr4HeeLT5MimqWWmLNbnEZsKmvyVuiGSLyEkLxkzGPJOdrJf6RuUe15D8HhLzVB9zCvcJ4R39UGBaeLf6BxuXO5FqpHuEZZ/1aInGjiyQUie+eR1x9m5teG/F3NutElZxSXHGOVfF3ARO/ELM9W3wmRHB5y/G73mVW372eHTPMTM0CIvGN3jbiYyRPHrUR/505EPtKfrEq/ppZPnmh5TNbFa0+5QVcnUvfgV7tny9lkyDbLHhkRSj+kk6UmPoGm4q2EZ+pcHUnXVX8BRuko0I89HTxJVcpDHs1pnKHS99NXX/oNaZdpyCVIG/fIL70zWMUlmZoI/6JiXZtsYaLn9ViyQy/ZCrPF38AkYJePzU7xlcITYNZvTRdsUlP6O2FCb0Z+BHRnqom8X3Wp3iaoY34LBYgmUlsB0Wyr5n4Wm+9PsTxevPJ529e0eM+X3xpAYOpLrD99SdfpsqXtrI1Q/urLn8PJplKfRGxWXxpzUZKtheljfjMhoOsRgtbzbGyG+PpBU1VSRCQJAVnlEzlBeJLJ3bysDLqbr95wt4IihHcLF8tL8u/2zMJIpFLahRfGnL705etxGdRK8lWdObJ/JaP55lfESTWjHKc9wrxfbZzRAkmhbA43vNElWZVd5NMR4n8UaE62wXL+ZgfwripWXxpwhMnUbxoIT5LgeV7GW4V3/EqLvIV4kv+iYXxjh4ch+/TzXIIkT3cdV16YGoy+SFGHJyhfF8jLr8bcSR0QXyfb7ZSTrAP/afiM3XyoXOuhwCfRudBEBff1bQw0f6taikvEZ+6SY9V1XS0rt7VT3xFytTPDet/U0Xh1ekFht5NErSm/tawsHZBfL7vHKJd+efis79kL7368rgHJnzAypwmE989L89frGcIFqdfJL40cPQ84UL49O/CpiQQBW7rnPdwLWpcJb8kfur25Rbi+xGz5MpEne3CkYOsMzLxWTbhyPppt1bfV4lPJ1OjQHP4jN/7wxdFmje9bpNFmCMPGhRXJcPmCeZF8VO330L8ZL5klPRhQVxx11Euvk/Yfda2lb5OfEk6DD8DixASrA58A5FoNzIHMoIQ26kelLeU+cXc3GXxfctsKz57hgDi5dxN9nmHUvPem4svzTzuJytnfaX4wG572DLfCQ6FNBajpmZaWflrO0Mui5+6/Tb5/MR3ueqSpbP9Tcj9oVN4iKkgvjRn3cKtZEJeLX4G3B5p3L5F/ZNz+2tHrogvnbttxZdOybOqhjXe908BnzrLZjHJVxRfGjN/WU5C/x7xYYGxtqkkJbbEG0QauCZ+ulbdQnw/DSBlJQ0y6Q+jYjBZEj+2BW7/14gvhWaz04dUKLl9f9dV8XlqvY340p9xcWrFCEuJm7L4Uk/wYOvvER+cftTgzffhpQGhxlXxkxGwjfhUi/LmEYV8lpczy+In8ab72qxmE6BYQ5rWt0V7kS+cynNd187FVwxNC8pea96hRTp18T/o15pRO+PU1mqnkAZvfK0T2sslTrXuUAk3n4P7qgZf2IWTjOGb2jZfaaHSi6n1bG2/S4uval8/BKqwI87zg93d86DJejGfzxf5VuYh5VwJTvtflNoipd+fA/UznuEUtUTSeh56RFWJ5y7qSaY9XGGfxxCDBTt3P+8frA71W96wi9VnnENx8YcAvcoTzpxgamX/0rcA7A6DwUOfvXsN8NyEMN6Jvfu8DvIDaLBsuoLvYbsJwdd8/V1A5PoDVpJETNFTb8hDgYyJYE/Pu37XDAv5GRDOB7W5FA3nzN863P4fAY9AO5+VL3t6/vwi8hf5FjwKqtJ5TPTfj+V+P7D7VylP7iHrgIb/FOC9F6UXLWwh9+6hx38G8KKF0qMz8OojHUOd5zA0qOMZ5X926Z/yC+vzbwGvQtLSdCpb8HvoGyyQSxxA7+SddjtY9TdwtH0ebG2aW/sI3nU3uvYD5IGwXfSwAXbCVm5av+4BuQPfdeCJ1vURFkkjfIP4c4kDePdjB7YHVFfukL/OIUqWRgn+HyOez5qrj9q/hC08DmTh22JfQ2w41XcLIU/jz0NfSoogCIIgCIIgCIIgCIIgCIIgCIIgCIIgCIIgCIIgCIIgyH+Y/wFPmelQcIw+EwAAAABJRU5ErkJggg==">
            <a:extLst>
              <a:ext uri="{FF2B5EF4-FFF2-40B4-BE49-F238E27FC236}">
                <a16:creationId xmlns:a16="http://schemas.microsoft.com/office/drawing/2014/main" id="{FDA28BA2-CF4E-84C3-0745-D2E59F5C0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60" y="574539"/>
            <a:ext cx="3065868" cy="107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7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6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AD45EC-FC74-441F-ABBF-B6E31ABA2965}"/>
              </a:ext>
            </a:extLst>
          </p:cNvPr>
          <p:cNvSpPr>
            <a:spLocks noGrp="1"/>
          </p:cNvSpPr>
          <p:nvPr>
            <p:ph idx="1"/>
          </p:nvPr>
        </p:nvSpPr>
        <p:spPr/>
        <p:txBody>
          <a:bodyPr>
            <a:normAutofit/>
          </a:bodyPr>
          <a:lstStyle/>
          <a:p>
            <a:pPr marL="914400" indent="-914400">
              <a:buFont typeface="+mj-lt"/>
              <a:buAutoNum type="arabicPeriod"/>
            </a:pPr>
            <a:r>
              <a:rPr lang="fr-FR" dirty="0"/>
              <a:t>API Hacking</a:t>
            </a:r>
          </a:p>
          <a:p>
            <a:pPr marL="914400" indent="-914400">
              <a:buFont typeface="+mj-lt"/>
              <a:buAutoNum type="arabicPeriod"/>
            </a:pPr>
            <a:r>
              <a:rPr lang="fr-FR" dirty="0"/>
              <a:t>API-to-API Hacking</a:t>
            </a:r>
          </a:p>
          <a:p>
            <a:pPr marL="914400" indent="-914400">
              <a:buFont typeface="+mj-lt"/>
              <a:buAutoNum type="arabicPeriod"/>
            </a:pPr>
            <a:r>
              <a:rPr lang="fr-FR" dirty="0"/>
              <a:t>1+1=3 : The bonus </a:t>
            </a:r>
            <a:r>
              <a:rPr lang="fr-FR" dirty="0" err="1"/>
              <a:t>attack</a:t>
            </a:r>
            <a:r>
              <a:rPr lang="fr-FR" dirty="0"/>
              <a:t> surface</a:t>
            </a:r>
          </a:p>
          <a:p>
            <a:pPr marL="914400" indent="-914400">
              <a:buFont typeface="+mj-lt"/>
              <a:buAutoNum type="arabicPeriod"/>
            </a:pPr>
            <a:r>
              <a:rPr lang="fr-FR" dirty="0"/>
              <a:t>Web Application Firewalls</a:t>
            </a:r>
          </a:p>
          <a:p>
            <a:pPr marL="914400" indent="-914400">
              <a:buFont typeface="+mj-lt"/>
              <a:buAutoNum type="arabicPeriod"/>
            </a:pPr>
            <a:r>
              <a:rPr lang="fr-FR" dirty="0"/>
              <a:t>Transformations: Bonus </a:t>
            </a:r>
            <a:r>
              <a:rPr lang="fr-FR" dirty="0" err="1"/>
              <a:t>attack</a:t>
            </a:r>
            <a:r>
              <a:rPr lang="fr-FR" dirty="0"/>
              <a:t> surface as a </a:t>
            </a:r>
            <a:r>
              <a:rPr lang="fr-FR" dirty="0" err="1"/>
              <a:t>tool</a:t>
            </a:r>
            <a:endParaRPr lang="fr-FR" dirty="0"/>
          </a:p>
          <a:p>
            <a:pPr marL="914400" indent="-914400">
              <a:buFont typeface="+mj-lt"/>
              <a:buAutoNum type="arabicPeriod"/>
            </a:pPr>
            <a:r>
              <a:rPr lang="fr-FR" dirty="0" err="1"/>
              <a:t>Bypassing</a:t>
            </a:r>
            <a:r>
              <a:rPr lang="fr-FR" dirty="0"/>
              <a:t> Firewalls </a:t>
            </a:r>
            <a:r>
              <a:rPr lang="fr-FR" dirty="0" err="1"/>
              <a:t>with</a:t>
            </a:r>
            <a:r>
              <a:rPr lang="fr-FR" dirty="0"/>
              <a:t> API-to-API hacking: </a:t>
            </a:r>
            <a:r>
              <a:rPr lang="fr-FR" dirty="0" err="1"/>
              <a:t>Using</a:t>
            </a:r>
            <a:r>
              <a:rPr lang="fr-FR" dirty="0"/>
              <a:t> </a:t>
            </a:r>
            <a:r>
              <a:rPr lang="fr-FR" dirty="0" err="1"/>
              <a:t>tranformations</a:t>
            </a:r>
            <a:r>
              <a:rPr lang="fr-FR" dirty="0"/>
              <a:t> to </a:t>
            </a:r>
            <a:r>
              <a:rPr lang="fr-FR" dirty="0" err="1"/>
              <a:t>deliver</a:t>
            </a:r>
            <a:r>
              <a:rPr lang="fr-FR" dirty="0"/>
              <a:t> </a:t>
            </a:r>
            <a:r>
              <a:rPr lang="fr-FR" dirty="0" err="1"/>
              <a:t>payloads</a:t>
            </a:r>
            <a:r>
              <a:rPr lang="fr-FR" dirty="0"/>
              <a:t> to 2nd </a:t>
            </a:r>
            <a:r>
              <a:rPr lang="fr-FR" dirty="0" err="1"/>
              <a:t>order</a:t>
            </a:r>
            <a:r>
              <a:rPr lang="fr-FR" dirty="0"/>
              <a:t> </a:t>
            </a:r>
            <a:r>
              <a:rPr lang="fr-FR" dirty="0" err="1"/>
              <a:t>API's</a:t>
            </a:r>
            <a:endParaRPr lang="fr-FR" dirty="0"/>
          </a:p>
        </p:txBody>
      </p:sp>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p:txBody>
          <a:bodyPr/>
          <a:lstStyle/>
          <a:p>
            <a:r>
              <a:rPr lang="fr-FR" dirty="0"/>
              <a:t>Roadmap</a:t>
            </a:r>
          </a:p>
        </p:txBody>
      </p:sp>
      <p:pic>
        <p:nvPicPr>
          <p:cNvPr id="4" name="Picture 3">
            <a:extLst>
              <a:ext uri="{FF2B5EF4-FFF2-40B4-BE49-F238E27FC236}">
                <a16:creationId xmlns:a16="http://schemas.microsoft.com/office/drawing/2014/main" id="{70B2D844-0C3F-BF9D-585A-723FDFE525ED}"/>
              </a:ext>
            </a:extLst>
          </p:cNvPr>
          <p:cNvPicPr>
            <a:picLocks noChangeAspect="1"/>
          </p:cNvPicPr>
          <p:nvPr/>
        </p:nvPicPr>
        <p:blipFill>
          <a:blip r:embed="rId3"/>
          <a:stretch>
            <a:fillRect/>
          </a:stretch>
        </p:blipFill>
        <p:spPr>
          <a:xfrm>
            <a:off x="13694502" y="2706901"/>
            <a:ext cx="4374042" cy="4374042"/>
          </a:xfrm>
          <a:prstGeom prst="rect">
            <a:avLst/>
          </a:prstGeom>
        </p:spPr>
      </p:pic>
    </p:spTree>
    <p:extLst>
      <p:ext uri="{BB962C8B-B14F-4D97-AF65-F5344CB8AC3E}">
        <p14:creationId xmlns:p14="http://schemas.microsoft.com/office/powerpoint/2010/main" val="305233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5A11-4AEE-725E-C1DD-F5C587E02D80}"/>
              </a:ext>
            </a:extLst>
          </p:cNvPr>
          <p:cNvSpPr>
            <a:spLocks noGrp="1"/>
          </p:cNvSpPr>
          <p:nvPr>
            <p:ph type="title"/>
          </p:nvPr>
        </p:nvSpPr>
        <p:spPr>
          <a:xfrm>
            <a:off x="4026116" y="4345265"/>
            <a:ext cx="12053455" cy="2620407"/>
          </a:xfrm>
        </p:spPr>
        <p:txBody>
          <a:bodyPr anchor="t">
            <a:normAutofit fontScale="90000"/>
          </a:bodyPr>
          <a:lstStyle/>
          <a:p>
            <a:r>
              <a:rPr lang="fr-FR" sz="8800" dirty="0"/>
              <a:t>API Hacking</a:t>
            </a:r>
            <a:br>
              <a:rPr lang="fr-FR" sz="8800" b="1" baseline="30000" dirty="0"/>
            </a:br>
            <a:br>
              <a:rPr lang="fr-FR" sz="8800" b="1" baseline="30000" dirty="0"/>
            </a:br>
            <a:r>
              <a:rPr lang="fr-FR" sz="8800" b="1" baseline="30000" dirty="0" err="1"/>
              <a:t>Practical</a:t>
            </a:r>
            <a:r>
              <a:rPr lang="fr-FR" sz="8800" b="1" baseline="30000" dirty="0"/>
              <a:t> </a:t>
            </a:r>
            <a:r>
              <a:rPr lang="fr-FR" sz="8800" b="1" baseline="30000" dirty="0" err="1"/>
              <a:t>example</a:t>
            </a:r>
            <a:r>
              <a:rPr lang="fr-FR" sz="8800" b="1" baseline="30000" dirty="0"/>
              <a:t> of </a:t>
            </a:r>
            <a:r>
              <a:rPr lang="fr-FR" sz="8800" b="1" baseline="30000" dirty="0" err="1"/>
              <a:t>payload-less</a:t>
            </a:r>
            <a:r>
              <a:rPr lang="fr-FR" sz="8800" b="1" baseline="30000" dirty="0"/>
              <a:t> </a:t>
            </a:r>
            <a:r>
              <a:rPr lang="fr-FR" sz="8800" b="1" baseline="30000" dirty="0" err="1"/>
              <a:t>approach</a:t>
            </a:r>
            <a:br>
              <a:rPr lang="fr-FR" sz="8800" b="1" baseline="30000" dirty="0"/>
            </a:br>
            <a:endParaRPr lang="fr-FR" sz="8800" dirty="0"/>
          </a:p>
        </p:txBody>
      </p:sp>
    </p:spTree>
    <p:extLst>
      <p:ext uri="{BB962C8B-B14F-4D97-AF65-F5344CB8AC3E}">
        <p14:creationId xmlns:p14="http://schemas.microsoft.com/office/powerpoint/2010/main" val="31783211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EF199-E76F-BB97-0804-D8CEB75DF744}"/>
              </a:ext>
            </a:extLst>
          </p:cNvPr>
          <p:cNvSpPr txBox="1"/>
          <p:nvPr/>
        </p:nvSpPr>
        <p:spPr>
          <a:xfrm>
            <a:off x="957263" y="1443038"/>
            <a:ext cx="12609881" cy="1631216"/>
          </a:xfrm>
          <a:prstGeom prst="rect">
            <a:avLst/>
          </a:prstGeom>
          <a:noFill/>
        </p:spPr>
        <p:txBody>
          <a:bodyPr wrap="square" rtlCol="0">
            <a:spAutoFit/>
          </a:bodyPr>
          <a:lstStyle/>
          <a:p>
            <a:r>
              <a:rPr lang="en-BE" sz="4400" dirty="0"/>
              <a:t>API Attacks: Payloadless approach</a:t>
            </a:r>
            <a:endParaRPr lang="nl-BE" sz="2800" dirty="0"/>
          </a:p>
          <a:p>
            <a:endParaRPr lang="nl-NL" sz="2800" dirty="0"/>
          </a:p>
          <a:p>
            <a:pPr marL="457200" indent="-457200">
              <a:buFont typeface="Arial" panose="020B0604020202020204" pitchFamily="34" charset="0"/>
              <a:buChar char="•"/>
            </a:pPr>
            <a:endParaRPr lang="en-US" sz="2800" dirty="0"/>
          </a:p>
        </p:txBody>
      </p:sp>
      <p:pic>
        <p:nvPicPr>
          <p:cNvPr id="1026" name="Picture 2" descr="Download Hacker, Hacking, Theft. Royalty-Free Stock Illustration Image -  Pixabay">
            <a:extLst>
              <a:ext uri="{FF2B5EF4-FFF2-40B4-BE49-F238E27FC236}">
                <a16:creationId xmlns:a16="http://schemas.microsoft.com/office/drawing/2014/main" id="{C13F1B26-BD66-2ECD-6819-F8B7F02AC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566" y="4126916"/>
            <a:ext cx="4516374" cy="3387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con - Free Download Business Icons | IconScout">
            <a:extLst>
              <a:ext uri="{FF2B5EF4-FFF2-40B4-BE49-F238E27FC236}">
                <a16:creationId xmlns:a16="http://schemas.microsoft.com/office/drawing/2014/main" id="{2B8A7C61-D9B7-AED3-75E5-60CE8859C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4001" y="4378472"/>
            <a:ext cx="2884167" cy="2884167"/>
          </a:xfrm>
          <a:prstGeom prst="rect">
            <a:avLst/>
          </a:prstGeom>
          <a:solidFill>
            <a:srgbClr val="FF2A2C"/>
          </a:solidFill>
          <a:effectLst>
            <a:softEdge rad="0"/>
          </a:effectLst>
        </p:spPr>
      </p:pic>
      <p:sp>
        <p:nvSpPr>
          <p:cNvPr id="3" name="Right Arrow 2">
            <a:extLst>
              <a:ext uri="{FF2B5EF4-FFF2-40B4-BE49-F238E27FC236}">
                <a16:creationId xmlns:a16="http://schemas.microsoft.com/office/drawing/2014/main" id="{3B53B8FD-C04E-4351-6760-FF39576C26F2}"/>
              </a:ext>
            </a:extLst>
          </p:cNvPr>
          <p:cNvSpPr/>
          <p:nvPr/>
        </p:nvSpPr>
        <p:spPr>
          <a:xfrm>
            <a:off x="8350503" y="5295261"/>
            <a:ext cx="3404681" cy="10505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1029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AD45EC-FC74-441F-ABBF-B6E31ABA2965}"/>
              </a:ext>
            </a:extLst>
          </p:cNvPr>
          <p:cNvSpPr>
            <a:spLocks noGrp="1"/>
          </p:cNvSpPr>
          <p:nvPr>
            <p:ph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r>
              <a:rPr lang="en-GB" sz="2400" dirty="0"/>
              <a:t>POST /</a:t>
            </a:r>
            <a:r>
              <a:rPr lang="en-GB" sz="2400" dirty="0" err="1"/>
              <a:t>api</a:t>
            </a:r>
            <a:r>
              <a:rPr lang="en-GB" sz="2400" dirty="0"/>
              <a:t>/v1/documents HTTP/2</a:t>
            </a:r>
          </a:p>
          <a:p>
            <a:pPr marL="0" marR="0" indent="0" algn="l" defTabSz="457200" rtl="0" eaLnBrk="1" fontAlgn="auto" latinLnBrk="0" hangingPunct="1">
              <a:lnSpc>
                <a:spcPct val="100000"/>
              </a:lnSpc>
              <a:spcBef>
                <a:spcPts val="0"/>
              </a:spcBef>
              <a:spcAft>
                <a:spcPts val="0"/>
              </a:spcAft>
              <a:buClrTx/>
              <a:buSzTx/>
              <a:buNone/>
              <a:tabLst/>
            </a:pPr>
            <a:r>
              <a:rPr lang="en-GB" sz="2400" dirty="0"/>
              <a:t>Host: </a:t>
            </a:r>
            <a:r>
              <a:rPr lang="en-GB" sz="2400" dirty="0" err="1"/>
              <a:t>example.be</a:t>
            </a:r>
            <a:endParaRPr lang="en-GB" sz="2400" dirty="0"/>
          </a:p>
          <a:p>
            <a:pPr marL="0" indent="0" defTabSz="457200">
              <a:spcBef>
                <a:spcPts val="0"/>
              </a:spcBef>
              <a:spcAft>
                <a:spcPts val="0"/>
              </a:spcAft>
              <a:buClrTx/>
              <a:buSzTx/>
              <a:buNone/>
            </a:pPr>
            <a:r>
              <a:rPr lang="en-GB" sz="2400" dirty="0">
                <a:solidFill>
                  <a:srgbClr val="131017"/>
                </a:solidFill>
              </a:rPr>
              <a:t>Authorization: Bearer </a:t>
            </a:r>
            <a:r>
              <a:rPr lang="en-US" sz="2400" kern="150" dirty="0">
                <a:solidFill>
                  <a:srgbClr val="131017"/>
                </a:solidFill>
                <a:effectLst/>
                <a:latin typeface="Liberation Serif"/>
                <a:ea typeface="Noto Sans CJK SC Regular"/>
                <a:cs typeface="FreeSans"/>
              </a:rPr>
              <a:t>eyJhbGciOiJIUzI1NiIsInR5cCI6IkpXVCJ9.</a:t>
            </a:r>
            <a:r>
              <a:rPr lang="en-US" sz="2400" kern="150" dirty="0">
                <a:solidFill>
                  <a:srgbClr val="131017"/>
                </a:solidFill>
                <a:effectLst/>
                <a:highlight>
                  <a:srgbClr val="FFFF00"/>
                </a:highlight>
                <a:latin typeface="Liberation Serif"/>
                <a:ea typeface="Noto Sans CJK SC Regular"/>
                <a:cs typeface="FreeSans"/>
              </a:rPr>
              <a:t>ey4gICJpc3MiOiAdQ0VSVC5iZSIsCiAgICAiZXhwIjogMTY0ODAzNzE2NCwKICAgICJuYW1lIjogIkpvaGFuIENhbHV36SIsCiAgICAic3ViIjogImpvaGFuIiwKICAgICJyb2xlIjogImF0dGFja2VyIiwKICAgICJpYXQiOiAxNjY0MjYzMDk1fQo</a:t>
            </a:r>
            <a:r>
              <a:rPr lang="en-US" sz="2400" kern="150" dirty="0">
                <a:solidFill>
                  <a:srgbClr val="131017"/>
                </a:solidFill>
                <a:effectLst/>
                <a:latin typeface="Liberation Serif"/>
                <a:ea typeface="Noto Sans CJK SC Regular"/>
                <a:cs typeface="FreeSans"/>
              </a:rPr>
              <a:t>.Y3E_TiaHt6jOOm56ujWahorKFage609fSoh2gUQB33U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aRPr lang="en-BE" sz="2400" dirty="0"/>
          </a:p>
          <a:p>
            <a:pPr marL="0" marR="0" indent="0" algn="l" defTabSz="457200" rtl="0" eaLnBrk="1" fontAlgn="auto" latinLnBrk="0" hangingPunct="1">
              <a:lnSpc>
                <a:spcPct val="100000"/>
              </a:lnSpc>
              <a:spcBef>
                <a:spcPts val="0"/>
              </a:spcBef>
              <a:spcAft>
                <a:spcPts val="0"/>
              </a:spcAft>
              <a:buClrTx/>
              <a:buSzTx/>
              <a:buNone/>
              <a:tabLst/>
            </a:pPr>
            <a:r>
              <a:rPr lang="en-BE" sz="2400" dirty="0"/>
              <a:t>{“startdate”:”2023-01-01”, “enddate”:”2023-02-01”, {“userid”:</a:t>
            </a:r>
            <a:r>
              <a:rPr lang="en-BE" sz="2400" dirty="0">
                <a:highlight>
                  <a:srgbClr val="FFFF00"/>
                </a:highlight>
              </a:rPr>
              <a:t>12345</a:t>
            </a:r>
            <a:r>
              <a:rPr lang="en-BE" sz="2400" dirty="0"/>
              <a:t>, “env”: “production” } }</a:t>
            </a:r>
          </a:p>
        </p:txBody>
      </p:sp>
      <p:sp>
        <p:nvSpPr>
          <p:cNvPr id="2" name="Titre 1">
            <a:extLst>
              <a:ext uri="{FF2B5EF4-FFF2-40B4-BE49-F238E27FC236}">
                <a16:creationId xmlns:a16="http://schemas.microsoft.com/office/drawing/2014/main" id="{878D2155-F82C-6FFF-E048-8B8EDEAEB234}"/>
              </a:ext>
            </a:extLst>
          </p:cNvPr>
          <p:cNvSpPr>
            <a:spLocks noGrp="1"/>
          </p:cNvSpPr>
          <p:nvPr>
            <p:ph type="title"/>
          </p:nvPr>
        </p:nvSpPr>
        <p:spPr/>
        <p:txBody>
          <a:bodyPr>
            <a:noAutofit/>
          </a:bodyPr>
          <a:lstStyle/>
          <a:p>
            <a:r>
              <a:rPr lang="en-BE" sz="4000" dirty="0"/>
              <a:t>API Attacks: Payloadless approach</a:t>
            </a:r>
          </a:p>
        </p:txBody>
      </p:sp>
      <p:sp>
        <p:nvSpPr>
          <p:cNvPr id="4" name="Up Arrow 3">
            <a:extLst>
              <a:ext uri="{FF2B5EF4-FFF2-40B4-BE49-F238E27FC236}">
                <a16:creationId xmlns:a16="http://schemas.microsoft.com/office/drawing/2014/main" id="{CACF0A07-264D-026E-5E9A-61360A1652ED}"/>
              </a:ext>
            </a:extLst>
          </p:cNvPr>
          <p:cNvSpPr/>
          <p:nvPr/>
        </p:nvSpPr>
        <p:spPr>
          <a:xfrm>
            <a:off x="14792163" y="5717485"/>
            <a:ext cx="1077685" cy="22688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6D6E1D13-FC97-3493-5396-AB7CFCFF55FD}"/>
              </a:ext>
            </a:extLst>
          </p:cNvPr>
          <p:cNvSpPr txBox="1"/>
          <p:nvPr/>
        </p:nvSpPr>
        <p:spPr>
          <a:xfrm>
            <a:off x="13714013" y="8467036"/>
            <a:ext cx="3564610" cy="584775"/>
          </a:xfrm>
          <a:prstGeom prst="rect">
            <a:avLst/>
          </a:prstGeom>
          <a:noFill/>
        </p:spPr>
        <p:txBody>
          <a:bodyPr wrap="square" rtlCol="0">
            <a:spAutoFit/>
          </a:bodyPr>
          <a:lstStyle/>
          <a:p>
            <a:r>
              <a:rPr lang="en-BE" sz="3200" dirty="0"/>
              <a:t>Values must match</a:t>
            </a:r>
          </a:p>
        </p:txBody>
      </p:sp>
      <p:sp>
        <p:nvSpPr>
          <p:cNvPr id="6" name="Up Arrow 5">
            <a:extLst>
              <a:ext uri="{FF2B5EF4-FFF2-40B4-BE49-F238E27FC236}">
                <a16:creationId xmlns:a16="http://schemas.microsoft.com/office/drawing/2014/main" id="{E9FFA300-BFCB-AE06-0820-2D8F57D7217C}"/>
              </a:ext>
            </a:extLst>
          </p:cNvPr>
          <p:cNvSpPr/>
          <p:nvPr/>
        </p:nvSpPr>
        <p:spPr>
          <a:xfrm rot="18659848">
            <a:off x="11837754" y="6273669"/>
            <a:ext cx="1077685" cy="260731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4311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ver et chapitre">
  <a:themeElements>
    <a:clrScheme name="Personnalisé 1">
      <a:dk1>
        <a:srgbClr val="606F74"/>
      </a:dk1>
      <a:lt1>
        <a:srgbClr val="FFFFFF"/>
      </a:lt1>
      <a:dk2>
        <a:srgbClr val="35457F"/>
      </a:dk2>
      <a:lt2>
        <a:srgbClr val="FFFFFF"/>
      </a:lt2>
      <a:accent1>
        <a:srgbClr val="515C9A"/>
      </a:accent1>
      <a:accent2>
        <a:srgbClr val="6782B4"/>
      </a:accent2>
      <a:accent3>
        <a:srgbClr val="4DC0E3"/>
      </a:accent3>
      <a:accent4>
        <a:srgbClr val="9BAE53"/>
      </a:accent4>
      <a:accent5>
        <a:srgbClr val="CA8C51"/>
      </a:accent5>
      <a:accent6>
        <a:srgbClr val="0C5C35"/>
      </a:accent6>
      <a:hlink>
        <a:srgbClr val="BD7331"/>
      </a:hlink>
      <a:folHlink>
        <a:srgbClr val="EAD91E"/>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B_PPT_TECH1_2024.pptx" id="{EE0B0377-B48A-49F3-B762-2F535BD59805}" vid="{54DC9E3A-019E-4C88-91D0-47E64F57873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B_PPT_TECH1_2024.pptx" id="{EE0B0377-B48A-49F3-B762-2F535BD59805}" vid="{EACEF46B-F1E8-47D2-A890-C0BBE7C6AF3E}"/>
    </a:ext>
  </a:extLst>
</a:theme>
</file>

<file path=ppt/theme/theme3.xml><?xml version="1.0" encoding="utf-8"?>
<a:theme xmlns:a="http://schemas.openxmlformats.org/drawingml/2006/main" name="Page interne">
  <a:themeElements>
    <a:clrScheme name="Personnalisé 1">
      <a:dk1>
        <a:srgbClr val="606F74"/>
      </a:dk1>
      <a:lt1>
        <a:srgbClr val="FFFFFF"/>
      </a:lt1>
      <a:dk2>
        <a:srgbClr val="35457F"/>
      </a:dk2>
      <a:lt2>
        <a:srgbClr val="FFFFFF"/>
      </a:lt2>
      <a:accent1>
        <a:srgbClr val="515C9A"/>
      </a:accent1>
      <a:accent2>
        <a:srgbClr val="6782B4"/>
      </a:accent2>
      <a:accent3>
        <a:srgbClr val="4DC0E3"/>
      </a:accent3>
      <a:accent4>
        <a:srgbClr val="9BAE53"/>
      </a:accent4>
      <a:accent5>
        <a:srgbClr val="CA8C51"/>
      </a:accent5>
      <a:accent6>
        <a:srgbClr val="0C5C35"/>
      </a:accent6>
      <a:hlink>
        <a:srgbClr val="BD7331"/>
      </a:hlink>
      <a:folHlink>
        <a:srgbClr val="EAD91E"/>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B_PPT_TECH1_2024.pptx" id="{EE0B0377-B48A-49F3-B762-2F535BD59805}" vid="{D1E89075-39D2-4D36-BAC8-F8A2DCA571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805d3a-bfbe-4b73-865a-b7a6cd9a0ff7" xsi:nil="true"/>
    <lcf76f155ced4ddcb4097134ff3c332f xmlns="459ad8db-b0ea-4e01-a968-d05ee8510ff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6400F7F155F24EA6C4C1F7FAE59167" ma:contentTypeVersion="12" ma:contentTypeDescription="Crée un document." ma:contentTypeScope="" ma:versionID="a4f23913a9fcde91dc4ce0094a87cf19">
  <xsd:schema xmlns:xsd="http://www.w3.org/2001/XMLSchema" xmlns:xs="http://www.w3.org/2001/XMLSchema" xmlns:p="http://schemas.microsoft.com/office/2006/metadata/properties" xmlns:ns2="459ad8db-b0ea-4e01-a968-d05ee8510ff9" xmlns:ns3="47805d3a-bfbe-4b73-865a-b7a6cd9a0ff7" targetNamespace="http://schemas.microsoft.com/office/2006/metadata/properties" ma:root="true" ma:fieldsID="5f25e4629fd225a9f4565c70df9484fe" ns2:_="" ns3:_="">
    <xsd:import namespace="459ad8db-b0ea-4e01-a968-d05ee8510ff9"/>
    <xsd:import namespace="47805d3a-bfbe-4b73-865a-b7a6cd9a0f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ad8db-b0ea-4e01-a968-d05ee8510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bb510539-b73b-4191-a5b0-48c17730e9e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805d3a-bfbe-4b73-865a-b7a6cd9a0f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59c94da-3810-4597-8e4e-82699a59b8ce}" ma:internalName="TaxCatchAll" ma:showField="CatchAllData" ma:web="47805d3a-bfbe-4b73-865a-b7a6cd9a0f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6CB960-F8D4-4DF7-9C41-FA2D02EAB122}">
  <ds:schemaRefs>
    <ds:schemaRef ds:uri="http://schemas.microsoft.com/sharepoint/v3/contenttype/forms"/>
  </ds:schemaRefs>
</ds:datastoreItem>
</file>

<file path=customXml/itemProps2.xml><?xml version="1.0" encoding="utf-8"?>
<ds:datastoreItem xmlns:ds="http://schemas.openxmlformats.org/officeDocument/2006/customXml" ds:itemID="{DB1341EB-57AE-4C2B-8408-5FCBE4187BC0}">
  <ds:schemaRefs>
    <ds:schemaRef ds:uri="http://purl.org/dc/terms/"/>
    <ds:schemaRef ds:uri="http://purl.org/dc/dcmitype/"/>
    <ds:schemaRef ds:uri="459ad8db-b0ea-4e01-a968-d05ee8510ff9"/>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47805d3a-bfbe-4b73-865a-b7a6cd9a0ff7"/>
    <ds:schemaRef ds:uri="http://purl.org/dc/elements/1.1/"/>
  </ds:schemaRefs>
</ds:datastoreItem>
</file>

<file path=customXml/itemProps3.xml><?xml version="1.0" encoding="utf-8"?>
<ds:datastoreItem xmlns:ds="http://schemas.openxmlformats.org/officeDocument/2006/customXml" ds:itemID="{132F71EC-BA9C-478C-B655-1036ABC6E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ad8db-b0ea-4e01-a968-d05ee8510ff9"/>
    <ds:schemaRef ds:uri="47805d3a-bfbe-4b73-865a-b7a6cd9a0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Cover et chapitre</Template>
  <TotalTime>78587</TotalTime>
  <Words>6584</Words>
  <Application>Microsoft Macintosh PowerPoint</Application>
  <PresentationFormat>Custom</PresentationFormat>
  <Paragraphs>858</Paragraphs>
  <Slides>56</Slides>
  <Notes>56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56</vt:i4>
      </vt:variant>
    </vt:vector>
  </HeadingPairs>
  <TitlesOfParts>
    <vt:vector size="65" baseType="lpstr">
      <vt:lpstr>Arial</vt:lpstr>
      <vt:lpstr>Calibri</vt:lpstr>
      <vt:lpstr>Calibri Light</vt:lpstr>
      <vt:lpstr>Helvetica Light</vt:lpstr>
      <vt:lpstr>Lato-Semibold</vt:lpstr>
      <vt:lpstr>Liberation Serif</vt:lpstr>
      <vt:lpstr>Cover et chapitre</vt:lpstr>
      <vt:lpstr>Custom Design</vt:lpstr>
      <vt:lpstr>Page interne</vt:lpstr>
      <vt:lpstr>Bypassing Firewalls with API-to-API Hacking</vt:lpstr>
      <vt:lpstr># whoami</vt:lpstr>
      <vt:lpstr>PowerPoint Presentation</vt:lpstr>
      <vt:lpstr>Introduction</vt:lpstr>
      <vt:lpstr>API Hacking</vt:lpstr>
      <vt:lpstr>Roadmap</vt:lpstr>
      <vt:lpstr>API Hacking  Practical example of payload-less approach </vt:lpstr>
      <vt:lpstr>PowerPoint Presentation</vt:lpstr>
      <vt:lpstr>API Attacks: Payloadless approach</vt:lpstr>
      <vt:lpstr>API Attacks: Payloadless approach</vt:lpstr>
      <vt:lpstr>PowerPoint Presentation</vt:lpstr>
      <vt:lpstr>API-to-API Hacking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1+1=3 The Bonus attack surface</vt:lpstr>
      <vt:lpstr>PowerPoint Presentation</vt:lpstr>
      <vt:lpstr>PowerPoint Presentation</vt:lpstr>
      <vt:lpstr>PowerPoint Presentation</vt:lpstr>
      <vt:lpstr>PowerPoint Presentation</vt:lpstr>
      <vt:lpstr>PowerPoint Presentation</vt:lpstr>
      <vt:lpstr>Web Application Firewalls</vt:lpstr>
      <vt:lpstr>PowerPoint Presentation</vt:lpstr>
      <vt:lpstr>PowerPoint Presentation</vt:lpstr>
      <vt:lpstr>Transformations</vt:lpstr>
      <vt:lpstr>PowerPoint Presentation</vt:lpstr>
      <vt:lpstr>PowerPoint Presentation</vt:lpstr>
      <vt:lpstr>PowerPoint Presentation</vt:lpstr>
      <vt:lpstr>PowerPoint Presentation</vt:lpstr>
      <vt:lpstr>Bypassing Firewalls with API-to-API hacking:  Delivering payloads to 2nd order API’s  Chaining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Bypassing Firewalls using transformations</vt:lpstr>
      <vt:lpstr>Bypassing Firewalls using transformations</vt:lpstr>
      <vt:lpstr>Bypassing Firewalls using transformations</vt:lpstr>
      <vt:lpstr>Bypassing Firewalls using transformations</vt:lpstr>
      <vt:lpstr>Bypassing Firewalls using transformations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IR CTI report</dc:title>
  <dc:creator>Caluwe Johan</dc:creator>
  <cp:lastModifiedBy>Caluwe Johan</cp:lastModifiedBy>
  <cp:revision>74</cp:revision>
  <cp:lastPrinted>2024-09-13T08:01:24Z</cp:lastPrinted>
  <dcterms:created xsi:type="dcterms:W3CDTF">2024-07-24T11:05:31Z</dcterms:created>
  <dcterms:modified xsi:type="dcterms:W3CDTF">2024-09-18T11:33:13Z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0x010100BE6400F7F155F24EA6C4C1F7FAE59167</vt:lpwstr>
  </property>
  <property fmtid="{D5CDD505-2E9C-101B-9397-08002B2CF9AE}" pid="3" name="MediaServiceImageTags">
    <vt:lpwstr/>
  </property>
</Properties>
</file>