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s/slide1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s/slide19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9" r:id="rId11"/>
    <p:sldId id="265" r:id="rId12"/>
    <p:sldId id="266" r:id="rId13"/>
    <p:sldId id="267" r:id="rId14"/>
    <p:sldId id="270" r:id="rId15"/>
    <p:sldId id="271" r:id="rId16"/>
    <p:sldId id="273" r:id="rId17"/>
    <p:sldId id="274" r:id="rId18"/>
    <p:sldId id="268" r:id="rId19"/>
    <p:sldId id="272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117" d="100"/>
          <a:sy n="117" d="100"/>
        </p:scale>
        <p:origin x="-6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printerSettings" Target="printerSettings/printerSettings1.bin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B5E44-2316-A94C-ADC2-99192F5D8762}" type="datetimeFigureOut">
              <a:rPr lang="en-US" smtClean="0"/>
              <a:pPr/>
              <a:t>8/29/12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42673-532D-394E-8E18-7E57E1E44E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B5E44-2316-A94C-ADC2-99192F5D8762}" type="datetimeFigureOut">
              <a:rPr lang="en-US" smtClean="0"/>
              <a:pPr/>
              <a:t>8/29/12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42673-532D-394E-8E18-7E57E1E44E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B5E44-2316-A94C-ADC2-99192F5D8762}" type="datetimeFigureOut">
              <a:rPr lang="en-US" smtClean="0"/>
              <a:pPr/>
              <a:t>8/29/12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42673-532D-394E-8E18-7E57E1E44E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B5E44-2316-A94C-ADC2-99192F5D8762}" type="datetimeFigureOut">
              <a:rPr lang="en-US" smtClean="0"/>
              <a:pPr/>
              <a:t>8/29/12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42673-532D-394E-8E18-7E57E1E44E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B5E44-2316-A94C-ADC2-99192F5D8762}" type="datetimeFigureOut">
              <a:rPr lang="en-US" smtClean="0"/>
              <a:pPr/>
              <a:t>8/29/12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42673-532D-394E-8E18-7E57E1E44E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B5E44-2316-A94C-ADC2-99192F5D8762}" type="datetimeFigureOut">
              <a:rPr lang="en-US" smtClean="0"/>
              <a:pPr/>
              <a:t>8/29/12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42673-532D-394E-8E18-7E57E1E44E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B5E44-2316-A94C-ADC2-99192F5D8762}" type="datetimeFigureOut">
              <a:rPr lang="en-US" smtClean="0"/>
              <a:pPr/>
              <a:t>8/29/12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42673-532D-394E-8E18-7E57E1E44E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B5E44-2316-A94C-ADC2-99192F5D8762}" type="datetimeFigureOut">
              <a:rPr lang="en-US" smtClean="0"/>
              <a:pPr/>
              <a:t>8/29/12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42673-532D-394E-8E18-7E57E1E44E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B5E44-2316-A94C-ADC2-99192F5D8762}" type="datetimeFigureOut">
              <a:rPr lang="en-US" smtClean="0"/>
              <a:pPr/>
              <a:t>8/29/12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42673-532D-394E-8E18-7E57E1E44E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B5E44-2316-A94C-ADC2-99192F5D8762}" type="datetimeFigureOut">
              <a:rPr lang="en-US" smtClean="0"/>
              <a:pPr/>
              <a:t>8/29/12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42673-532D-394E-8E18-7E57E1E44E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B5E44-2316-A94C-ADC2-99192F5D8762}" type="datetimeFigureOut">
              <a:rPr lang="en-US" smtClean="0"/>
              <a:pPr/>
              <a:t>8/29/12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42673-532D-394E-8E18-7E57E1E44E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FB5E44-2316-A94C-ADC2-99192F5D8762}" type="datetimeFigureOut">
              <a:rPr lang="en-US" smtClean="0"/>
              <a:pPr/>
              <a:t>8/29/12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142673-532D-394E-8E18-7E57E1E44EB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8.jpeg"/><Relationship Id="rId5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7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Please Keep Your Brain Juice</a:t>
            </a:r>
            <a:br>
              <a:rPr lang="en-US" dirty="0" smtClean="0"/>
            </a:br>
            <a:r>
              <a:rPr lang="en-US" dirty="0" smtClean="0"/>
              <a:t>Off My Enigma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 True Story</a:t>
            </a:r>
          </a:p>
          <a:p>
            <a:r>
              <a:rPr lang="en-US" dirty="0" smtClean="0"/>
              <a:t>By Ed Skoudis &amp; Josh Wright</a:t>
            </a:r>
          </a:p>
          <a:p>
            <a:r>
              <a:rPr lang="en-US" dirty="0" smtClean="0"/>
              <a:t>September 2012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05322"/>
            <a:ext cx="8229600" cy="1143000"/>
          </a:xfrm>
        </p:spPr>
        <p:txBody>
          <a:bodyPr/>
          <a:lstStyle/>
          <a:p>
            <a:r>
              <a:rPr lang="en-US" dirty="0" smtClean="0"/>
              <a:t>More Christmas Cards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2908" y="1183247"/>
            <a:ext cx="4641092" cy="52630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rcRect t="7341"/>
          <a:stretch>
            <a:fillRect/>
          </a:stretch>
        </p:blipFill>
        <p:spPr>
          <a:xfrm>
            <a:off x="260521" y="1183248"/>
            <a:ext cx="3972938" cy="52630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Deal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We finalized the deal</a:t>
            </a:r>
          </a:p>
          <a:p>
            <a:r>
              <a:rPr lang="en-US" dirty="0" smtClean="0"/>
              <a:t>The plan was for Josh Wright and me to drive to his farm and inspect two of the Enigmas, choosing which one we liked best for purchase</a:t>
            </a:r>
          </a:p>
          <a:p>
            <a:pPr lvl="1"/>
            <a:r>
              <a:rPr lang="en-US" dirty="0" smtClean="0"/>
              <a:t>A seven-hour drive for Ed</a:t>
            </a:r>
          </a:p>
          <a:p>
            <a:pPr lvl="1"/>
            <a:r>
              <a:rPr lang="en-US" dirty="0" smtClean="0"/>
              <a:t>A four-hour drive for Josh</a:t>
            </a:r>
          </a:p>
          <a:p>
            <a:r>
              <a:rPr lang="en-US" dirty="0" smtClean="0"/>
              <a:t>Dr. </a:t>
            </a:r>
            <a:r>
              <a:rPr lang="en-US" dirty="0" err="1" smtClean="0"/>
              <a:t>Perera</a:t>
            </a:r>
            <a:r>
              <a:rPr lang="en-US" dirty="0" smtClean="0"/>
              <a:t> and his wife would serve “a delightful” lunch, show us the machines, and let us decide</a:t>
            </a:r>
          </a:p>
          <a:p>
            <a:pPr lvl="1"/>
            <a:r>
              <a:rPr lang="en-US" dirty="0" smtClean="0"/>
              <a:t>He’s also throw in some nice extras: telegraphy keys, books, etc.</a:t>
            </a:r>
          </a:p>
          <a:p>
            <a:r>
              <a:rPr lang="en-US" dirty="0" smtClean="0"/>
              <a:t>The date was set: August 16, 2012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300730"/>
            <a:ext cx="8229600" cy="1143000"/>
          </a:xfrm>
        </p:spPr>
        <p:txBody>
          <a:bodyPr/>
          <a:lstStyle/>
          <a:p>
            <a:r>
              <a:rPr lang="en-US" dirty="0" smtClean="0"/>
              <a:t>A Most Unusual Offer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90592"/>
            <a:ext cx="8229600" cy="4525963"/>
          </a:xfrm>
        </p:spPr>
        <p:txBody>
          <a:bodyPr>
            <a:noAutofit/>
          </a:bodyPr>
          <a:lstStyle/>
          <a:p>
            <a:r>
              <a:rPr lang="en-US" sz="2800" dirty="0" smtClean="0"/>
              <a:t>Three days before the final transaction, Dr. </a:t>
            </a:r>
            <a:r>
              <a:rPr lang="en-US" sz="2800" dirty="0" err="1" smtClean="0"/>
              <a:t>Perera</a:t>
            </a:r>
            <a:r>
              <a:rPr lang="en-US" sz="2800" dirty="0" smtClean="0"/>
              <a:t> sent an e-mail with an idea</a:t>
            </a:r>
          </a:p>
          <a:p>
            <a:r>
              <a:rPr lang="en-US" sz="2800" dirty="0" smtClean="0"/>
              <a:t>“</a:t>
            </a:r>
            <a:r>
              <a:rPr lang="en-US" sz="2800" dirty="0"/>
              <a:t>...but, in thinking outside the box about other things that might light up your secret </a:t>
            </a:r>
            <a:r>
              <a:rPr lang="en-US" sz="2800" dirty="0" smtClean="0"/>
              <a:t>room…</a:t>
            </a:r>
          </a:p>
          <a:p>
            <a:r>
              <a:rPr lang="en-US" sz="2800" dirty="0" smtClean="0"/>
              <a:t>I </a:t>
            </a:r>
            <a:r>
              <a:rPr lang="en-US" sz="2800" dirty="0"/>
              <a:t>came across the idea of </a:t>
            </a:r>
            <a:r>
              <a:rPr lang="en-US" sz="2800" dirty="0" smtClean="0"/>
              <a:t>your </a:t>
            </a:r>
            <a:r>
              <a:rPr lang="en-US" sz="2800" dirty="0"/>
              <a:t>having and showing off the earliest and most complex computer system ever designed...</a:t>
            </a:r>
            <a:r>
              <a:rPr lang="en-US" sz="2800" dirty="0" smtClean="0"/>
              <a:t> </a:t>
            </a:r>
          </a:p>
          <a:p>
            <a:r>
              <a:rPr lang="en-US" sz="2800" dirty="0" smtClean="0"/>
              <a:t>One </a:t>
            </a:r>
            <a:r>
              <a:rPr lang="en-US" sz="2800" dirty="0"/>
              <a:t>that even Alan Turing </a:t>
            </a:r>
            <a:r>
              <a:rPr lang="en-US" sz="2800" dirty="0" smtClean="0"/>
              <a:t>admired....  </a:t>
            </a:r>
          </a:p>
          <a:p>
            <a:r>
              <a:rPr lang="en-US" sz="2800" dirty="0" smtClean="0"/>
              <a:t>A </a:t>
            </a:r>
            <a:r>
              <a:rPr lang="en-US" sz="2800" dirty="0"/>
              <a:t>system that the CIA and NSA and Military are constantly trying to develop better techniques to hack into and a system that defies complete understanding to this day..</a:t>
            </a:r>
            <a:r>
              <a:rPr lang="en-US" sz="2800" dirty="0" smtClean="0"/>
              <a:t>.</a:t>
            </a:r>
          </a:p>
          <a:p>
            <a:r>
              <a:rPr lang="en-US" sz="2800" dirty="0" smtClean="0"/>
              <a:t>What </a:t>
            </a:r>
            <a:r>
              <a:rPr lang="en-US" sz="2800" dirty="0"/>
              <a:t>is it ??..</a:t>
            </a:r>
            <a:r>
              <a:rPr lang="en-US" sz="2800" dirty="0" smtClean="0"/>
              <a:t>.”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9018"/>
            <a:ext cx="8229600" cy="1143000"/>
          </a:xfrm>
        </p:spPr>
        <p:txBody>
          <a:bodyPr/>
          <a:lstStyle/>
          <a:p>
            <a:r>
              <a:rPr lang="en-US" dirty="0" smtClean="0"/>
              <a:t>A Brain for the Secret Room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44872"/>
            <a:ext cx="8229600" cy="4525963"/>
          </a:xfrm>
        </p:spPr>
        <p:txBody>
          <a:bodyPr>
            <a:noAutofit/>
          </a:bodyPr>
          <a:lstStyle/>
          <a:p>
            <a:r>
              <a:rPr lang="en-US" dirty="0" smtClean="0"/>
              <a:t>Dr. </a:t>
            </a:r>
            <a:r>
              <a:rPr lang="en-US" dirty="0" err="1" smtClean="0"/>
              <a:t>Perera</a:t>
            </a:r>
            <a:r>
              <a:rPr lang="en-US" dirty="0" smtClean="0"/>
              <a:t> taught neuroscience and brain anatomy at Columbia University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He kept some specimens… and offered me one for the secret room!</a:t>
            </a:r>
            <a:endParaRPr lang="en-US" dirty="0"/>
          </a:p>
        </p:txBody>
      </p:sp>
      <p:pic>
        <p:nvPicPr>
          <p:cNvPr id="4" name="Picture 3" descr="tpteac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6200" y="1846614"/>
            <a:ext cx="6351343" cy="35770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Reaction?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“</a:t>
            </a:r>
            <a:r>
              <a:rPr lang="en-US" dirty="0" err="1" smtClean="0"/>
              <a:t>Ummm</a:t>
            </a:r>
            <a:r>
              <a:rPr lang="en-US" dirty="0" smtClean="0"/>
              <a:t>… thank you so much…”</a:t>
            </a:r>
          </a:p>
          <a:p>
            <a:r>
              <a:rPr lang="en-US" dirty="0" smtClean="0"/>
              <a:t>“But, it would </a:t>
            </a:r>
            <a:r>
              <a:rPr lang="en-US" dirty="0" err="1" smtClean="0"/>
              <a:t>kinda</a:t>
            </a:r>
            <a:r>
              <a:rPr lang="en-US" dirty="0" smtClean="0"/>
              <a:t> creep me out to have a brain in the Secret Room next to me.”</a:t>
            </a:r>
          </a:p>
          <a:p>
            <a:r>
              <a:rPr lang="en-US" dirty="0" smtClean="0"/>
              <a:t>“It took me 3 weeks to get used to having a suit of armor.”</a:t>
            </a:r>
          </a:p>
          <a:p>
            <a:r>
              <a:rPr lang="en-US" dirty="0" smtClean="0"/>
              <a:t>“Thanks, but we’ll pass on this one.”</a:t>
            </a:r>
          </a:p>
          <a:p>
            <a:r>
              <a:rPr lang="en-US" dirty="0" smtClean="0"/>
              <a:t>“Although, I do like the idea.  We’ll get a fake one for the Secret Room and put an ‘</a:t>
            </a:r>
            <a:r>
              <a:rPr lang="en-US" dirty="0" err="1" smtClean="0"/>
              <a:t>Abbie</a:t>
            </a:r>
            <a:r>
              <a:rPr lang="en-US" dirty="0" smtClean="0"/>
              <a:t> Normal’ sign on it for fun.”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Aug 16, 2012: Enigma 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Ed left house at 5 AM</a:t>
            </a:r>
          </a:p>
          <a:p>
            <a:r>
              <a:rPr lang="en-US" dirty="0" smtClean="0"/>
              <a:t>Josh left at ???</a:t>
            </a:r>
          </a:p>
          <a:p>
            <a:r>
              <a:rPr lang="en-US" dirty="0" smtClean="0"/>
              <a:t>Many strange things on the journey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6" name="Picture 5" descr="IMG_191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0" y="1230312"/>
            <a:ext cx="4635500" cy="3476625"/>
          </a:xfrm>
          <a:prstGeom prst="rect">
            <a:avLst/>
          </a:prstGeom>
        </p:spPr>
      </p:pic>
      <p:pic>
        <p:nvPicPr>
          <p:cNvPr id="7" name="Picture 6" descr="IMG_191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3660149"/>
            <a:ext cx="2042965" cy="2723953"/>
          </a:xfrm>
          <a:prstGeom prst="rect">
            <a:avLst/>
          </a:prstGeom>
        </p:spPr>
      </p:pic>
      <p:pic>
        <p:nvPicPr>
          <p:cNvPr id="8" name="Picture 7" descr="IMG_1919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3381" y="2800108"/>
            <a:ext cx="3043419" cy="4057892"/>
          </a:xfrm>
          <a:prstGeom prst="rect">
            <a:avLst/>
          </a:prstGeom>
        </p:spPr>
      </p:pic>
      <p:pic>
        <p:nvPicPr>
          <p:cNvPr id="9" name="Picture 8" descr="IMG_1925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2375" y="3935978"/>
            <a:ext cx="3654425" cy="27408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Up a Scary Road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IMG_1923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3570" y="2015033"/>
            <a:ext cx="6032500" cy="452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Testing an Enigma Machine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Before we would take delivery, we insisted that we test the machine</a:t>
            </a:r>
          </a:p>
          <a:p>
            <a:r>
              <a:rPr lang="en-US" dirty="0" smtClean="0"/>
              <a:t>I told Tom, “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Picture 6" descr="EdsEl_6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8348" y="1194123"/>
            <a:ext cx="6811366" cy="510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/>
          <a:srcRect l="25074" t="19616" r="14234" b="14834"/>
          <a:stretch>
            <a:fillRect/>
          </a:stretch>
        </p:blipFill>
        <p:spPr bwMode="auto">
          <a:xfrm>
            <a:off x="4669440" y="2954866"/>
            <a:ext cx="2281696" cy="3285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14300"/>
          </a:effectLst>
        </p:spPr>
      </p:pic>
      <p:pic>
        <p:nvPicPr>
          <p:cNvPr id="5" name="Picture 4" descr="Harold_&amp;_Kumar_Go_to_White_Castle.JP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76747"/>
            <a:ext cx="4445000" cy="6592160"/>
          </a:xfrm>
          <a:prstGeom prst="rect">
            <a:avLst/>
          </a:prstGeom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/>
          <a:srcRect l="41246" t="31874" r="43307" b="53166"/>
          <a:stretch>
            <a:fillRect/>
          </a:stretch>
        </p:blipFill>
        <p:spPr bwMode="auto">
          <a:xfrm>
            <a:off x="6680200" y="3157203"/>
            <a:ext cx="2294469" cy="2974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14300"/>
          </a:effectLst>
        </p:spPr>
      </p:pic>
      <p:pic>
        <p:nvPicPr>
          <p:cNvPr id="92" name="Picture 9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225227">
            <a:off x="5558169" y="1803691"/>
            <a:ext cx="2610609" cy="2310390"/>
          </a:xfrm>
          <a:prstGeom prst="rect">
            <a:avLst/>
          </a:prstGeom>
        </p:spPr>
      </p:pic>
      <p:sp>
        <p:nvSpPr>
          <p:cNvPr id="35" name="Trapezoid 34"/>
          <p:cNvSpPr/>
          <p:nvPr/>
        </p:nvSpPr>
        <p:spPr>
          <a:xfrm rot="5400000" flipH="1">
            <a:off x="7283533" y="827901"/>
            <a:ext cx="927742" cy="1531356"/>
          </a:xfrm>
          <a:prstGeom prst="trapezoid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rapezoid 35"/>
          <p:cNvSpPr/>
          <p:nvPr/>
        </p:nvSpPr>
        <p:spPr>
          <a:xfrm rot="5400000" flipH="1">
            <a:off x="8091820" y="1336546"/>
            <a:ext cx="518717" cy="323810"/>
          </a:xfrm>
          <a:prstGeom prst="trapezoid">
            <a:avLst>
              <a:gd name="adj" fmla="val 15096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rapezoid 36"/>
          <p:cNvSpPr/>
          <p:nvPr/>
        </p:nvSpPr>
        <p:spPr>
          <a:xfrm rot="5400000" flipH="1">
            <a:off x="7743641" y="1313457"/>
            <a:ext cx="557421" cy="313782"/>
          </a:xfrm>
          <a:prstGeom prst="trapezoid">
            <a:avLst>
              <a:gd name="adj" fmla="val 15096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rapezoid 37"/>
          <p:cNvSpPr/>
          <p:nvPr/>
        </p:nvSpPr>
        <p:spPr>
          <a:xfrm rot="5400000" flipH="1">
            <a:off x="7322142" y="1241280"/>
            <a:ext cx="557421" cy="334278"/>
          </a:xfrm>
          <a:prstGeom prst="trapezoid">
            <a:avLst>
              <a:gd name="adj" fmla="val 15096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rapezoid 38"/>
          <p:cNvSpPr/>
          <p:nvPr/>
        </p:nvSpPr>
        <p:spPr>
          <a:xfrm rot="5400000" flipH="1">
            <a:off x="6875425" y="1158585"/>
            <a:ext cx="557421" cy="344819"/>
          </a:xfrm>
          <a:prstGeom prst="trapezoid">
            <a:avLst>
              <a:gd name="adj" fmla="val 15096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32"/>
          <p:cNvGrpSpPr/>
          <p:nvPr/>
        </p:nvGrpSpPr>
        <p:grpSpPr>
          <a:xfrm>
            <a:off x="6979897" y="1106253"/>
            <a:ext cx="1492710" cy="897225"/>
            <a:chOff x="5201619" y="1545167"/>
            <a:chExt cx="936714" cy="563032"/>
          </a:xfrm>
          <a:effectLst>
            <a:outerShdw blurRad="50800" dist="38100" dir="2700000">
              <a:srgbClr val="000000">
                <a:alpha val="43000"/>
              </a:srgbClr>
            </a:outerShdw>
          </a:effectLst>
        </p:grpSpPr>
        <p:sp>
          <p:nvSpPr>
            <p:cNvPr id="22" name="Trapezoid 21"/>
            <p:cNvSpPr/>
            <p:nvPr/>
          </p:nvSpPr>
          <p:spPr>
            <a:xfrm rot="5400000" flipH="1">
              <a:off x="5410143" y="1380010"/>
              <a:ext cx="519665" cy="936714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rapezoid 22"/>
            <p:cNvSpPr/>
            <p:nvPr/>
          </p:nvSpPr>
          <p:spPr>
            <a:xfrm rot="5400000" flipH="1">
              <a:off x="5909155" y="1714960"/>
              <a:ext cx="290554" cy="167802"/>
            </a:xfrm>
            <a:prstGeom prst="trapezoid">
              <a:avLst>
                <a:gd name="adj" fmla="val 15096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rapezoid 23"/>
            <p:cNvSpPr/>
            <p:nvPr/>
          </p:nvSpPr>
          <p:spPr>
            <a:xfrm rot="5400000" flipH="1">
              <a:off x="5702216" y="1698306"/>
              <a:ext cx="312234" cy="162068"/>
            </a:xfrm>
            <a:prstGeom prst="trapezoid">
              <a:avLst>
                <a:gd name="adj" fmla="val 15096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rapezoid 24"/>
            <p:cNvSpPr/>
            <p:nvPr/>
          </p:nvSpPr>
          <p:spPr>
            <a:xfrm rot="5400000" flipH="1">
              <a:off x="5435420" y="1659288"/>
              <a:ext cx="312234" cy="170726"/>
            </a:xfrm>
            <a:prstGeom prst="trapezoid">
              <a:avLst>
                <a:gd name="adj" fmla="val 15096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rapezoid 25"/>
            <p:cNvSpPr/>
            <p:nvPr/>
          </p:nvSpPr>
          <p:spPr>
            <a:xfrm rot="5400000" flipH="1">
              <a:off x="5145352" y="1602582"/>
              <a:ext cx="312234" cy="197404"/>
            </a:xfrm>
            <a:prstGeom prst="trapezoid">
              <a:avLst>
                <a:gd name="adj" fmla="val 15096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Trapezoid 12"/>
          <p:cNvSpPr/>
          <p:nvPr/>
        </p:nvSpPr>
        <p:spPr>
          <a:xfrm rot="5400000" flipH="1">
            <a:off x="7324516" y="859036"/>
            <a:ext cx="762302" cy="1459119"/>
          </a:xfrm>
          <a:prstGeom prst="trapezoid">
            <a:avLst/>
          </a:prstGeom>
          <a:solidFill>
            <a:srgbClr val="0000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rapezoid 13"/>
          <p:cNvSpPr/>
          <p:nvPr/>
        </p:nvSpPr>
        <p:spPr>
          <a:xfrm rot="5400000" flipH="1">
            <a:off x="8096459" y="1442099"/>
            <a:ext cx="472221" cy="205295"/>
          </a:xfrm>
          <a:prstGeom prst="trapezoid">
            <a:avLst>
              <a:gd name="adj" fmla="val 15096"/>
            </a:avLst>
          </a:prstGeom>
          <a:solidFill>
            <a:srgbClr val="0000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rapezoid 14"/>
          <p:cNvSpPr/>
          <p:nvPr/>
        </p:nvSpPr>
        <p:spPr>
          <a:xfrm rot="5400000" flipH="1">
            <a:off x="7783740" y="1401618"/>
            <a:ext cx="485717" cy="205295"/>
          </a:xfrm>
          <a:prstGeom prst="trapezoid">
            <a:avLst>
              <a:gd name="adj" fmla="val 15096"/>
            </a:avLst>
          </a:prstGeom>
          <a:solidFill>
            <a:srgbClr val="0000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rapezoid 15"/>
          <p:cNvSpPr/>
          <p:nvPr/>
        </p:nvSpPr>
        <p:spPr>
          <a:xfrm rot="5400000" flipH="1">
            <a:off x="7357267" y="1341370"/>
            <a:ext cx="485717" cy="217865"/>
          </a:xfrm>
          <a:prstGeom prst="trapezoid">
            <a:avLst>
              <a:gd name="adj" fmla="val 15096"/>
            </a:avLst>
          </a:prstGeom>
          <a:solidFill>
            <a:srgbClr val="0000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rapezoid 16"/>
          <p:cNvSpPr/>
          <p:nvPr/>
        </p:nvSpPr>
        <p:spPr>
          <a:xfrm rot="5400000" flipH="1">
            <a:off x="6871623" y="1243337"/>
            <a:ext cx="485717" cy="279004"/>
          </a:xfrm>
          <a:prstGeom prst="trapezoid">
            <a:avLst>
              <a:gd name="adj" fmla="val 15096"/>
            </a:avLst>
          </a:prstGeom>
          <a:solidFill>
            <a:srgbClr val="0000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rapezoid 60"/>
          <p:cNvSpPr/>
          <p:nvPr/>
        </p:nvSpPr>
        <p:spPr>
          <a:xfrm rot="16200000">
            <a:off x="5758921" y="827901"/>
            <a:ext cx="927742" cy="1531356"/>
          </a:xfrm>
          <a:prstGeom prst="trapezoid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Trapezoid 61"/>
          <p:cNvSpPr/>
          <p:nvPr/>
        </p:nvSpPr>
        <p:spPr>
          <a:xfrm rot="16200000">
            <a:off x="5359659" y="1336546"/>
            <a:ext cx="518717" cy="323810"/>
          </a:xfrm>
          <a:prstGeom prst="trapezoid">
            <a:avLst>
              <a:gd name="adj" fmla="val 15096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rapezoid 62"/>
          <p:cNvSpPr/>
          <p:nvPr/>
        </p:nvSpPr>
        <p:spPr>
          <a:xfrm rot="16200000">
            <a:off x="5669134" y="1313457"/>
            <a:ext cx="557421" cy="313782"/>
          </a:xfrm>
          <a:prstGeom prst="trapezoid">
            <a:avLst>
              <a:gd name="adj" fmla="val 15096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Trapezoid 63"/>
          <p:cNvSpPr/>
          <p:nvPr/>
        </p:nvSpPr>
        <p:spPr>
          <a:xfrm rot="16200000">
            <a:off x="6090634" y="1241280"/>
            <a:ext cx="557421" cy="334278"/>
          </a:xfrm>
          <a:prstGeom prst="trapezoid">
            <a:avLst>
              <a:gd name="adj" fmla="val 15096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Trapezoid 64"/>
          <p:cNvSpPr/>
          <p:nvPr/>
        </p:nvSpPr>
        <p:spPr>
          <a:xfrm rot="16200000">
            <a:off x="6537350" y="1158585"/>
            <a:ext cx="557421" cy="344819"/>
          </a:xfrm>
          <a:prstGeom prst="trapezoid">
            <a:avLst>
              <a:gd name="adj" fmla="val 15096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65"/>
          <p:cNvGrpSpPr/>
          <p:nvPr/>
        </p:nvGrpSpPr>
        <p:grpSpPr>
          <a:xfrm flipH="1">
            <a:off x="5497588" y="1106253"/>
            <a:ext cx="1492710" cy="897225"/>
            <a:chOff x="5201619" y="1545167"/>
            <a:chExt cx="936714" cy="563032"/>
          </a:xfrm>
          <a:effectLst>
            <a:outerShdw blurRad="50800" dist="38100" dir="2700000">
              <a:srgbClr val="000000">
                <a:alpha val="43000"/>
              </a:srgbClr>
            </a:outerShdw>
          </a:effectLst>
        </p:grpSpPr>
        <p:sp>
          <p:nvSpPr>
            <p:cNvPr id="73" name="Trapezoid 72"/>
            <p:cNvSpPr/>
            <p:nvPr/>
          </p:nvSpPr>
          <p:spPr>
            <a:xfrm rot="5400000" flipH="1">
              <a:off x="5410143" y="1380010"/>
              <a:ext cx="519665" cy="936714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Trapezoid 73"/>
            <p:cNvSpPr/>
            <p:nvPr/>
          </p:nvSpPr>
          <p:spPr>
            <a:xfrm rot="5400000" flipH="1">
              <a:off x="5909155" y="1714960"/>
              <a:ext cx="290554" cy="167802"/>
            </a:xfrm>
            <a:prstGeom prst="trapezoid">
              <a:avLst>
                <a:gd name="adj" fmla="val 15096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Trapezoid 74"/>
            <p:cNvSpPr/>
            <p:nvPr/>
          </p:nvSpPr>
          <p:spPr>
            <a:xfrm rot="5400000" flipH="1">
              <a:off x="5702216" y="1698306"/>
              <a:ext cx="312234" cy="162068"/>
            </a:xfrm>
            <a:prstGeom prst="trapezoid">
              <a:avLst>
                <a:gd name="adj" fmla="val 15096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Trapezoid 75"/>
            <p:cNvSpPr/>
            <p:nvPr/>
          </p:nvSpPr>
          <p:spPr>
            <a:xfrm rot="5400000" flipH="1">
              <a:off x="5435420" y="1659288"/>
              <a:ext cx="312234" cy="170726"/>
            </a:xfrm>
            <a:prstGeom prst="trapezoid">
              <a:avLst>
                <a:gd name="adj" fmla="val 15096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Trapezoid 76"/>
            <p:cNvSpPr/>
            <p:nvPr/>
          </p:nvSpPr>
          <p:spPr>
            <a:xfrm rot="5400000" flipH="1">
              <a:off x="5145352" y="1602582"/>
              <a:ext cx="312234" cy="197404"/>
            </a:xfrm>
            <a:prstGeom prst="trapezoid">
              <a:avLst>
                <a:gd name="adj" fmla="val 15096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66"/>
          <p:cNvGrpSpPr/>
          <p:nvPr/>
        </p:nvGrpSpPr>
        <p:grpSpPr>
          <a:xfrm>
            <a:off x="5534969" y="1139982"/>
            <a:ext cx="1460248" cy="829765"/>
            <a:chOff x="1852968" y="1604431"/>
            <a:chExt cx="912108" cy="520699"/>
          </a:xfrm>
          <a:solidFill>
            <a:srgbClr val="0000D6"/>
          </a:solidFill>
        </p:grpSpPr>
        <p:sp>
          <p:nvSpPr>
            <p:cNvPr id="68" name="Trapezoid 67"/>
            <p:cNvSpPr/>
            <p:nvPr/>
          </p:nvSpPr>
          <p:spPr>
            <a:xfrm rot="16200000">
              <a:off x="2069488" y="1430246"/>
              <a:ext cx="478364" cy="911403"/>
            </a:xfrm>
            <a:prstGeom prst="trapezoid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Trapezoid 68"/>
            <p:cNvSpPr/>
            <p:nvPr/>
          </p:nvSpPr>
          <p:spPr>
            <a:xfrm rot="16200000">
              <a:off x="1768925" y="1794315"/>
              <a:ext cx="296331" cy="128233"/>
            </a:xfrm>
            <a:prstGeom prst="trapezoid">
              <a:avLst>
                <a:gd name="adj" fmla="val 15096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Trapezoid 69"/>
            <p:cNvSpPr/>
            <p:nvPr/>
          </p:nvSpPr>
          <p:spPr>
            <a:xfrm rot="16200000">
              <a:off x="1955808" y="1768912"/>
              <a:ext cx="304800" cy="128233"/>
            </a:xfrm>
            <a:prstGeom prst="trapezoid">
              <a:avLst>
                <a:gd name="adj" fmla="val 15096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Trapezoid 70"/>
            <p:cNvSpPr/>
            <p:nvPr/>
          </p:nvSpPr>
          <p:spPr>
            <a:xfrm rot="16200000">
              <a:off x="2222194" y="1731123"/>
              <a:ext cx="304800" cy="136084"/>
            </a:xfrm>
            <a:prstGeom prst="trapezoid">
              <a:avLst>
                <a:gd name="adj" fmla="val 15096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Trapezoid 71"/>
            <p:cNvSpPr/>
            <p:nvPr/>
          </p:nvSpPr>
          <p:spPr>
            <a:xfrm rot="16200000">
              <a:off x="2525540" y="1669694"/>
              <a:ext cx="304800" cy="174273"/>
            </a:xfrm>
            <a:prstGeom prst="trapezoid">
              <a:avLst>
                <a:gd name="adj" fmla="val 15096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9" name="TextBox 88"/>
          <p:cNvSpPr txBox="1"/>
          <p:nvPr/>
        </p:nvSpPr>
        <p:spPr>
          <a:xfrm>
            <a:off x="5349085" y="2103121"/>
            <a:ext cx="1066308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threePt" dir="t"/>
            </a:scene3d>
            <a:sp3d extrusionH="57150" prstMaterial="matte">
              <a:bevelT w="12700" h="12700"/>
            </a:sp3d>
          </a:bodyPr>
          <a:lstStyle/>
          <a:p>
            <a:r>
              <a:rPr lang="en-US" sz="1600" dirty="0" smtClean="0">
                <a:gradFill flip="none" rotWithShape="1">
                  <a:gsLst>
                    <a:gs pos="99000">
                      <a:srgbClr val="FF6600"/>
                    </a:gs>
                    <a:gs pos="100000">
                      <a:srgbClr val="FFFFFF"/>
                    </a:gs>
                    <a:gs pos="39000">
                      <a:srgbClr val="FF0000"/>
                    </a:gs>
                  </a:gsLst>
                  <a:lin ang="16200000" scaled="0"/>
                  <a:tileRect/>
                </a:gra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 Black"/>
                <a:cs typeface="Arial Black"/>
              </a:rPr>
              <a:t>Geeks.</a:t>
            </a:r>
            <a:endParaRPr lang="en-US" sz="1600" dirty="0">
              <a:gradFill flip="none" rotWithShape="1">
                <a:gsLst>
                  <a:gs pos="99000">
                    <a:srgbClr val="FF6600"/>
                  </a:gs>
                  <a:gs pos="100000">
                    <a:srgbClr val="FFFFFF"/>
                  </a:gs>
                  <a:gs pos="39000">
                    <a:srgbClr val="FF0000"/>
                  </a:gs>
                </a:gsLst>
                <a:lin ang="16200000" scaled="0"/>
                <a:tileRect/>
              </a:gra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 Black"/>
              <a:cs typeface="Arial Black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7467471" y="2103121"/>
            <a:ext cx="1218879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threePt" dir="t"/>
            </a:scene3d>
            <a:sp3d extrusionH="57150" prstMaterial="matte">
              <a:bevelT w="12700" h="12700"/>
            </a:sp3d>
          </a:bodyPr>
          <a:lstStyle/>
          <a:p>
            <a:r>
              <a:rPr lang="en-US" sz="1600" dirty="0" smtClean="0">
                <a:gradFill flip="none" rotWithShape="1">
                  <a:gsLst>
                    <a:gs pos="99000">
                      <a:srgbClr val="FF6600"/>
                    </a:gs>
                    <a:gs pos="100000">
                      <a:srgbClr val="FFFFFF"/>
                    </a:gs>
                    <a:gs pos="39000">
                      <a:srgbClr val="FF0000"/>
                    </a:gs>
                  </a:gsLst>
                  <a:lin ang="16200000" scaled="0"/>
                  <a:tileRect/>
                </a:gra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rial Black"/>
                <a:cs typeface="Arial Black"/>
              </a:rPr>
              <a:t>Ciphers.</a:t>
            </a:r>
            <a:endParaRPr lang="en-US" sz="1600" dirty="0">
              <a:gradFill flip="none" rotWithShape="1">
                <a:gsLst>
                  <a:gs pos="99000">
                    <a:srgbClr val="FF6600"/>
                  </a:gs>
                  <a:gs pos="100000">
                    <a:srgbClr val="FFFFFF"/>
                  </a:gs>
                  <a:gs pos="39000">
                    <a:srgbClr val="FF0000"/>
                  </a:gs>
                </a:gsLst>
                <a:lin ang="16200000" scaled="0"/>
                <a:tileRect/>
              </a:gra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Arial Black"/>
              <a:cs typeface="Arial Black"/>
            </a:endParaRPr>
          </a:p>
        </p:txBody>
      </p:sp>
      <p:sp>
        <p:nvSpPr>
          <p:cNvPr id="99" name="Arc 98"/>
          <p:cNvSpPr/>
          <p:nvPr/>
        </p:nvSpPr>
        <p:spPr>
          <a:xfrm>
            <a:off x="4901060" y="397933"/>
            <a:ext cx="4171921" cy="1153516"/>
          </a:xfrm>
          <a:prstGeom prst="arc">
            <a:avLst>
              <a:gd name="adj1" fmla="val 10796430"/>
              <a:gd name="adj2" fmla="val 21590817"/>
            </a:avLst>
          </a:prstGeom>
          <a:ln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>
            <a:prstTxWarp prst="textArchUp">
              <a:avLst/>
            </a:prstTxWarp>
          </a:bodyPr>
          <a:lstStyle/>
          <a:p>
            <a:pPr algn="ctr"/>
            <a:r>
              <a:rPr lang="en-US" sz="900" b="1" dirty="0" smtClean="0"/>
              <a:t>FROM THE DIRECTORS OF “SANS 504” AND “SANS 575”</a:t>
            </a:r>
            <a:endParaRPr lang="en-US" sz="900" b="1" dirty="0"/>
          </a:p>
        </p:txBody>
      </p:sp>
      <p:sp>
        <p:nvSpPr>
          <p:cNvPr id="100" name="Rectangle 99"/>
          <p:cNvSpPr/>
          <p:nvPr/>
        </p:nvSpPr>
        <p:spPr>
          <a:xfrm>
            <a:off x="6733879" y="1169516"/>
            <a:ext cx="504191" cy="166105"/>
          </a:xfrm>
          <a:prstGeom prst="rect">
            <a:avLst/>
          </a:prstGeom>
        </p:spPr>
        <p:txBody>
          <a:bodyPr wrap="none">
            <a:prstTxWarp prst="textTriangle">
              <a:avLst>
                <a:gd name="adj" fmla="val 12983"/>
              </a:avLst>
            </a:prstTxWarp>
            <a:spAutoFit/>
          </a:bodyPr>
          <a:lstStyle/>
          <a:p>
            <a:r>
              <a:rPr lang="en-US" sz="8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Abadi MT Condensed Extra Bold"/>
                <a:cs typeface="Abadi MT Condensed Extra Bold"/>
              </a:rPr>
              <a:t>BUY AN</a:t>
            </a:r>
            <a:endParaRPr lang="en-US" sz="800" dirty="0"/>
          </a:p>
        </p:txBody>
      </p:sp>
      <p:sp>
        <p:nvSpPr>
          <p:cNvPr id="101" name="TextBox 100"/>
          <p:cNvSpPr txBox="1"/>
          <p:nvPr/>
        </p:nvSpPr>
        <p:spPr>
          <a:xfrm>
            <a:off x="6259878" y="1342358"/>
            <a:ext cx="1463913" cy="593657"/>
          </a:xfrm>
          <a:prstGeom prst="rect">
            <a:avLst/>
          </a:prstGeom>
          <a:noFill/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Blackmoor LET"/>
                <a:cs typeface="Blackmoor LET"/>
              </a:rPr>
              <a:t>Enigma</a:t>
            </a:r>
            <a:endParaRPr lang="en-US" sz="1400" dirty="0"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Blackmoor LET"/>
              <a:cs typeface="Blackmoor LET"/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5424830" y="755455"/>
            <a:ext cx="3068024" cy="479136"/>
          </a:xfrm>
          <a:prstGeom prst="rect">
            <a:avLst/>
          </a:prstGeom>
          <a:effectLst/>
        </p:spPr>
        <p:txBody>
          <a:bodyPr wrap="none">
            <a:prstTxWarp prst="textChevron">
              <a:avLst>
                <a:gd name="adj" fmla="val 46120"/>
              </a:avLst>
            </a:prstTxWarp>
            <a:spAutoFit/>
            <a:scene3d>
              <a:camera prst="orthographicFront"/>
              <a:lightRig rig="threePt" dir="t"/>
            </a:scene3d>
            <a:sp3d extrusionH="57150">
              <a:bevelT w="63500" h="38100"/>
            </a:sp3d>
          </a:bodyPr>
          <a:lstStyle/>
          <a:p>
            <a:r>
              <a:rPr lang="en-US" sz="1100" dirty="0" smtClean="0">
                <a:gradFill flip="none" rotWithShape="1">
                  <a:gsLst>
                    <a:gs pos="99000">
                      <a:srgbClr val="FF6600"/>
                    </a:gs>
                    <a:gs pos="100000">
                      <a:srgbClr val="FFFFFF"/>
                    </a:gs>
                    <a:gs pos="39000">
                      <a:srgbClr val="FF0000"/>
                    </a:gs>
                  </a:gsLst>
                  <a:lin ang="16200000" scaled="0"/>
                  <a:tileRect/>
                </a:gradFill>
                <a:latin typeface="Arial Black"/>
                <a:cs typeface="Arial Black"/>
              </a:rPr>
              <a:t>SK0D0 &amp; J0SH</a:t>
            </a:r>
            <a:endParaRPr lang="en-US" sz="1100" dirty="0"/>
          </a:p>
        </p:txBody>
      </p:sp>
      <p:sp>
        <p:nvSpPr>
          <p:cNvPr id="109" name="Rectangle 108"/>
          <p:cNvSpPr/>
          <p:nvPr/>
        </p:nvSpPr>
        <p:spPr>
          <a:xfrm>
            <a:off x="5430127" y="573309"/>
            <a:ext cx="3089701" cy="323171"/>
          </a:xfrm>
          <a:prstGeom prst="rect">
            <a:avLst/>
          </a:prstGeom>
        </p:spPr>
        <p:txBody>
          <a:bodyPr wrap="none">
            <a:prstTxWarp prst="textChevron">
              <a:avLst>
                <a:gd name="adj" fmla="val 50000"/>
              </a:avLst>
            </a:prstTxWarp>
            <a:spAutoFit/>
          </a:bodyPr>
          <a:lstStyle/>
          <a:p>
            <a:pPr algn="ctr"/>
            <a:r>
              <a:rPr lang="en-US" sz="400" b="1" dirty="0" smtClean="0">
                <a:solidFill>
                  <a:srgbClr val="0000D6"/>
                </a:solidFill>
                <a:effectLst>
                  <a:glow rad="12700">
                    <a:schemeClr val="tx1">
                      <a:alpha val="47000"/>
                    </a:schemeClr>
                  </a:glow>
                </a:effectLst>
                <a:latin typeface="Arial"/>
                <a:cs typeface="Arial"/>
              </a:rPr>
              <a:t>ED SKOUDIS                                                          JOSH WRIGHT</a:t>
            </a:r>
            <a:endParaRPr lang="en-US" sz="400" b="1" dirty="0">
              <a:solidFill>
                <a:srgbClr val="0000D6"/>
              </a:solidFill>
              <a:effectLst>
                <a:glow rad="12700">
                  <a:schemeClr val="tx1">
                    <a:alpha val="47000"/>
                  </a:schemeClr>
                </a:glow>
              </a:effectLst>
              <a:latin typeface="Arial"/>
              <a:cs typeface="Arial"/>
            </a:endParaRPr>
          </a:p>
        </p:txBody>
      </p:sp>
      <p:sp>
        <p:nvSpPr>
          <p:cNvPr id="113" name="Rectangle 112"/>
          <p:cNvSpPr/>
          <p:nvPr/>
        </p:nvSpPr>
        <p:spPr>
          <a:xfrm>
            <a:off x="4822983" y="5916201"/>
            <a:ext cx="4101612" cy="79603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 smtClean="0">
                <a:latin typeface="Arial"/>
                <a:cs typeface="Arial"/>
              </a:rPr>
              <a:t>OPENING AT A THEATER NEAR YOU</a:t>
            </a:r>
          </a:p>
          <a:p>
            <a:pPr algn="ctr"/>
            <a:endParaRPr lang="en-US" sz="1000" b="1" dirty="0" smtClean="0"/>
          </a:p>
          <a:p>
            <a:pPr algn="ctr"/>
            <a:endParaRPr lang="en-US" sz="1000" b="1" dirty="0" smtClean="0"/>
          </a:p>
          <a:p>
            <a:pPr algn="ctr"/>
            <a:r>
              <a:rPr lang="en-US" sz="1000" b="1" dirty="0" smtClean="0"/>
              <a:t/>
            </a:r>
            <a:br>
              <a:rPr lang="en-US" sz="1000" b="1" dirty="0" smtClean="0"/>
            </a:br>
            <a:endParaRPr lang="en-US" sz="1000" b="1" dirty="0"/>
          </a:p>
        </p:txBody>
      </p:sp>
      <p:sp>
        <p:nvSpPr>
          <p:cNvPr id="114" name="Rectangle 113"/>
          <p:cNvSpPr/>
          <p:nvPr/>
        </p:nvSpPr>
        <p:spPr>
          <a:xfrm>
            <a:off x="4826000" y="6046935"/>
            <a:ext cx="4097867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FALL 2012</a:t>
            </a:r>
            <a:endParaRPr lang="en-US" sz="3200" b="1" dirty="0"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17" name="Picture 116"/>
          <p:cNvPicPr>
            <a:picLocks noChangeAspect="1"/>
          </p:cNvPicPr>
          <p:nvPr/>
        </p:nvPicPr>
        <p:blipFill>
          <a:blip r:embed="rId6">
            <a:duotone>
              <a:schemeClr val="accent3">
                <a:shade val="45000"/>
                <a:satMod val="135000"/>
              </a:schemeClr>
              <a:prstClr val="white"/>
            </a:duotone>
            <a:lum bright="-7000" contrast="28000"/>
          </a:blip>
          <a:stretch>
            <a:fillRect/>
          </a:stretch>
        </p:blipFill>
        <p:spPr>
          <a:xfrm>
            <a:off x="6263165" y="2751660"/>
            <a:ext cx="1090133" cy="795871"/>
          </a:xfrm>
          <a:prstGeom prst="rect">
            <a:avLst/>
          </a:prstGeom>
          <a:effectLst>
            <a:glow rad="101600">
              <a:schemeClr val="accent3">
                <a:lumMod val="60000"/>
                <a:lumOff val="40000"/>
                <a:alpha val="75000"/>
              </a:schemeClr>
            </a:glow>
          </a:effectLst>
        </p:spPr>
      </p:pic>
      <p:pic>
        <p:nvPicPr>
          <p:cNvPr id="118" name="Picture 1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266598">
            <a:off x="6054262" y="1880945"/>
            <a:ext cx="1632757" cy="1314370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Enigma Machine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A family of encryption machines used by the Germans in World War 2</a:t>
            </a:r>
          </a:p>
          <a:p>
            <a:r>
              <a:rPr lang="en-US" dirty="0" smtClean="0"/>
              <a:t>Created by Arthur </a:t>
            </a:r>
            <a:r>
              <a:rPr lang="en-US" dirty="0" err="1" smtClean="0"/>
              <a:t>Scherbius</a:t>
            </a:r>
            <a:endParaRPr lang="en-US" dirty="0" smtClean="0"/>
          </a:p>
          <a:p>
            <a:r>
              <a:rPr lang="en-US" dirty="0" smtClean="0"/>
              <a:t>Relies on dynamic rotors and a plug board</a:t>
            </a:r>
          </a:p>
          <a:p>
            <a:r>
              <a:rPr lang="en-US" dirty="0" smtClean="0"/>
              <a:t>Initial attack mechanisms devised by the Poles</a:t>
            </a:r>
          </a:p>
          <a:p>
            <a:r>
              <a:rPr lang="en-US" dirty="0" smtClean="0"/>
              <a:t>Based on Polish work, Alan Turing and a team at Bletchley Part in the UK cracked the Enigma</a:t>
            </a:r>
          </a:p>
          <a:p>
            <a:pPr lvl="1"/>
            <a:r>
              <a:rPr lang="en-US" dirty="0" smtClean="0"/>
              <a:t>Even as more complex variants were deployed</a:t>
            </a:r>
          </a:p>
          <a:p>
            <a:r>
              <a:rPr lang="en-US" dirty="0" smtClean="0"/>
              <a:t>According to Winston Churchill, the work at Bletchley Park shortened the war by two or three years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Wouldn’t It Be Cool…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To have an Enigma?</a:t>
            </a:r>
          </a:p>
          <a:p>
            <a:r>
              <a:rPr lang="en-US" dirty="0" smtClean="0"/>
              <a:t>Every five years or so, one comes up for sale on eBay</a:t>
            </a:r>
          </a:p>
          <a:p>
            <a:r>
              <a:rPr lang="en-US" dirty="0" smtClean="0"/>
              <a:t>You can buy parts</a:t>
            </a:r>
          </a:p>
          <a:p>
            <a:pPr lvl="1"/>
            <a:r>
              <a:rPr lang="en-US" dirty="0" smtClean="0"/>
              <a:t>Rotors</a:t>
            </a:r>
          </a:p>
          <a:p>
            <a:pPr lvl="1"/>
            <a:r>
              <a:rPr lang="en-US" dirty="0" smtClean="0"/>
              <a:t>Plug board cables</a:t>
            </a:r>
          </a:p>
          <a:p>
            <a:r>
              <a:rPr lang="en-US" dirty="0" smtClean="0"/>
              <a:t>But, what about a whole Enigma?</a:t>
            </a:r>
          </a:p>
          <a:p>
            <a:r>
              <a:rPr lang="en-US" dirty="0" smtClean="0"/>
              <a:t>In March 2011, I was on a tour of National </a:t>
            </a:r>
            <a:r>
              <a:rPr lang="en-US" dirty="0" err="1" smtClean="0"/>
              <a:t>Cryptologic</a:t>
            </a:r>
            <a:r>
              <a:rPr lang="en-US" dirty="0" smtClean="0"/>
              <a:t> Museum by Fort Meade</a:t>
            </a:r>
          </a:p>
          <a:p>
            <a:pPr lvl="1"/>
            <a:r>
              <a:rPr lang="en-US" dirty="0" smtClean="0"/>
              <a:t>I asked the curator about having someone build a reproduction… He hooked me up with Jim </a:t>
            </a:r>
            <a:r>
              <a:rPr lang="en-US" dirty="0" err="1" smtClean="0"/>
              <a:t>Oram</a:t>
            </a:r>
            <a:endParaRPr lang="en-US" dirty="0" smtClean="0"/>
          </a:p>
          <a:p>
            <a:pPr lvl="1"/>
            <a:r>
              <a:rPr lang="en-US" dirty="0" smtClean="0"/>
              <a:t>Mr. </a:t>
            </a:r>
            <a:r>
              <a:rPr lang="en-US" dirty="0" err="1" smtClean="0"/>
              <a:t>Oram</a:t>
            </a:r>
            <a:r>
              <a:rPr lang="en-US" dirty="0" smtClean="0"/>
              <a:t> has been working on a faithful reproduction for over a decade, and has spent huge amounts… still not complete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Enter </a:t>
            </a:r>
            <a:r>
              <a:rPr lang="en-US" dirty="0" err="1" smtClean="0"/>
              <a:t>Yori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/>
              <a:t>Yori</a:t>
            </a:r>
            <a:r>
              <a:rPr lang="en-US" dirty="0" smtClean="0"/>
              <a:t> </a:t>
            </a:r>
            <a:r>
              <a:rPr lang="en-US" dirty="0" err="1" smtClean="0"/>
              <a:t>Kvitchko</a:t>
            </a:r>
            <a:r>
              <a:rPr lang="en-US" dirty="0" smtClean="0"/>
              <a:t> was teaching the SANS 504 class in June 2011, when a student mentioned he knew of a guy selling an Enigma… Dr. David </a:t>
            </a:r>
            <a:r>
              <a:rPr lang="en-US" dirty="0" err="1" smtClean="0"/>
              <a:t>Hamer</a:t>
            </a:r>
            <a:endParaRPr lang="en-US" dirty="0" smtClean="0"/>
          </a:p>
          <a:p>
            <a:r>
              <a:rPr lang="en-US" dirty="0" smtClean="0"/>
              <a:t>I contacted Dr. </a:t>
            </a:r>
            <a:r>
              <a:rPr lang="en-US" dirty="0" err="1" smtClean="0"/>
              <a:t>Hamer</a:t>
            </a:r>
            <a:r>
              <a:rPr lang="en-US" dirty="0" smtClean="0"/>
              <a:t>, who was acting as a broker between buyers and an unnamed seller</a:t>
            </a:r>
          </a:p>
          <a:p>
            <a:r>
              <a:rPr lang="en-US" dirty="0" smtClean="0"/>
              <a:t>We negotiated back and forth, getting close to finalizing a plan for mid-July 2011</a:t>
            </a:r>
          </a:p>
          <a:p>
            <a:r>
              <a:rPr lang="en-US" dirty="0" smtClean="0"/>
              <a:t>During the discussions, I learned that the seller was Dr. Tom </a:t>
            </a:r>
            <a:r>
              <a:rPr lang="en-US" dirty="0" err="1" smtClean="0"/>
              <a:t>Perera</a:t>
            </a:r>
            <a:endParaRPr lang="en-US" dirty="0" smtClean="0"/>
          </a:p>
          <a:p>
            <a:pPr lvl="1"/>
            <a:r>
              <a:rPr lang="en-US" dirty="0" smtClean="0"/>
              <a:t>Author of a book on Enigmas</a:t>
            </a:r>
          </a:p>
          <a:p>
            <a:pPr lvl="1"/>
            <a:r>
              <a:rPr lang="en-US" dirty="0" smtClean="0"/>
              <a:t>They gave me a free copy of the book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But Then…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My wife got sick</a:t>
            </a:r>
          </a:p>
          <a:p>
            <a:r>
              <a:rPr lang="en-US" dirty="0" smtClean="0"/>
              <a:t>On June 29, 2011, doctors at Sloan told us her cancer returned</a:t>
            </a:r>
          </a:p>
          <a:p>
            <a:r>
              <a:rPr lang="en-US" dirty="0" smtClean="0"/>
              <a:t>She needed major surgery, chemo, radiation, and a lot of time to recover</a:t>
            </a:r>
          </a:p>
          <a:p>
            <a:r>
              <a:rPr lang="en-US" dirty="0" smtClean="0"/>
              <a:t>Not knowing the amount of my time would be needed to take care of her and the kids (to say nothing of the medical expenses), I called off the deal</a:t>
            </a:r>
          </a:p>
          <a:p>
            <a:r>
              <a:rPr lang="en-US" dirty="0" smtClean="0"/>
              <a:t>Dr. </a:t>
            </a:r>
            <a:r>
              <a:rPr lang="en-US" dirty="0" err="1" smtClean="0"/>
              <a:t>Hamer</a:t>
            </a:r>
            <a:r>
              <a:rPr lang="en-US" dirty="0" smtClean="0"/>
              <a:t> and Dr. </a:t>
            </a:r>
            <a:r>
              <a:rPr lang="en-US" dirty="0" err="1" smtClean="0"/>
              <a:t>Perera</a:t>
            </a:r>
            <a:r>
              <a:rPr lang="en-US" dirty="0" smtClean="0"/>
              <a:t> were very gracious</a:t>
            </a:r>
          </a:p>
          <a:p>
            <a:pPr lvl="1"/>
            <a:r>
              <a:rPr lang="en-US" dirty="0" smtClean="0"/>
              <a:t>They let me keep the free book  </a:t>
            </a:r>
            <a:r>
              <a:rPr lang="en-US" dirty="0" err="1" smtClean="0">
                <a:sym typeface="Wingdings"/>
              </a:rPr>
              <a:t>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Year Passes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It was a tough year</a:t>
            </a:r>
          </a:p>
          <a:p>
            <a:pPr lvl="1"/>
            <a:r>
              <a:rPr lang="en-US" dirty="0" smtClean="0"/>
              <a:t>Thank you to all my friends for their well wishes, prayers, and support</a:t>
            </a:r>
          </a:p>
          <a:p>
            <a:r>
              <a:rPr lang="en-US" dirty="0" smtClean="0"/>
              <a:t>But, by July 2012, my wife was doing much much much better</a:t>
            </a:r>
          </a:p>
          <a:p>
            <a:pPr lvl="1"/>
            <a:r>
              <a:rPr lang="en-US" dirty="0" smtClean="0"/>
              <a:t>I am so thankful</a:t>
            </a:r>
          </a:p>
          <a:p>
            <a:r>
              <a:rPr lang="en-US" dirty="0" smtClean="0"/>
              <a:t>I finally contacted Dr. </a:t>
            </a:r>
            <a:r>
              <a:rPr lang="en-US" dirty="0" err="1" smtClean="0"/>
              <a:t>Hamer</a:t>
            </a:r>
            <a:r>
              <a:rPr lang="en-US" dirty="0" smtClean="0"/>
              <a:t> on July 19, 2012</a:t>
            </a:r>
          </a:p>
          <a:p>
            <a:pPr lvl="1"/>
            <a:r>
              <a:rPr lang="en-US" dirty="0" smtClean="0"/>
              <a:t>“Long Time No Speak”</a:t>
            </a:r>
          </a:p>
          <a:p>
            <a:pPr lvl="1"/>
            <a:r>
              <a:rPr lang="en-US" dirty="0" smtClean="0"/>
              <a:t>Got any Enigmas for sale?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88242"/>
            <a:ext cx="8229600" cy="1143000"/>
          </a:xfrm>
        </p:spPr>
        <p:txBody>
          <a:bodyPr/>
          <a:lstStyle/>
          <a:p>
            <a:r>
              <a:rPr lang="en-US" dirty="0" smtClean="0"/>
              <a:t>Choices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55080"/>
            <a:ext cx="8229600" cy="4525963"/>
          </a:xfrm>
        </p:spPr>
        <p:txBody>
          <a:bodyPr>
            <a:noAutofit/>
          </a:bodyPr>
          <a:lstStyle/>
          <a:p>
            <a:r>
              <a:rPr lang="en-US" sz="2400" dirty="0" smtClean="0"/>
              <a:t>Four Enigmas to choose from!</a:t>
            </a:r>
          </a:p>
          <a:p>
            <a:r>
              <a:rPr lang="en-US" sz="2400" dirty="0" smtClean="0"/>
              <a:t>Many discussions and debates with my friends</a:t>
            </a:r>
          </a:p>
          <a:p>
            <a:pPr lvl="1"/>
            <a:r>
              <a:rPr lang="en-US" sz="2400" dirty="0" smtClean="0"/>
              <a:t>Machine serial numbers (lower numbers generally implies an earlier system)</a:t>
            </a:r>
          </a:p>
          <a:p>
            <a:pPr lvl="1"/>
            <a:r>
              <a:rPr lang="en-US" sz="2400" dirty="0" smtClean="0"/>
              <a:t>Rotor serial numbers (mismatched numbers from the machine itself, plus for rotors I-III and IV/V)</a:t>
            </a:r>
          </a:p>
          <a:p>
            <a:pPr lvl="1"/>
            <a:r>
              <a:rPr lang="en-US" sz="2400" dirty="0" smtClean="0"/>
              <a:t>Wear and tear, rust, splotches, etc.</a:t>
            </a:r>
          </a:p>
          <a:p>
            <a:pPr lvl="1"/>
            <a:r>
              <a:rPr lang="en-US" sz="2400" dirty="0" smtClean="0"/>
              <a:t>The color of the wooden box</a:t>
            </a:r>
          </a:p>
          <a:p>
            <a:r>
              <a:rPr lang="en-US" sz="2400" dirty="0" smtClean="0"/>
              <a:t>Oh, and his best Enigma was in the final stages of negotiation with the Brazilian government, which was planning on buying it for a museum</a:t>
            </a:r>
          </a:p>
          <a:p>
            <a:pPr lvl="1"/>
            <a:r>
              <a:rPr lang="en-US" sz="2400" dirty="0" smtClean="0"/>
              <a:t>I blame Mike Poor</a:t>
            </a:r>
          </a:p>
          <a:p>
            <a:r>
              <a:rPr lang="en-US" sz="2400" dirty="0" smtClean="0"/>
              <a:t>And, then, there was just the idea of whether this was too crazy</a:t>
            </a:r>
          </a:p>
          <a:p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Seller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Throughout our negotiations, I got to know Tom </a:t>
            </a:r>
            <a:r>
              <a:rPr lang="en-US" dirty="0" err="1" smtClean="0"/>
              <a:t>Perera</a:t>
            </a:r>
            <a:r>
              <a:rPr lang="en-US" dirty="0" smtClean="0"/>
              <a:t> much better</a:t>
            </a:r>
          </a:p>
          <a:p>
            <a:r>
              <a:rPr lang="en-US" dirty="0" smtClean="0"/>
              <a:t>A fascinating gent</a:t>
            </a:r>
          </a:p>
          <a:p>
            <a:r>
              <a:rPr lang="en-US" dirty="0" smtClean="0"/>
              <a:t>Very interested in education, technology, history</a:t>
            </a:r>
          </a:p>
          <a:p>
            <a:r>
              <a:rPr lang="en-US" dirty="0" smtClean="0"/>
              <a:t>A quirky sense of fun and adventure</a:t>
            </a:r>
          </a:p>
          <a:p>
            <a:r>
              <a:rPr lang="en-US" dirty="0" smtClean="0"/>
              <a:t>He sent me his Christmas cards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311586"/>
            <a:ext cx="8229600" cy="1143000"/>
          </a:xfrm>
        </p:spPr>
        <p:txBody>
          <a:bodyPr/>
          <a:lstStyle/>
          <a:p>
            <a:r>
              <a:rPr lang="en-US" dirty="0" smtClean="0"/>
              <a:t>Some Christmas Cards</a:t>
            </a:r>
            <a:endParaRPr lang="en-US" dirty="0"/>
          </a:p>
        </p:txBody>
      </p:sp>
      <p:pic>
        <p:nvPicPr>
          <p:cNvPr id="6" name="Picture 5" descr="ec1_550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3471"/>
            <a:ext cx="5404752" cy="4053564"/>
          </a:xfrm>
          <a:prstGeom prst="rect">
            <a:avLst/>
          </a:prstGeom>
        </p:spPr>
      </p:pic>
      <p:pic>
        <p:nvPicPr>
          <p:cNvPr id="7" name="Picture 6" descr="snta08sH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9248" y="3264813"/>
            <a:ext cx="5404752" cy="35931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4197</TotalTime>
  <Words>1023</Words>
  <Application>Microsoft Macintosh PowerPoint</Application>
  <PresentationFormat>On-screen Show (4:3)</PresentationFormat>
  <Paragraphs>114</Paragraphs>
  <Slides>19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Please Keep Your Brain Juice Off My Enigma</vt:lpstr>
      <vt:lpstr>The Enigma Machine</vt:lpstr>
      <vt:lpstr>Wouldn’t It Be Cool…</vt:lpstr>
      <vt:lpstr>Enter Yori</vt:lpstr>
      <vt:lpstr>But Then…</vt:lpstr>
      <vt:lpstr>A Year Passes</vt:lpstr>
      <vt:lpstr>Choices</vt:lpstr>
      <vt:lpstr>The Seller</vt:lpstr>
      <vt:lpstr>Some Christmas Cards</vt:lpstr>
      <vt:lpstr>More Christmas Cards</vt:lpstr>
      <vt:lpstr>A Deal</vt:lpstr>
      <vt:lpstr>A Most Unusual Offer</vt:lpstr>
      <vt:lpstr>A Brain for the Secret Room</vt:lpstr>
      <vt:lpstr>My Reaction?</vt:lpstr>
      <vt:lpstr>Aug 16, 2012: Enigma Day</vt:lpstr>
      <vt:lpstr>Up a Scary Road</vt:lpstr>
      <vt:lpstr>Testing an Enigma Machine</vt:lpstr>
      <vt:lpstr>Slide 18</vt:lpstr>
      <vt:lpstr>Slide 19</vt:lpstr>
    </vt:vector>
  </TitlesOfParts>
  <Company>Intelguardians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Please Keep Your Brain Juice Off My Enigma</dc:title>
  <dc:creator>Edward Skoudis</dc:creator>
  <cp:lastModifiedBy>Edward Skoudis</cp:lastModifiedBy>
  <cp:revision>5</cp:revision>
  <dcterms:created xsi:type="dcterms:W3CDTF">2012-08-29T10:24:34Z</dcterms:created>
  <dcterms:modified xsi:type="dcterms:W3CDTF">2012-08-31T20:31:28Z</dcterms:modified>
</cp:coreProperties>
</file>