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1"/>
  </p:sldMasterIdLst>
  <p:notesMasterIdLst>
    <p:notesMasterId r:id="rId37"/>
  </p:notesMasterIdLst>
  <p:sldIdLst>
    <p:sldId id="400" r:id="rId2"/>
    <p:sldId id="431" r:id="rId3"/>
    <p:sldId id="441" r:id="rId4"/>
    <p:sldId id="442" r:id="rId5"/>
    <p:sldId id="443" r:id="rId6"/>
    <p:sldId id="416" r:id="rId7"/>
    <p:sldId id="417" r:id="rId8"/>
    <p:sldId id="439" r:id="rId9"/>
    <p:sldId id="440" r:id="rId10"/>
    <p:sldId id="418" r:id="rId11"/>
    <p:sldId id="419" r:id="rId12"/>
    <p:sldId id="435" r:id="rId13"/>
    <p:sldId id="437" r:id="rId14"/>
    <p:sldId id="444" r:id="rId15"/>
    <p:sldId id="445" r:id="rId16"/>
    <p:sldId id="446" r:id="rId17"/>
    <p:sldId id="426" r:id="rId18"/>
    <p:sldId id="433" r:id="rId19"/>
    <p:sldId id="436" r:id="rId20"/>
    <p:sldId id="447" r:id="rId21"/>
    <p:sldId id="450" r:id="rId22"/>
    <p:sldId id="451" r:id="rId23"/>
    <p:sldId id="452" r:id="rId24"/>
    <p:sldId id="425" r:id="rId25"/>
    <p:sldId id="434" r:id="rId26"/>
    <p:sldId id="438" r:id="rId27"/>
    <p:sldId id="449" r:id="rId28"/>
    <p:sldId id="448" r:id="rId29"/>
    <p:sldId id="429" r:id="rId30"/>
    <p:sldId id="453" r:id="rId31"/>
    <p:sldId id="454" r:id="rId32"/>
    <p:sldId id="455" r:id="rId33"/>
    <p:sldId id="456" r:id="rId34"/>
    <p:sldId id="430" r:id="rId35"/>
    <p:sldId id="376" r:id="rId3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127" charset="0"/>
        <a:ea typeface="ヒラギノ角ゴ Pro W3" pitchFamily="127" charset="-128"/>
        <a:cs typeface="ヒラギノ角ゴ Pro W3" pitchFamily="127" charset="-128"/>
      </a:defRPr>
    </a:lvl1pPr>
    <a:lvl2pPr marL="457200" algn="l" rtl="0" fontAlgn="base">
      <a:spcBef>
        <a:spcPct val="0"/>
      </a:spcBef>
      <a:spcAft>
        <a:spcPct val="0"/>
      </a:spcAft>
      <a:defRPr sz="2400" kern="1200">
        <a:solidFill>
          <a:schemeClr val="tx1"/>
        </a:solidFill>
        <a:latin typeface="Arial" pitchFamily="127" charset="0"/>
        <a:ea typeface="ヒラギノ角ゴ Pro W3" pitchFamily="127" charset="-128"/>
        <a:cs typeface="ヒラギノ角ゴ Pro W3" pitchFamily="127" charset="-128"/>
      </a:defRPr>
    </a:lvl2pPr>
    <a:lvl3pPr marL="914400" algn="l" rtl="0" fontAlgn="base">
      <a:spcBef>
        <a:spcPct val="0"/>
      </a:spcBef>
      <a:spcAft>
        <a:spcPct val="0"/>
      </a:spcAft>
      <a:defRPr sz="2400" kern="1200">
        <a:solidFill>
          <a:schemeClr val="tx1"/>
        </a:solidFill>
        <a:latin typeface="Arial" pitchFamily="127" charset="0"/>
        <a:ea typeface="ヒラギノ角ゴ Pro W3" pitchFamily="127" charset="-128"/>
        <a:cs typeface="ヒラギノ角ゴ Pro W3" pitchFamily="127" charset="-128"/>
      </a:defRPr>
    </a:lvl3pPr>
    <a:lvl4pPr marL="1371600" algn="l" rtl="0" fontAlgn="base">
      <a:spcBef>
        <a:spcPct val="0"/>
      </a:spcBef>
      <a:spcAft>
        <a:spcPct val="0"/>
      </a:spcAft>
      <a:defRPr sz="2400" kern="1200">
        <a:solidFill>
          <a:schemeClr val="tx1"/>
        </a:solidFill>
        <a:latin typeface="Arial" pitchFamily="127" charset="0"/>
        <a:ea typeface="ヒラギノ角ゴ Pro W3" pitchFamily="127" charset="-128"/>
        <a:cs typeface="ヒラギノ角ゴ Pro W3" pitchFamily="127" charset="-128"/>
      </a:defRPr>
    </a:lvl4pPr>
    <a:lvl5pPr marL="1828800" algn="l" rtl="0" fontAlgn="base">
      <a:spcBef>
        <a:spcPct val="0"/>
      </a:spcBef>
      <a:spcAft>
        <a:spcPct val="0"/>
      </a:spcAft>
      <a:defRPr sz="2400" kern="1200">
        <a:solidFill>
          <a:schemeClr val="tx1"/>
        </a:solidFill>
        <a:latin typeface="Arial" pitchFamily="127" charset="0"/>
        <a:ea typeface="ヒラギノ角ゴ Pro W3" pitchFamily="127" charset="-128"/>
        <a:cs typeface="ヒラギノ角ゴ Pro W3" pitchFamily="127" charset="-128"/>
      </a:defRPr>
    </a:lvl5pPr>
    <a:lvl6pPr marL="2286000" algn="l" defTabSz="457200" rtl="0" eaLnBrk="1" latinLnBrk="0" hangingPunct="1">
      <a:defRPr sz="2400" kern="1200">
        <a:solidFill>
          <a:schemeClr val="tx1"/>
        </a:solidFill>
        <a:latin typeface="Arial" pitchFamily="127" charset="0"/>
        <a:ea typeface="ヒラギノ角ゴ Pro W3" pitchFamily="127" charset="-128"/>
        <a:cs typeface="ヒラギノ角ゴ Pro W3" pitchFamily="127" charset="-128"/>
      </a:defRPr>
    </a:lvl6pPr>
    <a:lvl7pPr marL="2743200" algn="l" defTabSz="457200" rtl="0" eaLnBrk="1" latinLnBrk="0" hangingPunct="1">
      <a:defRPr sz="2400" kern="1200">
        <a:solidFill>
          <a:schemeClr val="tx1"/>
        </a:solidFill>
        <a:latin typeface="Arial" pitchFamily="127" charset="0"/>
        <a:ea typeface="ヒラギノ角ゴ Pro W3" pitchFamily="127" charset="-128"/>
        <a:cs typeface="ヒラギノ角ゴ Pro W3" pitchFamily="127" charset="-128"/>
      </a:defRPr>
    </a:lvl7pPr>
    <a:lvl8pPr marL="3200400" algn="l" defTabSz="457200" rtl="0" eaLnBrk="1" latinLnBrk="0" hangingPunct="1">
      <a:defRPr sz="2400" kern="1200">
        <a:solidFill>
          <a:schemeClr val="tx1"/>
        </a:solidFill>
        <a:latin typeface="Arial" pitchFamily="127" charset="0"/>
        <a:ea typeface="ヒラギノ角ゴ Pro W3" pitchFamily="127" charset="-128"/>
        <a:cs typeface="ヒラギノ角ゴ Pro W3" pitchFamily="127" charset="-128"/>
      </a:defRPr>
    </a:lvl8pPr>
    <a:lvl9pPr marL="3657600" algn="l" defTabSz="457200" rtl="0" eaLnBrk="1" latinLnBrk="0" hangingPunct="1">
      <a:defRPr sz="2400" kern="1200">
        <a:solidFill>
          <a:schemeClr val="tx1"/>
        </a:solidFill>
        <a:latin typeface="Arial" pitchFamily="127" charset="0"/>
        <a:ea typeface="ヒラギノ角ゴ Pro W3" pitchFamily="127" charset="-128"/>
        <a:cs typeface="ヒラギノ角ゴ Pro W3" pitchFamily="127"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1F0F"/>
    <a:srgbClr val="3E1E0E"/>
    <a:srgbClr val="371A0C"/>
    <a:srgbClr val="3278B3"/>
    <a:srgbClr val="4B2411"/>
    <a:srgbClr val="461C00"/>
    <a:srgbClr val="00575F"/>
    <a:srgbClr val="3417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snapToGrid="0">
      <p:cViewPr>
        <p:scale>
          <a:sx n="133" d="100"/>
          <a:sy n="133" d="100"/>
        </p:scale>
        <p:origin x="2568" y="1616"/>
      </p:cViewPr>
      <p:guideLst>
        <p:guide orient="horz" pos="2160"/>
        <p:guide pos="2880"/>
      </p:guideLst>
    </p:cSldViewPr>
  </p:slideViewPr>
  <p:outlineViewPr>
    <p:cViewPr>
      <p:scale>
        <a:sx n="33" d="100"/>
        <a:sy n="33" d="100"/>
      </p:scale>
      <p:origin x="0" y="1888"/>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36EE089C-9BAC-4E2D-B17B-E34E75A42FD1}" type="datetimeFigureOut">
              <a:rPr lang="en-US"/>
              <a:pPr>
                <a:defRPr/>
              </a:pPr>
              <a:t>9/24/12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D5D20377-AD97-4B64-BD11-779039C4BD1F}" type="slidenum">
              <a:rPr lang="en-US"/>
              <a:pPr>
                <a:defRPr/>
              </a:pPr>
              <a:t>‹#›</a:t>
            </a:fld>
            <a:endParaRPr lang="en-US" dirty="0"/>
          </a:p>
        </p:txBody>
      </p:sp>
    </p:spTree>
    <p:extLst>
      <p:ext uri="{BB962C8B-B14F-4D97-AF65-F5344CB8AC3E}">
        <p14:creationId xmlns:p14="http://schemas.microsoft.com/office/powerpoint/2010/main" val="8759878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mn-lt"/>
        <a:ea typeface="ヒラギノ角ゴ Pro W3" charset="-128"/>
        <a:cs typeface="+mn-cs"/>
      </a:defRPr>
    </a:lvl2pPr>
    <a:lvl3pPr marL="914400" algn="l" rtl="0" eaLnBrk="0" fontAlgn="base" hangingPunct="0">
      <a:spcBef>
        <a:spcPct val="30000"/>
      </a:spcBef>
      <a:spcAft>
        <a:spcPct val="0"/>
      </a:spcAft>
      <a:defRPr sz="1200" kern="1200">
        <a:solidFill>
          <a:schemeClr val="tx1"/>
        </a:solidFill>
        <a:latin typeface="+mn-lt"/>
        <a:ea typeface="ヒラギノ角ゴ Pro W3" charset="-128"/>
        <a:cs typeface="+mn-cs"/>
      </a:defRPr>
    </a:lvl3pPr>
    <a:lvl4pPr marL="1371600" algn="l" rtl="0" eaLnBrk="0" fontAlgn="base" hangingPunct="0">
      <a:spcBef>
        <a:spcPct val="30000"/>
      </a:spcBef>
      <a:spcAft>
        <a:spcPct val="0"/>
      </a:spcAft>
      <a:defRPr sz="1200" kern="1200">
        <a:solidFill>
          <a:schemeClr val="tx1"/>
        </a:solidFill>
        <a:latin typeface="+mn-lt"/>
        <a:ea typeface="ヒラギノ角ゴ Pro W3" charset="-128"/>
        <a:cs typeface="+mn-cs"/>
      </a:defRPr>
    </a:lvl4pPr>
    <a:lvl5pPr marL="1828800" algn="l" rtl="0" eaLnBrk="0" fontAlgn="base" hangingPunct="0">
      <a:spcBef>
        <a:spcPct val="30000"/>
      </a:spcBef>
      <a:spcAft>
        <a:spcPct val="0"/>
      </a:spcAft>
      <a:defRPr sz="1200" kern="1200">
        <a:solidFill>
          <a:schemeClr val="tx1"/>
        </a:solidFill>
        <a:latin typeface="+mn-lt"/>
        <a:ea typeface="ヒラギノ角ゴ Pro W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Placeholder 2"/>
          <p:cNvSpPr>
            <a:spLocks noGrp="1" noRot="1" noChangeAspect="1"/>
          </p:cNvSpPr>
          <p:nvPr>
            <p:ph type="sldImg"/>
          </p:nvPr>
        </p:nvSpPr>
        <p:spPr bwMode="auto">
          <a:noFill/>
          <a:ln>
            <a:solidFill>
              <a:srgbClr val="000000"/>
            </a:solidFill>
            <a:miter lim="800000"/>
            <a:headEnd/>
            <a:tailEnd/>
          </a:ln>
        </p:spPr>
      </p:sp>
      <p:sp>
        <p:nvSpPr>
          <p:cNvPr id="9218"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A huge percentage of these issues can be resolved</a:t>
            </a:r>
            <a:r>
              <a:rPr lang="en-US" baseline="0" dirty="0" smtClean="0">
                <a:ea typeface="ヒラギノ角ゴ Pro W3" pitchFamily="127" charset="-128"/>
                <a:cs typeface="ヒラギノ角ゴ Pro W3" pitchFamily="127" charset="-128"/>
              </a:rPr>
              <a:t> by centralizing your control, automating as much as possible (variation is evil! Thank you 6Sigma). </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This doesn’t necessary</a:t>
            </a:r>
            <a:r>
              <a:rPr lang="en-US" baseline="0" dirty="0" smtClean="0">
                <a:ea typeface="ヒラギノ角ゴ Pro W3" pitchFamily="127" charset="-128"/>
                <a:cs typeface="ヒラギノ角ゴ Pro W3" pitchFamily="127" charset="-128"/>
              </a:rPr>
              <a:t> require new capital investment. You can make a lot of progress by leveraging your existing tools. Don’t limit yourself to the sec tools either. Take advantage of the existing ops and </a:t>
            </a:r>
            <a:r>
              <a:rPr lang="en-US" baseline="0" dirty="0" err="1" smtClean="0">
                <a:ea typeface="ヒラギノ角ゴ Pro W3" pitchFamily="127" charset="-128"/>
                <a:cs typeface="ヒラギノ角ゴ Pro W3" pitchFamily="127" charset="-128"/>
              </a:rPr>
              <a:t>dev</a:t>
            </a:r>
            <a:r>
              <a:rPr lang="en-US" baseline="0" dirty="0" smtClean="0">
                <a:ea typeface="ヒラギノ角ゴ Pro W3" pitchFamily="127" charset="-128"/>
                <a:cs typeface="ヒラギノ角ゴ Pro W3" pitchFamily="127" charset="-128"/>
              </a:rPr>
              <a:t> tools, like chef puppet and </a:t>
            </a:r>
            <a:r>
              <a:rPr lang="en-US" baseline="0" dirty="0" err="1" smtClean="0">
                <a:ea typeface="ヒラギノ角ゴ Pro W3" pitchFamily="127" charset="-128"/>
                <a:cs typeface="ヒラギノ角ゴ Pro W3" pitchFamily="127" charset="-128"/>
              </a:rPr>
              <a:t>jenkins</a:t>
            </a:r>
            <a:r>
              <a:rPr lang="en-US" baseline="0" dirty="0" smtClean="0">
                <a:ea typeface="ヒラギノ角ゴ Pro W3" pitchFamily="127" charset="-128"/>
                <a:cs typeface="ヒラギノ角ゴ Pro W3" pitchFamily="127" charset="-128"/>
              </a:rPr>
              <a:t>.</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These</a:t>
            </a:r>
            <a:r>
              <a:rPr lang="en-US" baseline="0" dirty="0" smtClean="0">
                <a:ea typeface="ヒラギノ角ゴ Pro W3" pitchFamily="127" charset="-128"/>
                <a:cs typeface="ヒラギノ角ゴ Pro W3" pitchFamily="127" charset="-128"/>
              </a:rPr>
              <a:t> 3</a:t>
            </a:r>
            <a:r>
              <a:rPr lang="en-US" baseline="30000" dirty="0" smtClean="0">
                <a:ea typeface="ヒラギノ角ゴ Pro W3" pitchFamily="127" charset="-128"/>
                <a:cs typeface="ヒラギノ角ゴ Pro W3" pitchFamily="127" charset="-128"/>
              </a:rPr>
              <a:t>rd</a:t>
            </a:r>
            <a:r>
              <a:rPr lang="en-US" baseline="0" dirty="0" smtClean="0">
                <a:ea typeface="ヒラギノ角ゴ Pro W3" pitchFamily="127" charset="-128"/>
                <a:cs typeface="ヒラギノ角ゴ Pro W3" pitchFamily="127" charset="-128"/>
              </a:rPr>
              <a:t> generation tools are awesome. They allow you do vastly reduce the number of system images you need to maintain. Instead of maintaining images for each application or application component, keep one barebones image for each OS you are supporting. Then use chef/puppet/</a:t>
            </a:r>
            <a:r>
              <a:rPr lang="en-US" baseline="0" dirty="0" err="1" smtClean="0">
                <a:ea typeface="ヒラギノ角ゴ Pro W3" pitchFamily="127" charset="-128"/>
                <a:cs typeface="ヒラギノ角ゴ Pro W3" pitchFamily="127" charset="-128"/>
              </a:rPr>
              <a:t>etc</a:t>
            </a:r>
            <a:r>
              <a:rPr lang="en-US" baseline="0" dirty="0" smtClean="0">
                <a:ea typeface="ヒラギノ角ゴ Pro W3" pitchFamily="127" charset="-128"/>
                <a:cs typeface="ヒラギノ角ゴ Pro W3" pitchFamily="127" charset="-128"/>
              </a:rPr>
              <a:t> to push down the relevant software as necessary. This guarantees that every machine is running the correct software, with the correct version and the correct configuration. It also means that you can reduce the number of admins that need access to boxes to nearly zero which is another huge security win.</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As an added bonus, when you use</a:t>
            </a:r>
            <a:r>
              <a:rPr lang="en-US" baseline="0" dirty="0" smtClean="0">
                <a:ea typeface="ヒラギノ角ゴ Pro W3" pitchFamily="127" charset="-128"/>
                <a:cs typeface="ヒラギノ角ゴ Pro W3" pitchFamily="127" charset="-128"/>
              </a:rPr>
              <a:t> tools like chef et al, you automatically make huge gains on the compliance and change control fronts. You now have much better logging of who made what changes when. Also you avoid configuration drift as well. If a package managed by chef/puppet is changed outside the system then chef/puppet changes it back automatically. Sort of like tripwire does!</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As an added bonus, when you use</a:t>
            </a:r>
            <a:r>
              <a:rPr lang="en-US" baseline="0" dirty="0" smtClean="0">
                <a:ea typeface="ヒラギノ角ゴ Pro W3" pitchFamily="127" charset="-128"/>
                <a:cs typeface="ヒラギノ角ゴ Pro W3" pitchFamily="127" charset="-128"/>
              </a:rPr>
              <a:t> tools like chef et al, you automatically make huge gains on the compliance and change control fronts. You now have much better logging of who made what changes when. Also you avoid configuration drift as well. If a package managed by chef/puppet is changed outside the system then chef/puppet changes it back automatically. Sort of like tripwire does!</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As an added bonus, when you use</a:t>
            </a:r>
            <a:r>
              <a:rPr lang="en-US" baseline="0" dirty="0" smtClean="0">
                <a:ea typeface="ヒラギノ角ゴ Pro W3" pitchFamily="127" charset="-128"/>
                <a:cs typeface="ヒラギノ角ゴ Pro W3" pitchFamily="127" charset="-128"/>
              </a:rPr>
              <a:t> tools like chef et al, you automatically make huge gains on the compliance and change control fronts. You now have much better logging of who made what changes when. Also you avoid configuration drift as well. If a package managed by chef/puppet is changed outside the system then chef/puppet changes it back automatically. Sort of like tripwire does!</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As an added bonus, when you use</a:t>
            </a:r>
            <a:r>
              <a:rPr lang="en-US" baseline="0" dirty="0" smtClean="0">
                <a:ea typeface="ヒラギノ角ゴ Pro W3" pitchFamily="127" charset="-128"/>
                <a:cs typeface="ヒラギノ角ゴ Pro W3" pitchFamily="127" charset="-128"/>
              </a:rPr>
              <a:t> tools like chef et al, you automatically make huge gains on the compliance and change control fronts. You now have much better logging of who made what changes when. Also you avoid configuration drift as well. If a package managed by chef/puppet is changed outside the system then chef/puppet changes it back automatically. Sort of like tripwire does!</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CI tools like Jenkins are awesome. They are</a:t>
            </a:r>
            <a:r>
              <a:rPr lang="en-US" baseline="0" dirty="0" smtClean="0">
                <a:ea typeface="ヒラギノ角ゴ Pro W3" pitchFamily="127" charset="-128"/>
                <a:cs typeface="ヒラギノ角ゴ Pro W3" pitchFamily="127" charset="-128"/>
              </a:rPr>
              <a:t> designed to launch all sort so automatic functions when code is updated. Particularly popular is the automatic running of unit and integration tests. Some packages like </a:t>
            </a:r>
            <a:r>
              <a:rPr lang="en-US" baseline="0" dirty="0" err="1" smtClean="0">
                <a:ea typeface="ヒラギノ角ゴ Pro W3" pitchFamily="127" charset="-128"/>
                <a:cs typeface="ヒラギノ角ゴ Pro W3" pitchFamily="127" charset="-128"/>
              </a:rPr>
              <a:t>findbugs</a:t>
            </a:r>
            <a:r>
              <a:rPr lang="en-US" baseline="0" dirty="0" smtClean="0">
                <a:ea typeface="ヒラギノ角ゴ Pro W3" pitchFamily="127" charset="-128"/>
                <a:cs typeface="ヒラギノ角ゴ Pro W3" pitchFamily="127" charset="-128"/>
              </a:rPr>
              <a:t> already have some security testing included, but why not add security unit tests that get run all the time?</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CI tools like Jenkins are awesome. They are</a:t>
            </a:r>
            <a:r>
              <a:rPr lang="en-US" baseline="0" dirty="0" smtClean="0">
                <a:ea typeface="ヒラギノ角ゴ Pro W3" pitchFamily="127" charset="-128"/>
                <a:cs typeface="ヒラギノ角ゴ Pro W3" pitchFamily="127" charset="-128"/>
              </a:rPr>
              <a:t> designed to launch all sort so automatic functions when code is updated. Particularly popular is the automatic running of unit and integration tests. Some packages like </a:t>
            </a:r>
            <a:r>
              <a:rPr lang="en-US" baseline="0" dirty="0" err="1" smtClean="0">
                <a:ea typeface="ヒラギノ角ゴ Pro W3" pitchFamily="127" charset="-128"/>
                <a:cs typeface="ヒラギノ角ゴ Pro W3" pitchFamily="127" charset="-128"/>
              </a:rPr>
              <a:t>findbugs</a:t>
            </a:r>
            <a:r>
              <a:rPr lang="en-US" baseline="0" dirty="0" smtClean="0">
                <a:ea typeface="ヒラギノ角ゴ Pro W3" pitchFamily="127" charset="-128"/>
                <a:cs typeface="ヒラギノ角ゴ Pro W3" pitchFamily="127" charset="-128"/>
              </a:rPr>
              <a:t> already have some security testing included, but why not add security unit tests that get run all the time?</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Cloud</a:t>
            </a:r>
            <a:r>
              <a:rPr lang="en-US" baseline="0" dirty="0" smtClean="0">
                <a:ea typeface="ヒラギノ角ゴ Pro W3" pitchFamily="127" charset="-128"/>
                <a:cs typeface="ヒラギノ角ゴ Pro W3" pitchFamily="127" charset="-128"/>
              </a:rPr>
              <a:t> Service Providers (CSPs) are generally focused on single users and </a:t>
            </a:r>
            <a:r>
              <a:rPr lang="en-US" baseline="0" dirty="0" err="1" smtClean="0">
                <a:ea typeface="ヒラギノ角ゴ Pro W3" pitchFamily="127" charset="-128"/>
                <a:cs typeface="ヒラギノ角ゴ Pro W3" pitchFamily="127" charset="-128"/>
              </a:rPr>
              <a:t>smbs</a:t>
            </a:r>
            <a:r>
              <a:rPr lang="en-US" baseline="0" dirty="0" smtClean="0">
                <a:ea typeface="ヒラギノ角ゴ Pro W3" pitchFamily="127" charset="-128"/>
                <a:cs typeface="ヒラギノ角ゴ Pro W3" pitchFamily="127" charset="-128"/>
              </a:rPr>
              <a:t> when it comes to management and compliance oriented features This is a very smart choice when you look at the general market sizes. Interestingly even the big guys like HP and IBM who claim to be focusing on the enterprise aren’t focusing on these basic needs. </a:t>
            </a:r>
            <a:r>
              <a:rPr lang="en-US" dirty="0" smtClean="0">
                <a:ea typeface="ヒラギノ角ゴ Pro W3" pitchFamily="127" charset="-128"/>
                <a:cs typeface="ヒラギノ角ゴ Pro W3" pitchFamily="127" charset="-128"/>
              </a:rPr>
              <a:t>So, look, a list of services </a:t>
            </a:r>
            <a:r>
              <a:rPr lang="en-US" baseline="0" dirty="0" smtClean="0">
                <a:ea typeface="ヒラギノ角ゴ Pro W3" pitchFamily="127" charset="-128"/>
                <a:cs typeface="ヒラギノ角ゴ Pro W3" pitchFamily="127" charset="-128"/>
              </a:rPr>
              <a:t>that are different in cloud then enterprises are used to having with non-Cloud deployments. </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CI tools like Jenkins are awesome. They are</a:t>
            </a:r>
            <a:r>
              <a:rPr lang="en-US" baseline="0" dirty="0" smtClean="0">
                <a:ea typeface="ヒラギノ角ゴ Pro W3" pitchFamily="127" charset="-128"/>
                <a:cs typeface="ヒラギノ角ゴ Pro W3" pitchFamily="127" charset="-128"/>
              </a:rPr>
              <a:t> designed to launch all sort so automatic functions when code is updated. Particularly popular is the automatic running of unit and integration tests. Some packages like </a:t>
            </a:r>
            <a:r>
              <a:rPr lang="en-US" baseline="0" dirty="0" err="1" smtClean="0">
                <a:ea typeface="ヒラギノ角ゴ Pro W3" pitchFamily="127" charset="-128"/>
                <a:cs typeface="ヒラギノ角ゴ Pro W3" pitchFamily="127" charset="-128"/>
              </a:rPr>
              <a:t>findbugs</a:t>
            </a:r>
            <a:r>
              <a:rPr lang="en-US" baseline="0" dirty="0" smtClean="0">
                <a:ea typeface="ヒラギノ角ゴ Pro W3" pitchFamily="127" charset="-128"/>
                <a:cs typeface="ヒラギノ角ゴ Pro W3" pitchFamily="127" charset="-128"/>
              </a:rPr>
              <a:t> already have some security testing included, but why not add security unit tests that get run all the time?</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CI tools like Jenkins are awesome. They are</a:t>
            </a:r>
            <a:r>
              <a:rPr lang="en-US" baseline="0" dirty="0" smtClean="0">
                <a:ea typeface="ヒラギノ角ゴ Pro W3" pitchFamily="127" charset="-128"/>
                <a:cs typeface="ヒラギノ角ゴ Pro W3" pitchFamily="127" charset="-128"/>
              </a:rPr>
              <a:t> designed to launch all sort so automatic functions when code is updated. Particularly popular is the automatic running of unit and integration tests. Some packages like </a:t>
            </a:r>
            <a:r>
              <a:rPr lang="en-US" baseline="0" dirty="0" err="1" smtClean="0">
                <a:ea typeface="ヒラギノ角ゴ Pro W3" pitchFamily="127" charset="-128"/>
                <a:cs typeface="ヒラギノ角ゴ Pro W3" pitchFamily="127" charset="-128"/>
              </a:rPr>
              <a:t>findbugs</a:t>
            </a:r>
            <a:r>
              <a:rPr lang="en-US" baseline="0" dirty="0" smtClean="0">
                <a:ea typeface="ヒラギノ角ゴ Pro W3" pitchFamily="127" charset="-128"/>
                <a:cs typeface="ヒラギノ角ゴ Pro W3" pitchFamily="127" charset="-128"/>
              </a:rPr>
              <a:t> already have some security testing included, but why not add security unit tests that get run all the time?</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CI tools like Jenkins are awesome. They are</a:t>
            </a:r>
            <a:r>
              <a:rPr lang="en-US" baseline="0" dirty="0" smtClean="0">
                <a:ea typeface="ヒラギノ角ゴ Pro W3" pitchFamily="127" charset="-128"/>
                <a:cs typeface="ヒラギノ角ゴ Pro W3" pitchFamily="127" charset="-128"/>
              </a:rPr>
              <a:t> designed to launch all sort so automatic functions when code is updated. Particularly popular is the automatic running of unit and integration tests. Some packages like </a:t>
            </a:r>
            <a:r>
              <a:rPr lang="en-US" baseline="0" dirty="0" err="1" smtClean="0">
                <a:ea typeface="ヒラギノ角ゴ Pro W3" pitchFamily="127" charset="-128"/>
                <a:cs typeface="ヒラギノ角ゴ Pro W3" pitchFamily="127" charset="-128"/>
              </a:rPr>
              <a:t>findbugs</a:t>
            </a:r>
            <a:r>
              <a:rPr lang="en-US" baseline="0" dirty="0" smtClean="0">
                <a:ea typeface="ヒラギノ角ゴ Pro W3" pitchFamily="127" charset="-128"/>
                <a:cs typeface="ヒラギノ角ゴ Pro W3" pitchFamily="127" charset="-128"/>
              </a:rPr>
              <a:t> already have some security testing included, but why not add security unit tests that get run all the time?</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There’s been</a:t>
            </a:r>
            <a:r>
              <a:rPr lang="en-US" baseline="0" dirty="0" smtClean="0"/>
              <a:t> a lot of fuss over the years of the relative merits of REST </a:t>
            </a:r>
            <a:r>
              <a:rPr lang="en-US" baseline="0" dirty="0" err="1" smtClean="0"/>
              <a:t>vs</a:t>
            </a:r>
            <a:r>
              <a:rPr lang="en-US" baseline="0" dirty="0" smtClean="0"/>
              <a:t> SOAP. SOAP has become the </a:t>
            </a:r>
            <a:r>
              <a:rPr lang="en-US" baseline="0" dirty="0" err="1" smtClean="0"/>
              <a:t>betamax</a:t>
            </a:r>
            <a:r>
              <a:rPr lang="en-US" baseline="0" dirty="0" smtClean="0"/>
              <a:t> of the API world. In theory it’s much more secure and has lovely bits like message signing that make it more secure then REST. On the down side, using SOAP is much harder to do well an requires a lot more work from developers to leverage properly. And using SOAP makes debugging much much harder. All of which lead to insecure code.</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REST on the other hand just uses HTTP. It’s simple, straightforward and lets you focus on getting the underlying job done well. George Reese has written a great book about REST,  </a:t>
            </a:r>
            <a:r>
              <a:rPr lang="en-US" b="1" dirty="0" smtClean="0"/>
              <a:t>The REST API Design Handbook  </a:t>
            </a:r>
            <a:r>
              <a:rPr lang="en-US" b="0" dirty="0" smtClean="0"/>
              <a:t>http://</a:t>
            </a:r>
            <a:r>
              <a:rPr lang="en-US" b="0" dirty="0" err="1" smtClean="0"/>
              <a:t>www.amazon.com</a:t>
            </a:r>
            <a:r>
              <a:rPr lang="en-US" b="0" dirty="0" smtClean="0"/>
              <a:t>/The-REST-Design-Handbook-</a:t>
            </a:r>
            <a:r>
              <a:rPr lang="en-US" b="0" dirty="0" err="1" smtClean="0"/>
              <a:t>ebook</a:t>
            </a:r>
            <a:r>
              <a:rPr lang="en-US" b="0" dirty="0" smtClean="0"/>
              <a:t>/</a:t>
            </a:r>
            <a:r>
              <a:rPr lang="en-US" b="0" dirty="0" err="1" smtClean="0"/>
              <a:t>dp</a:t>
            </a:r>
            <a:r>
              <a:rPr lang="en-US" b="0" dirty="0" smtClean="0"/>
              <a:t>/B00890OBFI  and it’s only $5 for </a:t>
            </a:r>
            <a:r>
              <a:rPr lang="en-US" b="0" smtClean="0"/>
              <a:t>the kindle. </a:t>
            </a:r>
            <a:endParaRPr lang="en-US" b="0" dirty="0" smtClean="0"/>
          </a:p>
        </p:txBody>
      </p:sp>
      <p:sp>
        <p:nvSpPr>
          <p:cNvPr id="4" name="Slide Number Placeholder 3"/>
          <p:cNvSpPr>
            <a:spLocks noGrp="1"/>
          </p:cNvSpPr>
          <p:nvPr>
            <p:ph type="sldNum" sz="quarter" idx="10"/>
          </p:nvPr>
        </p:nvSpPr>
        <p:spPr/>
        <p:txBody>
          <a:bodyPr/>
          <a:lstStyle/>
          <a:p>
            <a:pPr>
              <a:defRPr/>
            </a:pPr>
            <a:fld id="{D5D20377-AD97-4B64-BD11-779039C4BD1F}" type="slidenum">
              <a:rPr lang="en-US" smtClean="0"/>
              <a:pPr>
                <a:defRPr/>
              </a:pPr>
              <a:t>25</a:t>
            </a:fld>
            <a:endParaRPr lang="en-US" dirty="0"/>
          </a:p>
        </p:txBody>
      </p:sp>
    </p:spTree>
    <p:extLst>
      <p:ext uri="{BB962C8B-B14F-4D97-AF65-F5344CB8AC3E}">
        <p14:creationId xmlns:p14="http://schemas.microsoft.com/office/powerpoint/2010/main" val="37357589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There’s been</a:t>
            </a:r>
            <a:r>
              <a:rPr lang="en-US" baseline="0" dirty="0" smtClean="0"/>
              <a:t> a lot of fuss over the years of the relative merits of REST </a:t>
            </a:r>
            <a:r>
              <a:rPr lang="en-US" baseline="0" dirty="0" err="1" smtClean="0"/>
              <a:t>vs</a:t>
            </a:r>
            <a:r>
              <a:rPr lang="en-US" baseline="0" dirty="0" smtClean="0"/>
              <a:t> SOAP. SOAP has become the </a:t>
            </a:r>
            <a:r>
              <a:rPr lang="en-US" baseline="0" dirty="0" err="1" smtClean="0"/>
              <a:t>betamax</a:t>
            </a:r>
            <a:r>
              <a:rPr lang="en-US" baseline="0" dirty="0" smtClean="0"/>
              <a:t> of the API world. In theory it’s much more secure and has lovely bits like message signing that make it more secure then REST. On the down side, using SOAP is much harder to do well an requires a lot more work from developers to leverage properly. And using SOAP makes debugging much much harder. All of which lead to insecure code.</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REST on the other hand just uses HTTP. It’s simple, straightforward and lets you focus on getting the underlying job done well. George Reese has written a great book about REST,  </a:t>
            </a:r>
            <a:r>
              <a:rPr lang="en-US" b="1" dirty="0" smtClean="0"/>
              <a:t>The REST API Design Handbook  </a:t>
            </a:r>
            <a:r>
              <a:rPr lang="en-US" b="0" dirty="0" smtClean="0"/>
              <a:t>http://</a:t>
            </a:r>
            <a:r>
              <a:rPr lang="en-US" b="0" dirty="0" err="1" smtClean="0"/>
              <a:t>www.amazon.com</a:t>
            </a:r>
            <a:r>
              <a:rPr lang="en-US" b="0" dirty="0" smtClean="0"/>
              <a:t>/The-REST-Design-Handbook-</a:t>
            </a:r>
            <a:r>
              <a:rPr lang="en-US" b="0" dirty="0" err="1" smtClean="0"/>
              <a:t>ebook</a:t>
            </a:r>
            <a:r>
              <a:rPr lang="en-US" b="0" dirty="0" smtClean="0"/>
              <a:t>/</a:t>
            </a:r>
            <a:r>
              <a:rPr lang="en-US" b="0" dirty="0" err="1" smtClean="0"/>
              <a:t>dp</a:t>
            </a:r>
            <a:r>
              <a:rPr lang="en-US" b="0" dirty="0" smtClean="0"/>
              <a:t>/B00890OBFI  and it’s only $5 for </a:t>
            </a:r>
            <a:r>
              <a:rPr lang="en-US" b="0" smtClean="0"/>
              <a:t>the kindle. </a:t>
            </a:r>
            <a:endParaRPr lang="en-US" b="0" dirty="0" smtClean="0"/>
          </a:p>
        </p:txBody>
      </p:sp>
      <p:sp>
        <p:nvSpPr>
          <p:cNvPr id="4" name="Slide Number Placeholder 3"/>
          <p:cNvSpPr>
            <a:spLocks noGrp="1"/>
          </p:cNvSpPr>
          <p:nvPr>
            <p:ph type="sldNum" sz="quarter" idx="10"/>
          </p:nvPr>
        </p:nvSpPr>
        <p:spPr/>
        <p:txBody>
          <a:bodyPr/>
          <a:lstStyle/>
          <a:p>
            <a:pPr>
              <a:defRPr/>
            </a:pPr>
            <a:fld id="{D5D20377-AD97-4B64-BD11-779039C4BD1F}" type="slidenum">
              <a:rPr lang="en-US" smtClean="0"/>
              <a:pPr>
                <a:defRPr/>
              </a:pPr>
              <a:t>26</a:t>
            </a:fld>
            <a:endParaRPr lang="en-US" dirty="0"/>
          </a:p>
        </p:txBody>
      </p:sp>
    </p:spTree>
    <p:extLst>
      <p:ext uri="{BB962C8B-B14F-4D97-AF65-F5344CB8AC3E}">
        <p14:creationId xmlns:p14="http://schemas.microsoft.com/office/powerpoint/2010/main" val="37357589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There’s been</a:t>
            </a:r>
            <a:r>
              <a:rPr lang="en-US" baseline="0" dirty="0" smtClean="0"/>
              <a:t> a lot of fuss over the years of the relative merits of REST </a:t>
            </a:r>
            <a:r>
              <a:rPr lang="en-US" baseline="0" dirty="0" err="1" smtClean="0"/>
              <a:t>vs</a:t>
            </a:r>
            <a:r>
              <a:rPr lang="en-US" baseline="0" dirty="0" smtClean="0"/>
              <a:t> SOAP. SOAP has become the </a:t>
            </a:r>
            <a:r>
              <a:rPr lang="en-US" baseline="0" dirty="0" err="1" smtClean="0"/>
              <a:t>betamax</a:t>
            </a:r>
            <a:r>
              <a:rPr lang="en-US" baseline="0" dirty="0" smtClean="0"/>
              <a:t> of the API world. In theory it’s much more secure and has lovely bits like message signing that make it more secure then REST. On the down side, using SOAP is much harder to do well an requires a lot more work from developers to leverage properly. And using SOAP makes debugging much much harder. All of which lead to insecure code.</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REST on the other hand just uses HTTP. It’s simple, straightforward and lets you focus on getting the underlying job done well. George Reese has written a great book about REST,  </a:t>
            </a:r>
            <a:r>
              <a:rPr lang="en-US" b="1" dirty="0" smtClean="0"/>
              <a:t>The REST API Design Handbook  </a:t>
            </a:r>
            <a:r>
              <a:rPr lang="en-US" b="0" dirty="0" smtClean="0"/>
              <a:t>http://</a:t>
            </a:r>
            <a:r>
              <a:rPr lang="en-US" b="0" dirty="0" err="1" smtClean="0"/>
              <a:t>www.amazon.com</a:t>
            </a:r>
            <a:r>
              <a:rPr lang="en-US" b="0" dirty="0" smtClean="0"/>
              <a:t>/The-REST-Design-Handbook-</a:t>
            </a:r>
            <a:r>
              <a:rPr lang="en-US" b="0" dirty="0" err="1" smtClean="0"/>
              <a:t>ebook</a:t>
            </a:r>
            <a:r>
              <a:rPr lang="en-US" b="0" dirty="0" smtClean="0"/>
              <a:t>/</a:t>
            </a:r>
            <a:r>
              <a:rPr lang="en-US" b="0" dirty="0" err="1" smtClean="0"/>
              <a:t>dp</a:t>
            </a:r>
            <a:r>
              <a:rPr lang="en-US" b="0" dirty="0" smtClean="0"/>
              <a:t>/B00890OBFI  and it’s only $5 for </a:t>
            </a:r>
            <a:r>
              <a:rPr lang="en-US" b="0" smtClean="0"/>
              <a:t>the kindle. </a:t>
            </a:r>
            <a:endParaRPr lang="en-US" b="0" dirty="0" smtClean="0"/>
          </a:p>
        </p:txBody>
      </p:sp>
      <p:sp>
        <p:nvSpPr>
          <p:cNvPr id="4" name="Slide Number Placeholder 3"/>
          <p:cNvSpPr>
            <a:spLocks noGrp="1"/>
          </p:cNvSpPr>
          <p:nvPr>
            <p:ph type="sldNum" sz="quarter" idx="10"/>
          </p:nvPr>
        </p:nvSpPr>
        <p:spPr/>
        <p:txBody>
          <a:bodyPr/>
          <a:lstStyle/>
          <a:p>
            <a:pPr>
              <a:defRPr/>
            </a:pPr>
            <a:fld id="{D5D20377-AD97-4B64-BD11-779039C4BD1F}" type="slidenum">
              <a:rPr lang="en-US" smtClean="0"/>
              <a:pPr>
                <a:defRPr/>
              </a:pPr>
              <a:t>27</a:t>
            </a:fld>
            <a:endParaRPr lang="en-US" dirty="0"/>
          </a:p>
        </p:txBody>
      </p:sp>
    </p:spTree>
    <p:extLst>
      <p:ext uri="{BB962C8B-B14F-4D97-AF65-F5344CB8AC3E}">
        <p14:creationId xmlns:p14="http://schemas.microsoft.com/office/powerpoint/2010/main" val="37357589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Cloud</a:t>
            </a:r>
            <a:r>
              <a:rPr lang="en-US" baseline="0" dirty="0" smtClean="0">
                <a:ea typeface="ヒラギノ角ゴ Pro W3" pitchFamily="127" charset="-128"/>
                <a:cs typeface="ヒラギノ角ゴ Pro W3" pitchFamily="127" charset="-128"/>
              </a:rPr>
              <a:t> Service Providers (CSPs) are generally focused on single users and </a:t>
            </a:r>
            <a:r>
              <a:rPr lang="en-US" baseline="0" dirty="0" err="1" smtClean="0">
                <a:ea typeface="ヒラギノ角ゴ Pro W3" pitchFamily="127" charset="-128"/>
                <a:cs typeface="ヒラギノ角ゴ Pro W3" pitchFamily="127" charset="-128"/>
              </a:rPr>
              <a:t>smbs</a:t>
            </a:r>
            <a:r>
              <a:rPr lang="en-US" baseline="0" dirty="0" smtClean="0">
                <a:ea typeface="ヒラギノ角ゴ Pro W3" pitchFamily="127" charset="-128"/>
                <a:cs typeface="ヒラギノ角ゴ Pro W3" pitchFamily="127" charset="-128"/>
              </a:rPr>
              <a:t> when it comes to management and compliance oriented features This is a very smart choice when you look at the general market sizes. Interestingly even the big guys like HP and IBM who claim to be focusing on the enterprise aren’t focusing on these basic needs. </a:t>
            </a:r>
            <a:r>
              <a:rPr lang="en-US" dirty="0" smtClean="0">
                <a:ea typeface="ヒラギノ角ゴ Pro W3" pitchFamily="127" charset="-128"/>
                <a:cs typeface="ヒラギノ角ゴ Pro W3" pitchFamily="127" charset="-128"/>
              </a:rPr>
              <a:t>So, look, a list of services </a:t>
            </a:r>
            <a:r>
              <a:rPr lang="en-US" baseline="0" dirty="0" smtClean="0">
                <a:ea typeface="ヒラギノ角ゴ Pro W3" pitchFamily="127" charset="-128"/>
                <a:cs typeface="ヒラギノ角ゴ Pro W3" pitchFamily="127" charset="-128"/>
              </a:rPr>
              <a:t>that are different in cloud then enterprises are used to having with non-Cloud deployments. </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Cloud</a:t>
            </a:r>
            <a:r>
              <a:rPr lang="en-US" baseline="0" dirty="0" smtClean="0">
                <a:ea typeface="ヒラギノ角ゴ Pro W3" pitchFamily="127" charset="-128"/>
                <a:cs typeface="ヒラギノ角ゴ Pro W3" pitchFamily="127" charset="-128"/>
              </a:rPr>
              <a:t> Service Providers (CSPs) are generally focused on single users and </a:t>
            </a:r>
            <a:r>
              <a:rPr lang="en-US" baseline="0" dirty="0" err="1" smtClean="0">
                <a:ea typeface="ヒラギノ角ゴ Pro W3" pitchFamily="127" charset="-128"/>
                <a:cs typeface="ヒラギノ角ゴ Pro W3" pitchFamily="127" charset="-128"/>
              </a:rPr>
              <a:t>smbs</a:t>
            </a:r>
            <a:r>
              <a:rPr lang="en-US" baseline="0" dirty="0" smtClean="0">
                <a:ea typeface="ヒラギノ角ゴ Pro W3" pitchFamily="127" charset="-128"/>
                <a:cs typeface="ヒラギノ角ゴ Pro W3" pitchFamily="127" charset="-128"/>
              </a:rPr>
              <a:t> when it comes to management and compliance oriented features This is a very smart choice when you look at the general market sizes. Interestingly even the big guys like HP and IBM who claim to be focusing on the enterprise aren’t focusing on these basic needs. </a:t>
            </a:r>
            <a:r>
              <a:rPr lang="en-US" dirty="0" smtClean="0">
                <a:ea typeface="ヒラギノ角ゴ Pro W3" pitchFamily="127" charset="-128"/>
                <a:cs typeface="ヒラギノ角ゴ Pro W3" pitchFamily="127" charset="-128"/>
              </a:rPr>
              <a:t>So, look, a list of services </a:t>
            </a:r>
            <a:r>
              <a:rPr lang="en-US" baseline="0" dirty="0" smtClean="0">
                <a:ea typeface="ヒラギノ角ゴ Pro W3" pitchFamily="127" charset="-128"/>
                <a:cs typeface="ヒラギノ角ゴ Pro W3" pitchFamily="127" charset="-128"/>
              </a:rPr>
              <a:t>that are different in cloud then enterprises are used to having with non-Cloud deployments. </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Placeholder 2"/>
          <p:cNvSpPr>
            <a:spLocks noGrp="1" noRot="1" noChangeAspect="1"/>
          </p:cNvSpPr>
          <p:nvPr>
            <p:ph type="sldImg"/>
          </p:nvPr>
        </p:nvSpPr>
        <p:spPr bwMode="auto">
          <a:noFill/>
          <a:ln>
            <a:solidFill>
              <a:srgbClr val="000000"/>
            </a:solidFill>
            <a:miter lim="800000"/>
            <a:headEnd/>
            <a:tailEnd/>
          </a:ln>
        </p:spPr>
      </p:sp>
      <p:sp>
        <p:nvSpPr>
          <p:cNvPr id="33794"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ea typeface="ヒラギノ角ゴ Pro W3" pitchFamily="127" charset="-128"/>
              <a:cs typeface="ヒラギノ角ゴ Pro W3" pitchFamily="127"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Cloud</a:t>
            </a:r>
            <a:r>
              <a:rPr lang="en-US" baseline="0" dirty="0" smtClean="0">
                <a:ea typeface="ヒラギノ角ゴ Pro W3" pitchFamily="127" charset="-128"/>
                <a:cs typeface="ヒラギノ角ゴ Pro W3" pitchFamily="127" charset="-128"/>
              </a:rPr>
              <a:t> Service Providers (CSPs) are generally focused on single users and </a:t>
            </a:r>
            <a:r>
              <a:rPr lang="en-US" baseline="0" dirty="0" err="1" smtClean="0">
                <a:ea typeface="ヒラギノ角ゴ Pro W3" pitchFamily="127" charset="-128"/>
                <a:cs typeface="ヒラギノ角ゴ Pro W3" pitchFamily="127" charset="-128"/>
              </a:rPr>
              <a:t>smbs</a:t>
            </a:r>
            <a:r>
              <a:rPr lang="en-US" baseline="0" dirty="0" smtClean="0">
                <a:ea typeface="ヒラギノ角ゴ Pro W3" pitchFamily="127" charset="-128"/>
                <a:cs typeface="ヒラギノ角ゴ Pro W3" pitchFamily="127" charset="-128"/>
              </a:rPr>
              <a:t> when it comes to management and compliance oriented features This is a very smart choice when you look at the general market sizes. Interestingly even the big guys like HP and IBM who claim to be focusing on the enterprise aren’t focusing on these basic needs. </a:t>
            </a:r>
            <a:r>
              <a:rPr lang="en-US" dirty="0" smtClean="0">
                <a:ea typeface="ヒラギノ角ゴ Pro W3" pitchFamily="127" charset="-128"/>
                <a:cs typeface="ヒラギノ角ゴ Pro W3" pitchFamily="127" charset="-128"/>
              </a:rPr>
              <a:t>So, look, a list of services </a:t>
            </a:r>
            <a:r>
              <a:rPr lang="en-US" baseline="0" dirty="0" smtClean="0">
                <a:ea typeface="ヒラギノ角ゴ Pro W3" pitchFamily="127" charset="-128"/>
                <a:cs typeface="ヒラギノ角ゴ Pro W3" pitchFamily="127" charset="-128"/>
              </a:rPr>
              <a:t>that are different in cloud then enterprises are used to having with non-Cloud deployments. </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Cloud</a:t>
            </a:r>
            <a:r>
              <a:rPr lang="en-US" baseline="0" dirty="0" smtClean="0">
                <a:ea typeface="ヒラギノ角ゴ Pro W3" pitchFamily="127" charset="-128"/>
                <a:cs typeface="ヒラギノ角ゴ Pro W3" pitchFamily="127" charset="-128"/>
              </a:rPr>
              <a:t> Service Providers (CSPs) are generally focused on single users and </a:t>
            </a:r>
            <a:r>
              <a:rPr lang="en-US" baseline="0" dirty="0" err="1" smtClean="0">
                <a:ea typeface="ヒラギノ角ゴ Pro W3" pitchFamily="127" charset="-128"/>
                <a:cs typeface="ヒラギノ角ゴ Pro W3" pitchFamily="127" charset="-128"/>
              </a:rPr>
              <a:t>smbs</a:t>
            </a:r>
            <a:r>
              <a:rPr lang="en-US" baseline="0" dirty="0" smtClean="0">
                <a:ea typeface="ヒラギノ角ゴ Pro W3" pitchFamily="127" charset="-128"/>
                <a:cs typeface="ヒラギノ角ゴ Pro W3" pitchFamily="127" charset="-128"/>
              </a:rPr>
              <a:t> when it comes to management and compliance oriented features This is a very smart choice when you look at the general market sizes. Interestingly even the big guys like HP and IBM who claim to be focusing on the enterprise aren’t focusing on these basic needs. </a:t>
            </a:r>
            <a:r>
              <a:rPr lang="en-US" dirty="0" smtClean="0">
                <a:ea typeface="ヒラギノ角ゴ Pro W3" pitchFamily="127" charset="-128"/>
                <a:cs typeface="ヒラギノ角ゴ Pro W3" pitchFamily="127" charset="-128"/>
              </a:rPr>
              <a:t>So, look, a list of services </a:t>
            </a:r>
            <a:r>
              <a:rPr lang="en-US" baseline="0" dirty="0" smtClean="0">
                <a:ea typeface="ヒラギノ角ゴ Pro W3" pitchFamily="127" charset="-128"/>
                <a:cs typeface="ヒラギノ角ゴ Pro W3" pitchFamily="127" charset="-128"/>
              </a:rPr>
              <a:t>that are different in cloud then enterprises are used to having with non-Cloud deployments. </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This whole project</a:t>
            </a:r>
            <a:r>
              <a:rPr lang="en-US" baseline="0" dirty="0" smtClean="0">
                <a:ea typeface="ヒラギノ角ゴ Pro W3" pitchFamily="127" charset="-128"/>
                <a:cs typeface="ヒラギノ角ゴ Pro W3" pitchFamily="127" charset="-128"/>
              </a:rPr>
              <a:t> was inspired by data driven reports like the Verizon DBIR that demonstrate that a huge percentage of the current issues we are dealing with today are really basic issues. Issues that are largely due to human error as opposed to lack of knowledge or even a misunderstanding of how things should work. Largely these issues should be resolvable by removing the human element. This project was further inspired by folks like Chris Hoff and his presentation at RSA 2012 and Lisa </a:t>
            </a:r>
            <a:r>
              <a:rPr lang="en-US" baseline="0" dirty="0" err="1" smtClean="0">
                <a:ea typeface="ヒラギノ角ゴ Pro W3" pitchFamily="127" charset="-128"/>
                <a:cs typeface="ヒラギノ角ゴ Pro W3" pitchFamily="127" charset="-128"/>
              </a:rPr>
              <a:t>Lorenzin’s</a:t>
            </a:r>
            <a:r>
              <a:rPr lang="en-US" baseline="0" dirty="0" smtClean="0">
                <a:ea typeface="ヒラギノ角ゴ Pro W3" pitchFamily="127" charset="-128"/>
                <a:cs typeface="ヒラギノ角ゴ Pro W3" pitchFamily="127" charset="-128"/>
              </a:rPr>
              <a:t> presentation at </a:t>
            </a:r>
            <a:r>
              <a:rPr lang="en-US" baseline="0" dirty="0" err="1" smtClean="0">
                <a:ea typeface="ヒラギノ角ゴ Pro W3" pitchFamily="127" charset="-128"/>
                <a:cs typeface="ヒラギノ角ゴ Pro W3" pitchFamily="127" charset="-128"/>
              </a:rPr>
              <a:t>Interop</a:t>
            </a:r>
            <a:r>
              <a:rPr lang="en-US" baseline="0" dirty="0" smtClean="0">
                <a:ea typeface="ヒラギノ角ゴ Pro W3" pitchFamily="127" charset="-128"/>
                <a:cs typeface="ヒラギノ角ゴ Pro W3" pitchFamily="127" charset="-128"/>
              </a:rPr>
              <a:t> 2012.</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This whole project</a:t>
            </a:r>
            <a:r>
              <a:rPr lang="en-US" baseline="0" dirty="0" smtClean="0">
                <a:ea typeface="ヒラギノ角ゴ Pro W3" pitchFamily="127" charset="-128"/>
                <a:cs typeface="ヒラギノ角ゴ Pro W3" pitchFamily="127" charset="-128"/>
              </a:rPr>
              <a:t> was inspired by data driven reports like the Verizon DBIR that demonstrate that a huge percentage of the current issues we are dealing with today are really basic issues. Issues that are largely due to human error as opposed to lack of knowledge or even a misunderstanding of how things should work. Largely these issues should be resolvable by removing the human element. This project was further inspired by folks like Chris Hoff and his presentation at RSA 2012 and Lisa </a:t>
            </a:r>
            <a:r>
              <a:rPr lang="en-US" baseline="0" dirty="0" err="1" smtClean="0">
                <a:ea typeface="ヒラギノ角ゴ Pro W3" pitchFamily="127" charset="-128"/>
                <a:cs typeface="ヒラギノ角ゴ Pro W3" pitchFamily="127" charset="-128"/>
              </a:rPr>
              <a:t>Lorenzin’s</a:t>
            </a:r>
            <a:r>
              <a:rPr lang="en-US" baseline="0" dirty="0" smtClean="0">
                <a:ea typeface="ヒラギノ角ゴ Pro W3" pitchFamily="127" charset="-128"/>
                <a:cs typeface="ヒラギノ角ゴ Pro W3" pitchFamily="127" charset="-128"/>
              </a:rPr>
              <a:t> presentation at </a:t>
            </a:r>
            <a:r>
              <a:rPr lang="en-US" baseline="0" dirty="0" err="1" smtClean="0">
                <a:ea typeface="ヒラギノ角ゴ Pro W3" pitchFamily="127" charset="-128"/>
                <a:cs typeface="ヒラギノ角ゴ Pro W3" pitchFamily="127" charset="-128"/>
              </a:rPr>
              <a:t>Interop</a:t>
            </a:r>
            <a:r>
              <a:rPr lang="en-US" baseline="0" dirty="0" smtClean="0">
                <a:ea typeface="ヒラギノ角ゴ Pro W3" pitchFamily="127" charset="-128"/>
                <a:cs typeface="ヒラギノ角ゴ Pro W3" pitchFamily="127" charset="-128"/>
              </a:rPr>
              <a:t> 2012.</a:t>
            </a:r>
            <a:endParaRPr lang="en-US" dirty="0">
              <a:ea typeface="ヒラギノ角ゴ Pro W3" pitchFamily="127" charset="-128"/>
              <a:cs typeface="ヒラギノ角ゴ Pro W3" pitchFamily="127"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ヒラギノ角ゴ Pro W3" pitchFamily="127" charset="-128"/>
                <a:cs typeface="ヒラギノ角ゴ Pro W3" pitchFamily="127" charset="-128"/>
              </a:rPr>
              <a:t>This whole project</a:t>
            </a:r>
            <a:r>
              <a:rPr lang="en-US" baseline="0" dirty="0" smtClean="0">
                <a:ea typeface="ヒラギノ角ゴ Pro W3" pitchFamily="127" charset="-128"/>
                <a:cs typeface="ヒラギノ角ゴ Pro W3" pitchFamily="127" charset="-128"/>
              </a:rPr>
              <a:t> was inspired by data driven reports like the Verizon DBIR that demonstrate that a huge percentage of the current issues we are dealing with today are really basic issues. Issues that are largely due to human error as opposed to lack of knowledge or even a misunderstanding of how things should work. Largely these issues should be resolvable by removing the human element. This project was further inspired by folks like Chris Hoff and his presentation at RSA 2012 and Lisa </a:t>
            </a:r>
            <a:r>
              <a:rPr lang="en-US" baseline="0" dirty="0" err="1" smtClean="0">
                <a:ea typeface="ヒラギノ角ゴ Pro W3" pitchFamily="127" charset="-128"/>
                <a:cs typeface="ヒラギノ角ゴ Pro W3" pitchFamily="127" charset="-128"/>
              </a:rPr>
              <a:t>Lorenzin’s</a:t>
            </a:r>
            <a:r>
              <a:rPr lang="en-US" baseline="0" dirty="0" smtClean="0">
                <a:ea typeface="ヒラギノ角ゴ Pro W3" pitchFamily="127" charset="-128"/>
                <a:cs typeface="ヒラギノ角ゴ Pro W3" pitchFamily="127" charset="-128"/>
              </a:rPr>
              <a:t> presentation at </a:t>
            </a:r>
            <a:r>
              <a:rPr lang="en-US" baseline="0" dirty="0" err="1" smtClean="0">
                <a:ea typeface="ヒラギノ角ゴ Pro W3" pitchFamily="127" charset="-128"/>
                <a:cs typeface="ヒラギノ角ゴ Pro W3" pitchFamily="127" charset="-128"/>
              </a:rPr>
              <a:t>Interop</a:t>
            </a:r>
            <a:r>
              <a:rPr lang="en-US" baseline="0" dirty="0" smtClean="0">
                <a:ea typeface="ヒラギノ角ゴ Pro W3" pitchFamily="127" charset="-128"/>
                <a:cs typeface="ヒラギノ角ゴ Pro W3" pitchFamily="127" charset="-128"/>
              </a:rPr>
              <a:t> 2012.</a:t>
            </a:r>
            <a:endParaRPr lang="en-US" dirty="0">
              <a:ea typeface="ヒラギノ角ゴ Pro W3" pitchFamily="127" charset="-128"/>
              <a:cs typeface="ヒラギノ角ゴ Pro W3" pitchFamily="127"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15" descr="Powerpoint Background1"/>
          <p:cNvPicPr>
            <a:picLocks noChangeAspect="1" noChangeArrowheads="1"/>
          </p:cNvPicPr>
          <p:nvPr userDrawn="1"/>
        </p:nvPicPr>
        <p:blipFill>
          <a:blip r:embed="rId2"/>
          <a:srcRect/>
          <a:stretch>
            <a:fillRect/>
          </a:stretch>
        </p:blipFill>
        <p:spPr bwMode="auto">
          <a:xfrm>
            <a:off x="0" y="0"/>
            <a:ext cx="9145588" cy="6859588"/>
          </a:xfrm>
          <a:prstGeom prst="rect">
            <a:avLst/>
          </a:prstGeom>
          <a:noFill/>
          <a:ln w="9525">
            <a:noFill/>
            <a:miter lim="800000"/>
            <a:headEnd/>
            <a:tailEnd/>
          </a:ln>
        </p:spPr>
      </p:pic>
      <p:sp>
        <p:nvSpPr>
          <p:cNvPr id="3" name="Text Box 11"/>
          <p:cNvSpPr txBox="1">
            <a:spLocks noChangeArrowheads="1"/>
          </p:cNvSpPr>
          <p:nvPr userDrawn="1"/>
        </p:nvSpPr>
        <p:spPr bwMode="auto">
          <a:xfrm>
            <a:off x="4495800" y="6477000"/>
            <a:ext cx="228600" cy="228600"/>
          </a:xfrm>
          <a:prstGeom prst="rect">
            <a:avLst/>
          </a:prstGeom>
          <a:noFill/>
          <a:ln w="9525">
            <a:noFill/>
            <a:miter lim="800000"/>
            <a:headEnd/>
            <a:tailEnd/>
          </a:ln>
          <a:effectLst/>
        </p:spPr>
        <p:txBody>
          <a:bodyPr lIns="91429" tIns="45714" rIns="91429" bIns="45714">
            <a:spAutoFit/>
          </a:bodyPr>
          <a:lstStyle/>
          <a:p>
            <a:pPr eaLnBrk="0" hangingPunct="0">
              <a:defRPr/>
            </a:pPr>
            <a:endParaRPr lang="en-US" sz="900">
              <a:solidFill>
                <a:srgbClr val="000000"/>
              </a:solidFill>
              <a:latin typeface="+mn-lt"/>
              <a:ea typeface="+mn-ea"/>
              <a:cs typeface="Arial" charset="0"/>
            </a:endParaRPr>
          </a:p>
        </p:txBody>
      </p:sp>
      <p:sp>
        <p:nvSpPr>
          <p:cNvPr id="4" name="Rectangle 1"/>
          <p:cNvSpPr>
            <a:spLocks/>
          </p:cNvSpPr>
          <p:nvPr userDrawn="1"/>
        </p:nvSpPr>
        <p:spPr bwMode="auto">
          <a:xfrm>
            <a:off x="0" y="1144588"/>
            <a:ext cx="9156700" cy="619125"/>
          </a:xfrm>
          <a:prstGeom prst="rect">
            <a:avLst/>
          </a:prstGeom>
          <a:solidFill>
            <a:srgbClr val="02656C"/>
          </a:solidFill>
          <a:ln w="9525">
            <a:noFill/>
            <a:miter lim="800000"/>
            <a:headEnd/>
            <a:tailEnd/>
          </a:ln>
          <a:effectLst/>
        </p:spPr>
        <p:txBody>
          <a:bodyPr lIns="0" tIns="0" rIns="0" bIns="0">
            <a:prstTxWarp prst="textNoShape">
              <a:avLst/>
            </a:prstTxWarp>
          </a:bodyPr>
          <a:lstStyle/>
          <a:p>
            <a:pPr fontAlgn="auto">
              <a:spcBef>
                <a:spcPts val="0"/>
              </a:spcBef>
              <a:spcAft>
                <a:spcPts val="0"/>
              </a:spcAft>
              <a:defRPr/>
            </a:pPr>
            <a:endParaRPr lang="en-US" sz="1800" kern="0">
              <a:solidFill>
                <a:sysClr val="windowText" lastClr="000000"/>
              </a:solidFill>
              <a:latin typeface="+mn-lt"/>
              <a:ea typeface="+mn-ea"/>
              <a:cs typeface="+mn-cs"/>
            </a:endParaRPr>
          </a:p>
        </p:txBody>
      </p:sp>
      <p:pic>
        <p:nvPicPr>
          <p:cNvPr id="5" name="Picture 20" descr="enStratusLogo_SPOT"/>
          <p:cNvPicPr>
            <a:picLocks noChangeAspect="1" noChangeArrowheads="1"/>
          </p:cNvPicPr>
          <p:nvPr userDrawn="1"/>
        </p:nvPicPr>
        <p:blipFill>
          <a:blip r:embed="rId3"/>
          <a:srcRect/>
          <a:stretch>
            <a:fillRect/>
          </a:stretch>
        </p:blipFill>
        <p:spPr bwMode="auto">
          <a:xfrm>
            <a:off x="3371850" y="4886325"/>
            <a:ext cx="2400300" cy="361950"/>
          </a:xfrm>
          <a:prstGeom prst="rect">
            <a:avLst/>
          </a:prstGeom>
          <a:noFill/>
          <a:ln w="9525">
            <a:noFill/>
            <a:miter lim="800000"/>
            <a:headEnd/>
            <a:tailEnd/>
          </a:ln>
        </p:spPr>
      </p:pic>
      <p:sp>
        <p:nvSpPr>
          <p:cNvPr id="6" name="Text Box 21"/>
          <p:cNvSpPr txBox="1">
            <a:spLocks noChangeArrowheads="1"/>
          </p:cNvSpPr>
          <p:nvPr userDrawn="1"/>
        </p:nvSpPr>
        <p:spPr bwMode="auto">
          <a:xfrm>
            <a:off x="1295400" y="2349500"/>
            <a:ext cx="6551613" cy="549275"/>
          </a:xfrm>
          <a:prstGeom prst="rect">
            <a:avLst/>
          </a:prstGeom>
          <a:noFill/>
          <a:ln w="9525">
            <a:noFill/>
            <a:miter lim="800000"/>
            <a:headEnd/>
            <a:tailEnd/>
          </a:ln>
        </p:spPr>
        <p:txBody>
          <a:bodyPr>
            <a:prstTxWarp prst="textNoShape">
              <a:avLst/>
            </a:prstTxWarp>
            <a:spAutoFit/>
          </a:bodyPr>
          <a:lstStyle/>
          <a:p>
            <a:pPr algn="ctr">
              <a:spcBef>
                <a:spcPct val="50000"/>
              </a:spcBef>
              <a:defRPr/>
            </a:pPr>
            <a:endParaRPr lang="en-US" sz="3000">
              <a:latin typeface="Arial" charset="0"/>
              <a:ea typeface="ヒラギノ角ゴ Pro W3" charset="-128"/>
              <a:cs typeface="ヒラギノ角ゴ Pro W3"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858000" cy="685800"/>
          </a:xfrm>
        </p:spPr>
        <p:txBody>
          <a:bodyPr/>
          <a:lstStyle>
            <a:lvl1pPr>
              <a:defRPr sz="2400" baseline="0"/>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400"/>
            </a:lvl1pPr>
            <a:lvl2pPr>
              <a:buFont typeface="Arial" pitchFamily="34" charset="0"/>
              <a:buChar char="•"/>
              <a:defRPr sz="2000"/>
            </a:lvl2pPr>
            <a:lvl3pPr>
              <a:defRPr sz="1800"/>
            </a:lvl3pPr>
            <a:lvl4pPr>
              <a:buFont typeface="Wingdings" pitchFamily="2" charset="2"/>
              <a:buChar char="§"/>
              <a:defRPr sz="16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858000" cy="685800"/>
          </a:xfrm>
        </p:spPr>
        <p:txBody>
          <a:bodyPr/>
          <a:lstStyle>
            <a:lvl1pPr algn="l">
              <a:defRPr sz="2400"/>
            </a:lvl1pPr>
          </a:lstStyle>
          <a:p>
            <a:r>
              <a:rPr lang="en-US" smtClean="0"/>
              <a:t>Click to edit Master title style</a:t>
            </a:r>
            <a:endParaRPr lang="en-US" dirty="0"/>
          </a:p>
        </p:txBody>
      </p:sp>
      <p:sp>
        <p:nvSpPr>
          <p:cNvPr id="3" name="Content Placeholder 2"/>
          <p:cNvSpPr>
            <a:spLocks noGrp="1"/>
          </p:cNvSpPr>
          <p:nvPr>
            <p:ph sz="half" idx="1"/>
          </p:nvPr>
        </p:nvSpPr>
        <p:spPr>
          <a:xfrm>
            <a:off x="533400" y="1219200"/>
            <a:ext cx="4000500" cy="4953000"/>
          </a:xfrm>
        </p:spPr>
        <p:txBody>
          <a:bodyPr/>
          <a:lstStyle>
            <a:lvl1pPr>
              <a:defRPr sz="2400"/>
            </a:lvl1pPr>
            <a:lvl2pPr>
              <a:buFont typeface="Arial" pitchFamily="34" charset="0"/>
              <a:buChar char="•"/>
              <a:defRPr sz="2000"/>
            </a:lvl2pPr>
            <a:lvl3pPr>
              <a:defRPr sz="1800"/>
            </a:lvl3pPr>
            <a:lvl4pPr>
              <a:buFont typeface="Wingdings" pitchFamily="2" charset="2"/>
              <a:buChar cha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86300" y="1219200"/>
            <a:ext cx="4000500" cy="4953000"/>
          </a:xfrm>
        </p:spPr>
        <p:txBody>
          <a:bodyPr/>
          <a:lstStyle>
            <a:lvl1pPr>
              <a:defRPr sz="2400"/>
            </a:lvl1pPr>
            <a:lvl2pPr>
              <a:buFont typeface="Arial" pitchFamily="34" charset="0"/>
              <a:buChar char="•"/>
              <a:defRPr sz="2000"/>
            </a:lvl2pPr>
            <a:lvl3pPr>
              <a:defRPr sz="1800"/>
            </a:lvl3pPr>
            <a:lvl4pPr>
              <a:buFont typeface="Wingdings" pitchFamily="2" charset="2"/>
              <a:buChar cha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6858000" cy="685800"/>
          </a:xfrm>
        </p:spPr>
        <p:txBody>
          <a:bodyPr/>
          <a:lstStyle>
            <a:lvl1pPr algn="l">
              <a:defRPr sz="2400" b="0">
                <a:latin typeface="+mj-lt"/>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9" Type="http://schemas.openxmlformats.org/officeDocument/2006/relationships/image" Target="../media/image2.png"/><Relationship Id="rId10"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Powerpoint Background1"/>
          <p:cNvPicPr>
            <a:picLocks noChangeAspect="1" noChangeArrowheads="1"/>
          </p:cNvPicPr>
          <p:nvPr userDrawn="1"/>
        </p:nvPicPr>
        <p:blipFill>
          <a:blip r:embed="rId8"/>
          <a:srcRect/>
          <a:stretch>
            <a:fillRect/>
          </a:stretch>
        </p:blipFill>
        <p:spPr bwMode="auto">
          <a:xfrm>
            <a:off x="0" y="0"/>
            <a:ext cx="9145588" cy="6859588"/>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400050" y="1428750"/>
            <a:ext cx="8343900" cy="4943475"/>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5" name="Text Box 11"/>
          <p:cNvSpPr txBox="1">
            <a:spLocks noChangeArrowheads="1"/>
          </p:cNvSpPr>
          <p:nvPr userDrawn="1"/>
        </p:nvSpPr>
        <p:spPr bwMode="auto">
          <a:xfrm>
            <a:off x="4495800" y="6477000"/>
            <a:ext cx="228600" cy="228600"/>
          </a:xfrm>
          <a:prstGeom prst="rect">
            <a:avLst/>
          </a:prstGeom>
          <a:noFill/>
          <a:ln w="9525">
            <a:noFill/>
            <a:miter lim="800000"/>
            <a:headEnd/>
            <a:tailEnd/>
          </a:ln>
          <a:effectLst/>
        </p:spPr>
        <p:txBody>
          <a:bodyPr lIns="91429" tIns="45714" rIns="91429" bIns="45714">
            <a:spAutoFit/>
          </a:bodyPr>
          <a:lstStyle/>
          <a:p>
            <a:pPr eaLnBrk="0" hangingPunct="0">
              <a:defRPr/>
            </a:pPr>
            <a:endParaRPr lang="en-US" sz="900">
              <a:solidFill>
                <a:srgbClr val="000000"/>
              </a:solidFill>
              <a:latin typeface="+mn-lt"/>
              <a:ea typeface="+mn-ea"/>
              <a:cs typeface="Arial" charset="0"/>
            </a:endParaRPr>
          </a:p>
        </p:txBody>
      </p:sp>
      <p:sp>
        <p:nvSpPr>
          <p:cNvPr id="12" name="Rectangle 1"/>
          <p:cNvSpPr>
            <a:spLocks/>
          </p:cNvSpPr>
          <p:nvPr userDrawn="1"/>
        </p:nvSpPr>
        <p:spPr bwMode="auto">
          <a:xfrm>
            <a:off x="0" y="371475"/>
            <a:ext cx="9156700" cy="752475"/>
          </a:xfrm>
          <a:prstGeom prst="rect">
            <a:avLst/>
          </a:prstGeom>
          <a:solidFill>
            <a:srgbClr val="02656C"/>
          </a:solidFill>
          <a:ln w="9525">
            <a:noFill/>
            <a:miter lim="800000"/>
            <a:headEnd/>
            <a:tailEnd/>
          </a:ln>
          <a:effectLst/>
        </p:spPr>
        <p:txBody>
          <a:bodyPr lIns="0" tIns="0" rIns="0" bIns="0">
            <a:prstTxWarp prst="textNoShape">
              <a:avLst/>
            </a:prstTxWarp>
          </a:bodyPr>
          <a:lstStyle/>
          <a:p>
            <a:pPr fontAlgn="auto">
              <a:spcBef>
                <a:spcPts val="0"/>
              </a:spcBef>
              <a:spcAft>
                <a:spcPts val="0"/>
              </a:spcAft>
              <a:defRPr/>
            </a:pPr>
            <a:endParaRPr lang="en-US" sz="1800" kern="0">
              <a:solidFill>
                <a:sysClr val="windowText" lastClr="000000"/>
              </a:solidFill>
              <a:latin typeface="+mn-lt"/>
              <a:ea typeface="+mn-ea"/>
              <a:cs typeface="+mn-cs"/>
            </a:endParaRPr>
          </a:p>
        </p:txBody>
      </p:sp>
      <p:sp>
        <p:nvSpPr>
          <p:cNvPr id="1030" name="Rectangle 2"/>
          <p:cNvSpPr>
            <a:spLocks noGrp="1" noChangeArrowheads="1"/>
          </p:cNvSpPr>
          <p:nvPr>
            <p:ph type="title"/>
          </p:nvPr>
        </p:nvSpPr>
        <p:spPr bwMode="auto">
          <a:xfrm>
            <a:off x="293688" y="430213"/>
            <a:ext cx="8520112" cy="685800"/>
          </a:xfrm>
          <a:prstGeom prst="rect">
            <a:avLst/>
          </a:prstGeom>
          <a:noFill/>
          <a:ln w="9525">
            <a:noFill/>
            <a:miter lim="800000"/>
            <a:headEnd/>
            <a:tailEnd/>
          </a:ln>
        </p:spPr>
        <p:txBody>
          <a:bodyPr vert="horz" wrap="square" lIns="91429" tIns="45714" rIns="91429" bIns="45714" numCol="1" anchor="ctr" anchorCtr="0" compatLnSpc="1">
            <a:prstTxWarp prst="textNoShape">
              <a:avLst/>
            </a:prstTxWarp>
          </a:bodyPr>
          <a:lstStyle/>
          <a:p>
            <a:pPr lvl="0"/>
            <a:r>
              <a:rPr lang="en-US"/>
              <a:t>Click to edit Master title style</a:t>
            </a:r>
          </a:p>
        </p:txBody>
      </p:sp>
      <p:pic>
        <p:nvPicPr>
          <p:cNvPr id="1031" name="Picture 14" descr="enStratusLogo_SPOT"/>
          <p:cNvPicPr>
            <a:picLocks noChangeAspect="1" noChangeArrowheads="1"/>
          </p:cNvPicPr>
          <p:nvPr userDrawn="1"/>
        </p:nvPicPr>
        <p:blipFill>
          <a:blip r:embed="rId9"/>
          <a:srcRect/>
          <a:stretch>
            <a:fillRect/>
          </a:stretch>
        </p:blipFill>
        <p:spPr bwMode="auto">
          <a:xfrm>
            <a:off x="7038975" y="6375400"/>
            <a:ext cx="1768475" cy="266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7" r:id="rId1"/>
    <p:sldLayoutId id="2147483665" r:id="rId2"/>
    <p:sldLayoutId id="2147483664" r:id="rId3"/>
    <p:sldLayoutId id="2147483663" r:id="rId4"/>
    <p:sldLayoutId id="2147483662" r:id="rId5"/>
    <p:sldLayoutId id="2147483666" r:id="rId6"/>
  </p:sldLayoutIdLst>
  <p:txStyles>
    <p:titleStyle>
      <a:lvl1pPr algn="l" rtl="0" eaLnBrk="0" fontAlgn="base" hangingPunct="0">
        <a:spcBef>
          <a:spcPct val="0"/>
        </a:spcBef>
        <a:spcAft>
          <a:spcPct val="0"/>
        </a:spcAft>
        <a:defRPr sz="3000" b="1">
          <a:solidFill>
            <a:schemeClr val="bg1"/>
          </a:solidFill>
          <a:latin typeface="Helvetica" charset="0"/>
          <a:ea typeface="ヒラギノ角ゴ Pro W3" charset="-128"/>
          <a:cs typeface="ヒラギノ角ゴ Pro W3" charset="-128"/>
        </a:defRPr>
      </a:lvl1pPr>
      <a:lvl2pPr algn="l" rtl="0" eaLnBrk="0" fontAlgn="base" hangingPunct="0">
        <a:spcBef>
          <a:spcPct val="0"/>
        </a:spcBef>
        <a:spcAft>
          <a:spcPct val="0"/>
        </a:spcAft>
        <a:defRPr sz="3000" b="1">
          <a:solidFill>
            <a:schemeClr val="bg1"/>
          </a:solidFill>
          <a:latin typeface="Helvetica" charset="0"/>
          <a:ea typeface="ヒラギノ角ゴ Pro W3" charset="-128"/>
          <a:cs typeface="ヒラギノ角ゴ Pro W3" charset="-128"/>
        </a:defRPr>
      </a:lvl2pPr>
      <a:lvl3pPr algn="l" rtl="0" eaLnBrk="0" fontAlgn="base" hangingPunct="0">
        <a:spcBef>
          <a:spcPct val="0"/>
        </a:spcBef>
        <a:spcAft>
          <a:spcPct val="0"/>
        </a:spcAft>
        <a:defRPr sz="3000" b="1">
          <a:solidFill>
            <a:schemeClr val="bg1"/>
          </a:solidFill>
          <a:latin typeface="Helvetica" charset="0"/>
          <a:ea typeface="ヒラギノ角ゴ Pro W3" charset="-128"/>
          <a:cs typeface="ヒラギノ角ゴ Pro W3" charset="-128"/>
        </a:defRPr>
      </a:lvl3pPr>
      <a:lvl4pPr algn="l" rtl="0" eaLnBrk="0" fontAlgn="base" hangingPunct="0">
        <a:spcBef>
          <a:spcPct val="0"/>
        </a:spcBef>
        <a:spcAft>
          <a:spcPct val="0"/>
        </a:spcAft>
        <a:defRPr sz="3000" b="1">
          <a:solidFill>
            <a:schemeClr val="bg1"/>
          </a:solidFill>
          <a:latin typeface="Helvetica" charset="0"/>
          <a:ea typeface="ヒラギノ角ゴ Pro W3" charset="-128"/>
          <a:cs typeface="ヒラギノ角ゴ Pro W3" charset="-128"/>
        </a:defRPr>
      </a:lvl4pPr>
      <a:lvl5pPr algn="l" rtl="0" eaLnBrk="0" fontAlgn="base" hangingPunct="0">
        <a:spcBef>
          <a:spcPct val="0"/>
        </a:spcBef>
        <a:spcAft>
          <a:spcPct val="0"/>
        </a:spcAft>
        <a:defRPr sz="3000" b="1">
          <a:solidFill>
            <a:schemeClr val="bg1"/>
          </a:solidFill>
          <a:latin typeface="Helvetica" charset="0"/>
          <a:ea typeface="ヒラギノ角ゴ Pro W3" charset="-128"/>
          <a:cs typeface="ヒラギノ角ゴ Pro W3" charset="-128"/>
        </a:defRPr>
      </a:lvl5pPr>
      <a:lvl6pPr marL="457200" algn="l" rtl="0" eaLnBrk="1" fontAlgn="base" hangingPunct="1">
        <a:spcBef>
          <a:spcPct val="0"/>
        </a:spcBef>
        <a:spcAft>
          <a:spcPct val="0"/>
        </a:spcAft>
        <a:defRPr sz="2000">
          <a:solidFill>
            <a:schemeClr val="bg1"/>
          </a:solidFill>
          <a:latin typeface="Arial" charset="0"/>
        </a:defRPr>
      </a:lvl6pPr>
      <a:lvl7pPr marL="914400" algn="l" rtl="0" eaLnBrk="1" fontAlgn="base" hangingPunct="1">
        <a:spcBef>
          <a:spcPct val="0"/>
        </a:spcBef>
        <a:spcAft>
          <a:spcPct val="0"/>
        </a:spcAft>
        <a:defRPr sz="2000">
          <a:solidFill>
            <a:schemeClr val="bg1"/>
          </a:solidFill>
          <a:latin typeface="Arial" charset="0"/>
        </a:defRPr>
      </a:lvl7pPr>
      <a:lvl8pPr marL="1371600" algn="l" rtl="0" eaLnBrk="1" fontAlgn="base" hangingPunct="1">
        <a:spcBef>
          <a:spcPct val="0"/>
        </a:spcBef>
        <a:spcAft>
          <a:spcPct val="0"/>
        </a:spcAft>
        <a:defRPr sz="2000">
          <a:solidFill>
            <a:schemeClr val="bg1"/>
          </a:solidFill>
          <a:latin typeface="Arial" charset="0"/>
        </a:defRPr>
      </a:lvl8pPr>
      <a:lvl9pPr marL="1828800" algn="l" rtl="0" eaLnBrk="1" fontAlgn="base" hangingPunct="1">
        <a:spcBef>
          <a:spcPct val="0"/>
        </a:spcBef>
        <a:spcAft>
          <a:spcPct val="0"/>
        </a:spcAft>
        <a:defRPr sz="2000">
          <a:solidFill>
            <a:schemeClr val="bg1"/>
          </a:solidFill>
          <a:latin typeface="Arial" charset="0"/>
        </a:defRPr>
      </a:lvl9pPr>
    </p:titleStyle>
    <p:bodyStyle>
      <a:lvl1pPr marL="342900" indent="-342900" algn="l" rtl="0" eaLnBrk="0" fontAlgn="base" hangingPunct="0">
        <a:spcBef>
          <a:spcPct val="20000"/>
        </a:spcBef>
        <a:spcAft>
          <a:spcPct val="30000"/>
        </a:spcAft>
        <a:buClr>
          <a:srgbClr val="B42620"/>
        </a:buClr>
        <a:buSzPct val="145000"/>
        <a:buFont typeface="Wingdings" pitchFamily="127" charset="2"/>
        <a:buChar char="§"/>
        <a:defRPr sz="2400">
          <a:solidFill>
            <a:schemeClr val="tx1"/>
          </a:solidFill>
          <a:latin typeface="Helvetica" charset="0"/>
          <a:ea typeface="ヒラギノ角ゴ Pro W3" charset="-128"/>
          <a:cs typeface="ヒラギノ角ゴ Pro W3" charset="-128"/>
        </a:defRPr>
      </a:lvl1pPr>
      <a:lvl2pPr marL="688975" indent="-231775" algn="l" rtl="0" eaLnBrk="0" fontAlgn="base" hangingPunct="0">
        <a:spcBef>
          <a:spcPct val="10000"/>
        </a:spcBef>
        <a:spcAft>
          <a:spcPct val="20000"/>
        </a:spcAft>
        <a:buClr>
          <a:schemeClr val="bg2"/>
        </a:buClr>
        <a:buSzPct val="115000"/>
        <a:buFont typeface="Arial" pitchFamily="127" charset="0"/>
        <a:buChar char="•"/>
        <a:defRPr sz="2000">
          <a:solidFill>
            <a:schemeClr val="tx1"/>
          </a:solidFill>
          <a:latin typeface="Helvetica" charset="0"/>
          <a:ea typeface="ヒラギノ角ゴ Pro W3" charset="-128"/>
        </a:defRPr>
      </a:lvl2pPr>
      <a:lvl3pPr marL="1035050" indent="-231775" algn="l" rtl="0" eaLnBrk="0" fontAlgn="base" hangingPunct="0">
        <a:spcBef>
          <a:spcPct val="20000"/>
        </a:spcBef>
        <a:spcAft>
          <a:spcPct val="0"/>
        </a:spcAft>
        <a:buClr>
          <a:srgbClr val="BB291F"/>
        </a:buClr>
        <a:buFont typeface="Wingdings" pitchFamily="127" charset="2"/>
        <a:buChar char="§"/>
        <a:defRPr>
          <a:solidFill>
            <a:schemeClr val="tx1"/>
          </a:solidFill>
          <a:latin typeface="Helvetica" charset="0"/>
          <a:ea typeface="ヒラギノ角ゴ Pro W3" charset="-128"/>
        </a:defRPr>
      </a:lvl3pPr>
      <a:lvl4pPr marL="1377950" indent="-228600" algn="l" rtl="0" eaLnBrk="0" fontAlgn="base" hangingPunct="0">
        <a:spcBef>
          <a:spcPct val="20000"/>
        </a:spcBef>
        <a:spcAft>
          <a:spcPct val="0"/>
        </a:spcAft>
        <a:buClr>
          <a:schemeClr val="bg2"/>
        </a:buClr>
        <a:buFont typeface="Times" pitchFamily="127" charset="0"/>
        <a:buChar char="•"/>
        <a:defRPr sz="1600">
          <a:solidFill>
            <a:schemeClr val="tx1"/>
          </a:solidFill>
          <a:latin typeface="Helvetica" charset="0"/>
          <a:ea typeface="ヒラギノ角ゴ Pro W3" charset="-128"/>
        </a:defRPr>
      </a:lvl4pPr>
      <a:lvl5pPr marL="1720850" indent="-228600" algn="l" rtl="0" eaLnBrk="0" fontAlgn="base" hangingPunct="0">
        <a:spcBef>
          <a:spcPct val="20000"/>
        </a:spcBef>
        <a:spcAft>
          <a:spcPct val="0"/>
        </a:spcAft>
        <a:buClr>
          <a:srgbClr val="C12520"/>
        </a:buClr>
        <a:buFont typeface="Wingdings" pitchFamily="127" charset="2"/>
        <a:buChar char="§"/>
        <a:defRPr sz="1400">
          <a:solidFill>
            <a:schemeClr val="tx1"/>
          </a:solidFill>
          <a:latin typeface="Helvetica" charset="0"/>
          <a:ea typeface="ヒラギノ角ゴ Pro W3" charset="-128"/>
        </a:defRPr>
      </a:lvl5pPr>
      <a:lvl6pPr marL="2514600" indent="-228600" algn="l" rtl="0" eaLnBrk="1" fontAlgn="base" hangingPunct="1">
        <a:spcBef>
          <a:spcPct val="20000"/>
        </a:spcBef>
        <a:spcAft>
          <a:spcPct val="0"/>
        </a:spcAft>
        <a:buBlip>
          <a:blip r:embed="rId10"/>
        </a:buBlip>
        <a:defRPr sz="1200">
          <a:solidFill>
            <a:schemeClr val="tx1"/>
          </a:solidFill>
          <a:latin typeface="+mn-lt"/>
        </a:defRPr>
      </a:lvl6pPr>
      <a:lvl7pPr marL="2971800" indent="-228600" algn="l" rtl="0" eaLnBrk="1" fontAlgn="base" hangingPunct="1">
        <a:spcBef>
          <a:spcPct val="20000"/>
        </a:spcBef>
        <a:spcAft>
          <a:spcPct val="0"/>
        </a:spcAft>
        <a:buBlip>
          <a:blip r:embed="rId10"/>
        </a:buBlip>
        <a:defRPr sz="1200">
          <a:solidFill>
            <a:schemeClr val="tx1"/>
          </a:solidFill>
          <a:latin typeface="+mn-lt"/>
        </a:defRPr>
      </a:lvl7pPr>
      <a:lvl8pPr marL="3429000" indent="-228600" algn="l" rtl="0" eaLnBrk="1" fontAlgn="base" hangingPunct="1">
        <a:spcBef>
          <a:spcPct val="20000"/>
        </a:spcBef>
        <a:spcAft>
          <a:spcPct val="0"/>
        </a:spcAft>
        <a:buBlip>
          <a:blip r:embed="rId10"/>
        </a:buBlip>
        <a:defRPr sz="1200">
          <a:solidFill>
            <a:schemeClr val="tx1"/>
          </a:solidFill>
          <a:latin typeface="+mn-lt"/>
        </a:defRPr>
      </a:lvl8pPr>
      <a:lvl9pPr marL="3886200" indent="-228600" algn="l" rtl="0" eaLnBrk="1" fontAlgn="base" hangingPunct="1">
        <a:spcBef>
          <a:spcPct val="20000"/>
        </a:spcBef>
        <a:spcAft>
          <a:spcPct val="0"/>
        </a:spcAft>
        <a:buBlip>
          <a:blip r:embed="rId10"/>
        </a:buBlip>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hyperlink" Target="mailto:david.@enstratus.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ctrTitle" idx="4294967295"/>
          </p:nvPr>
        </p:nvSpPr>
        <p:spPr>
          <a:xfrm>
            <a:off x="465138" y="2201863"/>
            <a:ext cx="8212137" cy="619125"/>
          </a:xfrm>
        </p:spPr>
        <p:txBody>
          <a:bodyPr/>
          <a:lstStyle/>
          <a:p>
            <a:r>
              <a:rPr lang="en-US" sz="4000" dirty="0">
                <a:solidFill>
                  <a:prstClr val="black"/>
                </a:solidFill>
                <a:latin typeface="Times New Roman"/>
              </a:rPr>
              <a:t>The Defense RESTs: Automation and APIs for Better Security</a:t>
            </a:r>
          </a:p>
        </p:txBody>
      </p:sp>
      <p:sp>
        <p:nvSpPr>
          <p:cNvPr id="8194" name="Rectangle 3"/>
          <p:cNvSpPr>
            <a:spLocks noGrp="1" noChangeArrowheads="1"/>
          </p:cNvSpPr>
          <p:nvPr>
            <p:ph type="subTitle" idx="4294967295"/>
          </p:nvPr>
        </p:nvSpPr>
        <p:spPr>
          <a:xfrm>
            <a:off x="3113088" y="5441950"/>
            <a:ext cx="2916237" cy="577850"/>
          </a:xfrm>
        </p:spPr>
        <p:txBody>
          <a:bodyPr/>
          <a:lstStyle/>
          <a:p>
            <a:pPr marL="0" indent="0" algn="ctr" eaLnBrk="1" hangingPunct="1">
              <a:buFont typeface="Wingdings" pitchFamily="127" charset="2"/>
              <a:buNone/>
            </a:pPr>
            <a:r>
              <a:rPr lang="en-US" sz="2000" dirty="0" smtClean="0">
                <a:solidFill>
                  <a:srgbClr val="461C00"/>
                </a:solidFill>
                <a:latin typeface="Times New Roman"/>
                <a:ea typeface="ヒラギノ角ゴ Pro W3" pitchFamily="127" charset="-128"/>
                <a:cs typeface="ヒラギノ角ゴ Pro W3" pitchFamily="127" charset="-128"/>
              </a:rPr>
              <a:t>September 26, </a:t>
            </a:r>
            <a:r>
              <a:rPr lang="en-US" sz="2000" dirty="0">
                <a:solidFill>
                  <a:srgbClr val="461C00"/>
                </a:solidFill>
                <a:latin typeface="Times New Roman"/>
                <a:ea typeface="ヒラギノ角ゴ Pro W3" pitchFamily="127" charset="-128"/>
                <a:cs typeface="ヒラギノ角ゴ Pro W3" pitchFamily="127" charset="-128"/>
              </a:rPr>
              <a:t>2012</a:t>
            </a:r>
            <a:endParaRPr lang="en-US" sz="2000" dirty="0">
              <a:latin typeface="Times New Roman"/>
              <a:ea typeface="ヒラギノ角ゴ Pro W3" pitchFamily="127" charset="-128"/>
              <a:cs typeface="ヒラギノ角ゴ Pro W3" pitchFamily="127" charset="-128"/>
            </a:endParaRPr>
          </a:p>
        </p:txBody>
      </p:sp>
      <p:sp>
        <p:nvSpPr>
          <p:cNvPr id="8195" name="Rectangle 8"/>
          <p:cNvSpPr>
            <a:spLocks noChangeArrowheads="1"/>
          </p:cNvSpPr>
          <p:nvPr/>
        </p:nvSpPr>
        <p:spPr bwMode="auto">
          <a:xfrm>
            <a:off x="6115050" y="1284288"/>
            <a:ext cx="184150" cy="366712"/>
          </a:xfrm>
          <a:prstGeom prst="rect">
            <a:avLst/>
          </a:prstGeom>
          <a:noFill/>
          <a:ln w="9525">
            <a:noFill/>
            <a:miter lim="800000"/>
            <a:headEnd/>
            <a:tailEnd/>
          </a:ln>
        </p:spPr>
        <p:txBody>
          <a:bodyPr wrap="none">
            <a:prstTxWarp prst="textNoShape">
              <a:avLst/>
            </a:prstTxWarp>
            <a:spAutoFit/>
          </a:bodyPr>
          <a:lstStyle/>
          <a:p>
            <a:endParaRPr lang="en-US" sz="1800"/>
          </a:p>
        </p:txBody>
      </p:sp>
      <p:sp>
        <p:nvSpPr>
          <p:cNvPr id="8196" name="Text Box 9"/>
          <p:cNvSpPr txBox="1">
            <a:spLocks noChangeArrowheads="1"/>
          </p:cNvSpPr>
          <p:nvPr/>
        </p:nvSpPr>
        <p:spPr bwMode="auto">
          <a:xfrm>
            <a:off x="412750" y="1231900"/>
            <a:ext cx="8316913" cy="427038"/>
          </a:xfrm>
          <a:prstGeom prst="rect">
            <a:avLst/>
          </a:prstGeom>
          <a:noFill/>
          <a:ln w="9525">
            <a:noFill/>
            <a:miter lim="800000"/>
            <a:headEnd/>
            <a:tailEnd/>
          </a:ln>
        </p:spPr>
        <p:txBody>
          <a:bodyPr>
            <a:prstTxWarp prst="textNoShape">
              <a:avLst/>
            </a:prstTxWarp>
            <a:spAutoFit/>
          </a:bodyPr>
          <a:lstStyle/>
          <a:p>
            <a:pPr algn="ctr">
              <a:spcBef>
                <a:spcPct val="50000"/>
              </a:spcBef>
            </a:pPr>
            <a:r>
              <a:rPr lang="en-US" sz="2200" dirty="0" smtClean="0">
                <a:solidFill>
                  <a:schemeClr val="bg1"/>
                </a:solidFill>
                <a:latin typeface="Helvetica" pitchFamily="127" charset="0"/>
              </a:rPr>
              <a:t>David Mortman</a:t>
            </a:r>
            <a:endParaRPr lang="en-US" sz="18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a:solidFill>
                  <a:prstClr val="black"/>
                </a:solidFill>
                <a:latin typeface="Times New Roman"/>
              </a:rPr>
              <a:t>Centralization, </a:t>
            </a:r>
            <a:r>
              <a:rPr lang="en-US" sz="6000" dirty="0" smtClean="0">
                <a:solidFill>
                  <a:prstClr val="black"/>
                </a:solidFill>
                <a:latin typeface="Times New Roman"/>
              </a:rPr>
              <a:t>automation &amp; testing </a:t>
            </a:r>
            <a:r>
              <a:rPr lang="en-US" sz="6000" dirty="0">
                <a:solidFill>
                  <a:prstClr val="black"/>
                </a:solidFill>
                <a:latin typeface="Times New Roman"/>
              </a:rPr>
              <a:t>can </a:t>
            </a:r>
            <a:r>
              <a:rPr lang="en-US" sz="6000" dirty="0" smtClean="0">
                <a:solidFill>
                  <a:prstClr val="black"/>
                </a:solidFill>
                <a:latin typeface="Times New Roman"/>
              </a:rPr>
              <a:t>address this</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173723794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a:latin typeface="Times New Roman"/>
              </a:rPr>
              <a:t>Use APIs and existing ops/</a:t>
            </a:r>
            <a:r>
              <a:rPr lang="en-US" sz="6000" dirty="0" err="1">
                <a:latin typeface="Times New Roman"/>
              </a:rPr>
              <a:t>dev</a:t>
            </a:r>
            <a:r>
              <a:rPr lang="en-US" sz="6000" dirty="0">
                <a:latin typeface="Times New Roman"/>
              </a:rPr>
              <a:t> </a:t>
            </a:r>
            <a:r>
              <a:rPr lang="en-US" sz="6000" dirty="0" smtClean="0">
                <a:latin typeface="Times New Roman"/>
              </a:rPr>
              <a:t>tools!</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370969351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smtClean="0">
                <a:latin typeface="Times New Roman"/>
              </a:rPr>
              <a:t>Chef, Puppet, </a:t>
            </a:r>
            <a:r>
              <a:rPr lang="en-US" sz="6000" dirty="0" err="1" smtClean="0">
                <a:latin typeface="Times New Roman"/>
              </a:rPr>
              <a:t>etc</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363860555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smtClean="0">
                <a:latin typeface="Times New Roman"/>
              </a:rPr>
              <a:t>Compliance</a:t>
            </a:r>
          </a:p>
          <a:p>
            <a:pPr marL="0" indent="0" algn="ctr">
              <a:spcAft>
                <a:spcPts val="3120"/>
              </a:spcAft>
              <a:buNone/>
            </a:pPr>
            <a:r>
              <a:rPr lang="en-US" sz="6000" dirty="0">
                <a:latin typeface="Times New Roman"/>
              </a:rPr>
              <a:t>&amp;</a:t>
            </a:r>
            <a:endParaRPr lang="en-US" sz="6000" dirty="0" smtClean="0">
              <a:latin typeface="Times New Roman"/>
            </a:endParaRPr>
          </a:p>
          <a:p>
            <a:pPr marL="0" indent="0" algn="ctr">
              <a:spcAft>
                <a:spcPts val="3120"/>
              </a:spcAft>
              <a:buNone/>
            </a:pPr>
            <a:r>
              <a:rPr lang="en-US" sz="6000" dirty="0" smtClean="0">
                <a:latin typeface="Times New Roman"/>
              </a:rPr>
              <a:t>Change Control</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184317404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smtClean="0">
                <a:latin typeface="Times New Roman"/>
              </a:rPr>
              <a:t>Configuration Drift</a:t>
            </a:r>
          </a:p>
          <a:p>
            <a:pPr marL="0" indent="0" algn="ctr">
              <a:spcAft>
                <a:spcPts val="3120"/>
              </a:spcAft>
              <a:buNone/>
            </a:pPr>
            <a:r>
              <a:rPr lang="en-US" sz="6000" dirty="0" smtClean="0">
                <a:latin typeface="Times New Roman"/>
                <a:ea typeface="ヒラギノ角ゴ Pro W3" pitchFamily="127" charset="-128"/>
                <a:cs typeface="Times New Roman"/>
              </a:rPr>
              <a:t>AKA</a:t>
            </a:r>
          </a:p>
          <a:p>
            <a:pPr marL="0" indent="0" algn="ctr">
              <a:spcAft>
                <a:spcPts val="3120"/>
              </a:spcAft>
              <a:buNone/>
            </a:pPr>
            <a:r>
              <a:rPr lang="en-US" sz="6000" dirty="0" smtClean="0">
                <a:latin typeface="Times New Roman"/>
                <a:ea typeface="ヒラギノ角ゴ Pro W3" pitchFamily="127" charset="-128"/>
                <a:cs typeface="Times New Roman"/>
              </a:rPr>
              <a:t>Variation is Evil</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418397750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smtClean="0">
                <a:latin typeface="Times New Roman"/>
              </a:rPr>
              <a:t>Key Management</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77078493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smtClean="0">
                <a:latin typeface="Times New Roman"/>
              </a:rPr>
              <a:t>Auto-Scaling</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338705490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a:latin typeface="Times New Roman"/>
              </a:rPr>
              <a:t>Auto</a:t>
            </a:r>
            <a:r>
              <a:rPr lang="en-US" sz="6000" dirty="0" smtClean="0">
                <a:latin typeface="Times New Roman"/>
              </a:rPr>
              <a:t>-scanning </a:t>
            </a:r>
            <a:r>
              <a:rPr lang="en-US" sz="6000" dirty="0">
                <a:latin typeface="Times New Roman"/>
              </a:rPr>
              <a:t>on </a:t>
            </a:r>
            <a:r>
              <a:rPr lang="en-US" sz="6000" dirty="0" smtClean="0">
                <a:latin typeface="Times New Roman"/>
              </a:rPr>
              <a:t>VM launch</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33668988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INSTANCE=`ec2-run-instances $AMI -t $TYPE -k $KEY | </a:t>
            </a:r>
            <a:r>
              <a:rPr lang="en-US" dirty="0" err="1"/>
              <a:t>grep</a:t>
            </a:r>
            <a:r>
              <a:rPr lang="en-US" dirty="0"/>
              <a:t> </a:t>
            </a:r>
            <a:r>
              <a:rPr lang="en-US" dirty="0" err="1"/>
              <a:t>i</a:t>
            </a:r>
            <a:r>
              <a:rPr lang="en-US" dirty="0"/>
              <a:t>- | cut -f 2`; until [ $IP ]; do sleep 15; IP=`ec2-describe-instances $INSTANCE | </a:t>
            </a:r>
            <a:r>
              <a:rPr lang="en-US" dirty="0" err="1"/>
              <a:t>grep</a:t>
            </a:r>
            <a:r>
              <a:rPr lang="en-US" dirty="0"/>
              <a:t> </a:t>
            </a:r>
            <a:r>
              <a:rPr lang="en-US" dirty="0" err="1"/>
              <a:t>i</a:t>
            </a:r>
            <a:r>
              <a:rPr lang="en-US" dirty="0"/>
              <a:t>- | cut -f 17`; done ; curl -H "X-Requested-With: DM Automation"   -u $USER:$PASS "https://</a:t>
            </a:r>
            <a:r>
              <a:rPr lang="en-US" dirty="0" err="1"/>
              <a:t>qualysapi.qualys.com</a:t>
            </a:r>
            <a:r>
              <a:rPr lang="en-US" dirty="0"/>
              <a:t>/</a:t>
            </a:r>
            <a:r>
              <a:rPr lang="en-US" dirty="0" err="1"/>
              <a:t>msp</a:t>
            </a:r>
            <a:r>
              <a:rPr lang="en-US" dirty="0"/>
              <a:t>/</a:t>
            </a:r>
            <a:r>
              <a:rPr lang="en-US" dirty="0" err="1"/>
              <a:t>asset_ip.php?action</a:t>
            </a:r>
            <a:r>
              <a:rPr lang="en-US" dirty="0"/>
              <a:t>=</a:t>
            </a:r>
            <a:r>
              <a:rPr lang="en-US" dirty="0" err="1"/>
              <a:t>add&amp;host_ips</a:t>
            </a:r>
            <a:r>
              <a:rPr lang="en-US" dirty="0"/>
              <a:t>=$IP"; curl -H "X-Requested-With: DM Automation" -u $USER:$PASS "https://</a:t>
            </a:r>
            <a:r>
              <a:rPr lang="en-US" dirty="0" err="1"/>
              <a:t>qualysapi.qualys.com</a:t>
            </a:r>
            <a:r>
              <a:rPr lang="en-US" dirty="0"/>
              <a:t>/</a:t>
            </a:r>
            <a:r>
              <a:rPr lang="en-US" dirty="0" err="1"/>
              <a:t>msp</a:t>
            </a:r>
            <a:r>
              <a:rPr lang="en-US" dirty="0"/>
              <a:t>/</a:t>
            </a:r>
            <a:r>
              <a:rPr lang="en-US" dirty="0" err="1"/>
              <a:t>scan.php?ip</a:t>
            </a:r>
            <a:r>
              <a:rPr lang="en-US" dirty="0"/>
              <a:t>=$</a:t>
            </a:r>
            <a:r>
              <a:rPr lang="en-US" dirty="0" err="1"/>
              <a:t>IP&amp;save_report</a:t>
            </a:r>
            <a:r>
              <a:rPr lang="en-US" dirty="0"/>
              <a:t>=yes"</a:t>
            </a:r>
          </a:p>
        </p:txBody>
      </p:sp>
    </p:spTree>
    <p:extLst>
      <p:ext uri="{BB962C8B-B14F-4D97-AF65-F5344CB8AC3E}">
        <p14:creationId xmlns:p14="http://schemas.microsoft.com/office/powerpoint/2010/main" val="155934576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smtClean="0">
                <a:latin typeface="Times New Roman"/>
              </a:rPr>
              <a:t>Jenkins</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407152492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7200" dirty="0" smtClean="0">
                <a:solidFill>
                  <a:prstClr val="black"/>
                </a:solidFill>
                <a:latin typeface="Times New Roman"/>
              </a:rPr>
              <a:t>Introduction</a:t>
            </a:r>
            <a:endParaRPr lang="en-US" sz="7200" dirty="0" smtClean="0">
              <a:latin typeface="Times New Roman"/>
              <a:ea typeface="ヒラギノ角ゴ Pro W3" pitchFamily="127" charset="-128"/>
              <a:cs typeface="ヒラギノ角ゴ Pro W3" pitchFamily="127" charset="-128"/>
            </a:endParaRPr>
          </a:p>
        </p:txBody>
      </p:sp>
    </p:spTree>
    <p:extLst>
      <p:ext uri="{BB962C8B-B14F-4D97-AF65-F5344CB8AC3E}">
        <p14:creationId xmlns:p14="http://schemas.microsoft.com/office/powerpoint/2010/main" val="425830221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err="1" smtClean="0">
                <a:latin typeface="Times New Roman"/>
              </a:rPr>
              <a:t>Findbugs</a:t>
            </a:r>
            <a:r>
              <a:rPr lang="en-US" sz="6000" dirty="0" smtClean="0">
                <a:latin typeface="Times New Roman"/>
              </a:rPr>
              <a:t> et al.</a:t>
            </a:r>
            <a:endParaRPr lang="en-US" sz="6000" dirty="0">
              <a:latin typeface="Times New Roman"/>
              <a:ea typeface="ヒラギノ角ゴ Pro W3" pitchFamily="127" charset="-128"/>
              <a:cs typeface="Times New Roman"/>
            </a:endParaRPr>
          </a:p>
          <a:p>
            <a:pPr marL="0" indent="0" algn="ctr">
              <a:spcAft>
                <a:spcPts val="3120"/>
              </a:spcAft>
              <a:buNone/>
            </a:pPr>
            <a:r>
              <a:rPr lang="en-US" sz="4800" dirty="0">
                <a:latin typeface="Times New Roman"/>
                <a:ea typeface="ヒラギノ角ゴ Pro W3" pitchFamily="127" charset="-128"/>
                <a:cs typeface="Times New Roman"/>
              </a:rPr>
              <a:t>http://</a:t>
            </a:r>
            <a:r>
              <a:rPr lang="en-US" sz="4800" dirty="0" err="1">
                <a:latin typeface="Times New Roman"/>
                <a:ea typeface="ヒラギノ角ゴ Pro W3" pitchFamily="127" charset="-128"/>
                <a:cs typeface="Times New Roman"/>
              </a:rPr>
              <a:t>findbugs.sourceforge.net</a:t>
            </a:r>
            <a:r>
              <a:rPr lang="en-US" sz="4800" dirty="0">
                <a:latin typeface="Times New Roman"/>
                <a:ea typeface="ヒラギノ角ゴ Pro W3" pitchFamily="127" charset="-128"/>
                <a:cs typeface="Times New Roman"/>
              </a:rPr>
              <a:t>/</a:t>
            </a:r>
            <a:endParaRPr lang="en-US" sz="48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371109747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smtClean="0">
                <a:latin typeface="Times New Roman"/>
              </a:rPr>
              <a:t>Functional and Unit Testing</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318609933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smtClean="0">
                <a:latin typeface="Times New Roman"/>
              </a:rPr>
              <a:t>Positive and Negative Testing</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175602978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err="1" smtClean="0">
                <a:latin typeface="Times New Roman"/>
              </a:rPr>
              <a:t>Gauntlt</a:t>
            </a:r>
            <a:endParaRPr lang="en-US" sz="6000" dirty="0" smtClean="0">
              <a:latin typeface="Times New Roman"/>
            </a:endParaRPr>
          </a:p>
          <a:p>
            <a:pPr marL="0" indent="0" algn="ctr">
              <a:spcAft>
                <a:spcPts val="3120"/>
              </a:spcAft>
              <a:buNone/>
            </a:pPr>
            <a:r>
              <a:rPr lang="en-US" sz="4000" dirty="0">
                <a:latin typeface="Times New Roman"/>
                <a:ea typeface="ヒラギノ角ゴ Pro W3" pitchFamily="127" charset="-128"/>
                <a:cs typeface="Times New Roman"/>
              </a:rPr>
              <a:t>https://</a:t>
            </a:r>
            <a:r>
              <a:rPr lang="en-US" sz="4000" dirty="0" err="1">
                <a:latin typeface="Times New Roman"/>
                <a:ea typeface="ヒラギノ角ゴ Pro W3" pitchFamily="127" charset="-128"/>
                <a:cs typeface="Times New Roman"/>
              </a:rPr>
              <a:t>github.com</a:t>
            </a:r>
            <a:r>
              <a:rPr lang="en-US" sz="4000" dirty="0">
                <a:latin typeface="Times New Roman"/>
                <a:ea typeface="ヒラギノ角ゴ Pro W3" pitchFamily="127" charset="-128"/>
                <a:cs typeface="Times New Roman"/>
              </a:rPr>
              <a:t>/</a:t>
            </a:r>
            <a:r>
              <a:rPr lang="en-US" sz="4000" dirty="0" err="1">
                <a:latin typeface="Times New Roman"/>
                <a:ea typeface="ヒラギノ角ゴ Pro W3" pitchFamily="127" charset="-128"/>
                <a:cs typeface="Times New Roman"/>
              </a:rPr>
              <a:t>thegauntlet</a:t>
            </a:r>
            <a:r>
              <a:rPr lang="en-US" sz="4000" dirty="0">
                <a:latin typeface="Times New Roman"/>
                <a:ea typeface="ヒラギノ角ゴ Pro W3" pitchFamily="127" charset="-128"/>
                <a:cs typeface="Times New Roman"/>
              </a:rPr>
              <a:t>/</a:t>
            </a:r>
            <a:r>
              <a:rPr lang="en-US" sz="4000" dirty="0" err="1">
                <a:latin typeface="Times New Roman"/>
                <a:ea typeface="ヒラギノ角ゴ Pro W3" pitchFamily="127" charset="-128"/>
                <a:cs typeface="Times New Roman"/>
              </a:rPr>
              <a:t>gauntlt</a:t>
            </a:r>
            <a:endParaRPr lang="en-US" sz="4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37090627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a:latin typeface="Times New Roman"/>
              </a:rPr>
              <a:t>Auto-code/site scanning on </a:t>
            </a:r>
            <a:r>
              <a:rPr lang="en-US" sz="6000" dirty="0" smtClean="0">
                <a:latin typeface="Times New Roman"/>
              </a:rPr>
              <a:t>commit</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147609353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sz="4000" i="1" dirty="0" smtClean="0">
              <a:latin typeface="Times New Roman"/>
              <a:cs typeface="Times New Roman"/>
            </a:endParaRPr>
          </a:p>
          <a:p>
            <a:pPr marL="0" indent="0">
              <a:buNone/>
            </a:pPr>
            <a:endParaRPr lang="en-US" sz="4000" i="1" dirty="0" smtClean="0">
              <a:latin typeface="Times New Roman"/>
              <a:cs typeface="Times New Roman"/>
            </a:endParaRPr>
          </a:p>
          <a:p>
            <a:pPr marL="0" indent="0">
              <a:buNone/>
            </a:pPr>
            <a:r>
              <a:rPr lang="en-US" sz="4000" dirty="0" smtClean="0">
                <a:latin typeface="Times New Roman"/>
                <a:cs typeface="Times New Roman"/>
              </a:rPr>
              <a:t>PUT </a:t>
            </a:r>
            <a:r>
              <a:rPr lang="en-US" sz="4000" dirty="0">
                <a:latin typeface="Times New Roman"/>
                <a:cs typeface="Times New Roman"/>
              </a:rPr>
              <a:t>https://</a:t>
            </a:r>
            <a:r>
              <a:rPr lang="en-US" sz="4000" dirty="0" err="1">
                <a:latin typeface="Times New Roman"/>
                <a:cs typeface="Times New Roman"/>
              </a:rPr>
              <a:t>sentinel.whitehatsec.com</a:t>
            </a:r>
            <a:r>
              <a:rPr lang="en-US" sz="4000" dirty="0">
                <a:latin typeface="Times New Roman"/>
                <a:cs typeface="Times New Roman"/>
              </a:rPr>
              <a:t>/</a:t>
            </a:r>
            <a:r>
              <a:rPr lang="en-US" sz="4000" dirty="0" err="1">
                <a:latin typeface="Times New Roman"/>
                <a:cs typeface="Times New Roman"/>
              </a:rPr>
              <a:t>api</a:t>
            </a:r>
            <a:r>
              <a:rPr lang="en-US" sz="4000" dirty="0">
                <a:latin typeface="Times New Roman"/>
                <a:cs typeface="Times New Roman"/>
              </a:rPr>
              <a:t>/</a:t>
            </a:r>
            <a:r>
              <a:rPr lang="en-US" sz="4000" dirty="0" err="1">
                <a:latin typeface="Times New Roman"/>
                <a:cs typeface="Times New Roman"/>
              </a:rPr>
              <a:t>vuln</a:t>
            </a:r>
            <a:r>
              <a:rPr lang="en-US" sz="4000" dirty="0">
                <a:latin typeface="Times New Roman"/>
                <a:cs typeface="Times New Roman"/>
              </a:rPr>
              <a:t>/retest/&lt;id&gt; </a:t>
            </a:r>
          </a:p>
        </p:txBody>
      </p:sp>
    </p:spTree>
    <p:extLst>
      <p:ext uri="{BB962C8B-B14F-4D97-AF65-F5344CB8AC3E}">
        <p14:creationId xmlns:p14="http://schemas.microsoft.com/office/powerpoint/2010/main" val="195389489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sz="4000" i="1" dirty="0" smtClean="0">
              <a:latin typeface="Times New Roman"/>
              <a:cs typeface="Times New Roman"/>
            </a:endParaRPr>
          </a:p>
          <a:p>
            <a:pPr marL="0" indent="0">
              <a:buNone/>
            </a:pPr>
            <a:endParaRPr lang="en-US" sz="4000" i="1" dirty="0" smtClean="0">
              <a:latin typeface="Times New Roman"/>
              <a:cs typeface="Times New Roman"/>
            </a:endParaRPr>
          </a:p>
          <a:p>
            <a:pPr marL="0" indent="0" algn="ctr">
              <a:buNone/>
            </a:pPr>
            <a:r>
              <a:rPr lang="en-US" sz="4000" dirty="0" smtClean="0">
                <a:latin typeface="Times New Roman"/>
                <a:cs typeface="Times New Roman"/>
              </a:rPr>
              <a:t>A Little </a:t>
            </a:r>
            <a:r>
              <a:rPr lang="en-US" sz="4000" dirty="0" err="1" smtClean="0">
                <a:latin typeface="Times New Roman"/>
                <a:cs typeface="Times New Roman"/>
              </a:rPr>
              <a:t>DevOps</a:t>
            </a:r>
            <a:endParaRPr lang="en-US" sz="4000" dirty="0">
              <a:latin typeface="Times New Roman"/>
              <a:cs typeface="Times New Roman"/>
            </a:endParaRPr>
          </a:p>
        </p:txBody>
      </p:sp>
    </p:spTree>
    <p:extLst>
      <p:ext uri="{BB962C8B-B14F-4D97-AF65-F5344CB8AC3E}">
        <p14:creationId xmlns:p14="http://schemas.microsoft.com/office/powerpoint/2010/main" val="109862036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sz="4000" i="1" dirty="0" smtClean="0">
              <a:latin typeface="Times New Roman"/>
              <a:cs typeface="Times New Roman"/>
            </a:endParaRPr>
          </a:p>
          <a:p>
            <a:pPr marL="0" indent="0">
              <a:buNone/>
            </a:pPr>
            <a:endParaRPr lang="en-US" sz="4000" i="1" dirty="0" smtClean="0">
              <a:latin typeface="Times New Roman"/>
              <a:cs typeface="Times New Roman"/>
            </a:endParaRPr>
          </a:p>
          <a:p>
            <a:pPr marL="0" indent="0" algn="ctr">
              <a:buNone/>
            </a:pPr>
            <a:r>
              <a:rPr lang="en-US" sz="4000" dirty="0" smtClean="0">
                <a:latin typeface="Times New Roman"/>
                <a:cs typeface="Times New Roman"/>
              </a:rPr>
              <a:t>Woodward: </a:t>
            </a:r>
          </a:p>
          <a:p>
            <a:pPr marL="0" indent="0" algn="ctr">
              <a:buNone/>
            </a:pPr>
            <a:r>
              <a:rPr lang="en-US" sz="4000" dirty="0" smtClean="0">
                <a:latin typeface="Times New Roman"/>
                <a:cs typeface="Times New Roman"/>
              </a:rPr>
              <a:t>Code Changes &amp; Complexity</a:t>
            </a:r>
            <a:endParaRPr lang="en-US" sz="4000" dirty="0">
              <a:latin typeface="Times New Roman"/>
              <a:cs typeface="Times New Roman"/>
            </a:endParaRPr>
          </a:p>
        </p:txBody>
      </p:sp>
    </p:spTree>
    <p:extLst>
      <p:ext uri="{BB962C8B-B14F-4D97-AF65-F5344CB8AC3E}">
        <p14:creationId xmlns:p14="http://schemas.microsoft.com/office/powerpoint/2010/main" val="104779052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sz="4000" i="1" dirty="0" smtClean="0">
              <a:latin typeface="Times New Roman"/>
              <a:cs typeface="Times New Roman"/>
            </a:endParaRPr>
          </a:p>
          <a:p>
            <a:pPr marL="0" indent="0">
              <a:buNone/>
            </a:pPr>
            <a:endParaRPr lang="en-US" sz="4000" i="1" dirty="0" smtClean="0">
              <a:latin typeface="Times New Roman"/>
              <a:cs typeface="Times New Roman"/>
            </a:endParaRPr>
          </a:p>
          <a:p>
            <a:pPr marL="0" indent="0" algn="ctr">
              <a:buNone/>
            </a:pPr>
            <a:r>
              <a:rPr lang="en-US" sz="4000" dirty="0" smtClean="0">
                <a:latin typeface="Times New Roman"/>
                <a:cs typeface="Times New Roman"/>
              </a:rPr>
              <a:t>APIs: REST </a:t>
            </a:r>
            <a:r>
              <a:rPr lang="en-US" sz="4000" dirty="0" err="1" smtClean="0">
                <a:latin typeface="Times New Roman"/>
                <a:cs typeface="Times New Roman"/>
              </a:rPr>
              <a:t>vs</a:t>
            </a:r>
            <a:r>
              <a:rPr lang="en-US" sz="4000" dirty="0" smtClean="0">
                <a:latin typeface="Times New Roman"/>
                <a:cs typeface="Times New Roman"/>
              </a:rPr>
              <a:t> SOAP</a:t>
            </a:r>
            <a:endParaRPr lang="en-US" sz="4000" dirty="0">
              <a:latin typeface="Times New Roman"/>
              <a:cs typeface="Times New Roman"/>
            </a:endParaRPr>
          </a:p>
        </p:txBody>
      </p:sp>
    </p:spTree>
    <p:extLst>
      <p:ext uri="{BB962C8B-B14F-4D97-AF65-F5344CB8AC3E}">
        <p14:creationId xmlns:p14="http://schemas.microsoft.com/office/powerpoint/2010/main" val="333081328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smtClean="0">
                <a:latin typeface="Times New Roman"/>
              </a:rPr>
              <a:t>Future Directions</a:t>
            </a:r>
          </a:p>
          <a:p>
            <a:pPr marL="0" indent="0" algn="ctr">
              <a:spcAft>
                <a:spcPts val="3120"/>
              </a:spcAft>
              <a:buNone/>
            </a:pPr>
            <a:r>
              <a:rPr lang="en-US" sz="6000" dirty="0" smtClean="0">
                <a:latin typeface="Times New Roman"/>
                <a:ea typeface="ヒラギノ角ゴ Pro W3" pitchFamily="127" charset="-128"/>
                <a:cs typeface="Times New Roman"/>
              </a:rPr>
              <a:t>&amp; Resources</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33251089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7200" dirty="0"/>
              <a:t>Want to get better at security? </a:t>
            </a:r>
            <a:endParaRPr lang="en-US" sz="7200" dirty="0" smtClean="0">
              <a:latin typeface="Times New Roman"/>
              <a:ea typeface="ヒラギノ角ゴ Pro W3" pitchFamily="127" charset="-128"/>
              <a:cs typeface="ヒラギノ角ゴ Pro W3" pitchFamily="127" charset="-128"/>
            </a:endParaRPr>
          </a:p>
        </p:txBody>
      </p:sp>
    </p:spTree>
    <p:extLst>
      <p:ext uri="{BB962C8B-B14F-4D97-AF65-F5344CB8AC3E}">
        <p14:creationId xmlns:p14="http://schemas.microsoft.com/office/powerpoint/2010/main" val="149790719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5400" dirty="0" err="1" smtClean="0">
                <a:latin typeface="Times New Roman"/>
              </a:rPr>
              <a:t>iControl</a:t>
            </a:r>
            <a:endParaRPr lang="en-US" sz="5400" dirty="0">
              <a:latin typeface="Times New Roman"/>
            </a:endParaRPr>
          </a:p>
          <a:p>
            <a:pPr marL="0" indent="0" algn="ctr">
              <a:spcAft>
                <a:spcPts val="3120"/>
              </a:spcAft>
              <a:buNone/>
            </a:pPr>
            <a:r>
              <a:rPr lang="en-US" sz="5400" dirty="0" smtClean="0">
                <a:latin typeface="Times New Roman"/>
                <a:ea typeface="ヒラギノ角ゴ Pro W3" pitchFamily="127" charset="-128"/>
                <a:cs typeface="Times New Roman"/>
              </a:rPr>
              <a:t>&amp;</a:t>
            </a:r>
          </a:p>
          <a:p>
            <a:pPr marL="0" indent="0" algn="ctr">
              <a:spcAft>
                <a:spcPts val="3120"/>
              </a:spcAft>
              <a:buNone/>
            </a:pPr>
            <a:r>
              <a:rPr lang="en-US" sz="5400" dirty="0" smtClean="0">
                <a:latin typeface="Times New Roman"/>
                <a:ea typeface="ヒラギノ角ゴ Pro W3" pitchFamily="127" charset="-128"/>
                <a:cs typeface="Times New Roman"/>
              </a:rPr>
              <a:t>Space</a:t>
            </a:r>
            <a:endParaRPr lang="en-US" sz="54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150460642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5400" dirty="0" smtClean="0">
                <a:latin typeface="Times New Roman"/>
              </a:rPr>
              <a:t>IF-MAP</a:t>
            </a:r>
          </a:p>
        </p:txBody>
      </p:sp>
    </p:spTree>
    <p:extLst>
      <p:ext uri="{BB962C8B-B14F-4D97-AF65-F5344CB8AC3E}">
        <p14:creationId xmlns:p14="http://schemas.microsoft.com/office/powerpoint/2010/main" val="137928935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5400" dirty="0">
                <a:latin typeface="Times New Roman"/>
                <a:ea typeface="ヒラギノ角ゴ Pro W3" pitchFamily="127" charset="-128"/>
                <a:cs typeface="Times New Roman"/>
              </a:rPr>
              <a:t>Security Automation </a:t>
            </a:r>
            <a:r>
              <a:rPr lang="en-US" sz="5400" dirty="0" smtClean="0">
                <a:latin typeface="Times New Roman"/>
                <a:ea typeface="ヒラギノ角ゴ Pro W3" pitchFamily="127" charset="-128"/>
                <a:cs typeface="Times New Roman"/>
              </a:rPr>
              <a:t>List</a:t>
            </a:r>
          </a:p>
          <a:p>
            <a:pPr marL="0" indent="0" algn="ctr">
              <a:spcAft>
                <a:spcPts val="3120"/>
              </a:spcAft>
              <a:buNone/>
            </a:pPr>
            <a:r>
              <a:rPr lang="en-US" sz="5400" dirty="0" err="1" smtClean="0">
                <a:latin typeface="Times New Roman"/>
                <a:ea typeface="ヒラギノ角ゴ Pro W3" pitchFamily="127" charset="-128"/>
                <a:cs typeface="Times New Roman"/>
              </a:rPr>
              <a:t>SecurityAutomata.Com</a:t>
            </a:r>
            <a:endParaRPr lang="en-US" sz="5400" dirty="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296848322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5400" dirty="0" smtClean="0">
                <a:latin typeface="Times New Roman"/>
                <a:ea typeface="ヒラギノ角ゴ Pro W3" pitchFamily="127" charset="-128"/>
                <a:cs typeface="Times New Roman"/>
              </a:rPr>
              <a:t>IAM</a:t>
            </a:r>
          </a:p>
          <a:p>
            <a:pPr marL="0" indent="0" algn="ctr">
              <a:spcAft>
                <a:spcPts val="3120"/>
              </a:spcAft>
              <a:buNone/>
            </a:pPr>
            <a:r>
              <a:rPr lang="en-US" sz="5400" dirty="0" smtClean="0">
                <a:latin typeface="Times New Roman"/>
                <a:ea typeface="ヒラギノ角ゴ Pro W3" pitchFamily="127" charset="-128"/>
                <a:cs typeface="Times New Roman"/>
              </a:rPr>
              <a:t>SCIM/XACML</a:t>
            </a:r>
            <a:endParaRPr lang="en-US" sz="5400" dirty="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45420249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a:latin typeface="Times New Roman"/>
              </a:rPr>
              <a:t>Conclusion</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171026221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1101725" y="1614488"/>
            <a:ext cx="6938963" cy="685800"/>
          </a:xfrm>
        </p:spPr>
        <p:txBody>
          <a:bodyPr/>
          <a:lstStyle/>
          <a:p>
            <a:pPr algn="ctr" eaLnBrk="1" hangingPunct="1"/>
            <a:r>
              <a:rPr lang="en-US" sz="3400" dirty="0" smtClean="0">
                <a:solidFill>
                  <a:srgbClr val="34170C"/>
                </a:solidFill>
                <a:latin typeface="Times New Roman"/>
                <a:ea typeface="ヒラギノ角ゴ Pro W3" pitchFamily="127" charset="-128"/>
                <a:cs typeface="ヒラギノ角ゴ Pro W3" pitchFamily="127" charset="-128"/>
              </a:rPr>
              <a:t>Any questions?</a:t>
            </a:r>
            <a:endParaRPr lang="en-US" sz="3000" dirty="0" smtClean="0">
              <a:solidFill>
                <a:srgbClr val="431F0F"/>
              </a:solidFill>
              <a:latin typeface="Times New Roman"/>
              <a:ea typeface="ヒラギノ角ゴ Pro W3" pitchFamily="127" charset="-128"/>
              <a:cs typeface="ヒラギノ角ゴ Pro W3" pitchFamily="127" charset="-128"/>
            </a:endParaRPr>
          </a:p>
        </p:txBody>
      </p:sp>
      <p:sp>
        <p:nvSpPr>
          <p:cNvPr id="32775" name="Rectangle 7"/>
          <p:cNvSpPr>
            <a:spLocks noChangeArrowheads="1"/>
          </p:cNvSpPr>
          <p:nvPr/>
        </p:nvSpPr>
        <p:spPr bwMode="auto">
          <a:xfrm>
            <a:off x="2866604" y="3047080"/>
            <a:ext cx="3363912" cy="1631950"/>
          </a:xfrm>
          <a:prstGeom prst="rect">
            <a:avLst/>
          </a:prstGeom>
          <a:noFill/>
          <a:ln w="9525">
            <a:noFill/>
            <a:miter lim="800000"/>
            <a:headEnd/>
            <a:tailEnd/>
          </a:ln>
        </p:spPr>
        <p:txBody>
          <a:bodyPr wrap="none">
            <a:prstTxWarp prst="textNoShape">
              <a:avLst/>
            </a:prstTxWarp>
            <a:spAutoFit/>
          </a:bodyPr>
          <a:lstStyle/>
          <a:p>
            <a:pPr algn="ctr"/>
            <a:r>
              <a:rPr lang="en-US" sz="2000" b="1" dirty="0">
                <a:solidFill>
                  <a:srgbClr val="431F0F"/>
                </a:solidFill>
                <a:latin typeface="Helvetica" pitchFamily="127" charset="0"/>
              </a:rPr>
              <a:t>David Mortman</a:t>
            </a:r>
            <a:br>
              <a:rPr lang="en-US" sz="2000" b="1" dirty="0">
                <a:solidFill>
                  <a:srgbClr val="431F0F"/>
                </a:solidFill>
                <a:latin typeface="Helvetica" pitchFamily="127" charset="0"/>
              </a:rPr>
            </a:br>
            <a:r>
              <a:rPr lang="en-US" sz="2000" i="1" dirty="0">
                <a:solidFill>
                  <a:srgbClr val="431F0F"/>
                </a:solidFill>
                <a:latin typeface="Helvetica" pitchFamily="127" charset="0"/>
              </a:rPr>
              <a:t>Chief Security Architect</a:t>
            </a:r>
            <a:br>
              <a:rPr lang="en-US" sz="2000" i="1" dirty="0">
                <a:solidFill>
                  <a:srgbClr val="431F0F"/>
                </a:solidFill>
                <a:latin typeface="Helvetica" pitchFamily="127" charset="0"/>
              </a:rPr>
            </a:br>
            <a:r>
              <a:rPr lang="en-US" sz="1800" dirty="0">
                <a:solidFill>
                  <a:srgbClr val="431F0F"/>
                </a:solidFill>
                <a:latin typeface="Helvetica" pitchFamily="127" charset="0"/>
                <a:hlinkClick r:id="rId3"/>
              </a:rPr>
              <a:t>david.mortman@enstratus.com</a:t>
            </a:r>
            <a:r>
              <a:rPr lang="en-US" sz="1800" dirty="0">
                <a:solidFill>
                  <a:srgbClr val="431F0F"/>
                </a:solidFill>
                <a:latin typeface="Helvetica" pitchFamily="127" charset="0"/>
              </a:rPr>
              <a:t/>
            </a:r>
            <a:br>
              <a:rPr lang="en-US" sz="1800" dirty="0">
                <a:solidFill>
                  <a:srgbClr val="431F0F"/>
                </a:solidFill>
                <a:latin typeface="Helvetica" pitchFamily="127" charset="0"/>
              </a:rPr>
            </a:br>
            <a:r>
              <a:rPr lang="en-US" sz="1800" dirty="0">
                <a:solidFill>
                  <a:srgbClr val="431F0F"/>
                </a:solidFill>
                <a:latin typeface="Helvetica" pitchFamily="127" charset="0"/>
              </a:rPr>
              <a:t>@</a:t>
            </a:r>
            <a:r>
              <a:rPr lang="en-US" sz="1800" dirty="0" err="1">
                <a:solidFill>
                  <a:srgbClr val="431F0F"/>
                </a:solidFill>
                <a:latin typeface="Helvetica" pitchFamily="127" charset="0"/>
              </a:rPr>
              <a:t>mortman</a:t>
            </a:r>
            <a:r>
              <a:rPr lang="en-US" sz="1800" dirty="0">
                <a:solidFill>
                  <a:srgbClr val="431F0F"/>
                </a:solidFill>
                <a:latin typeface="Helvetica" pitchFamily="127" charset="0"/>
              </a:rPr>
              <a:t/>
            </a:r>
            <a:br>
              <a:rPr lang="en-US" sz="1800" dirty="0">
                <a:solidFill>
                  <a:srgbClr val="431F0F"/>
                </a:solidFill>
                <a:latin typeface="Helvetica" pitchFamily="127" charset="0"/>
              </a:rPr>
            </a:br>
            <a:endParaRPr lang="en-US" sz="2500" dirty="0">
              <a:solidFill>
                <a:srgbClr val="431F0F"/>
              </a:solidFill>
              <a:latin typeface="Helvetica" pitchFamily="127"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7200" dirty="0"/>
              <a:t>Improve your operations</a:t>
            </a:r>
            <a:r>
              <a:rPr lang="en-US" sz="7200" dirty="0"/>
              <a:t> </a:t>
            </a:r>
            <a:endParaRPr lang="en-US" sz="7200" dirty="0" smtClean="0">
              <a:latin typeface="Times New Roman"/>
              <a:ea typeface="ヒラギノ角ゴ Pro W3" pitchFamily="127" charset="-128"/>
              <a:cs typeface="ヒラギノ角ゴ Pro W3" pitchFamily="127" charset="-128"/>
            </a:endParaRPr>
          </a:p>
        </p:txBody>
      </p:sp>
    </p:spTree>
    <p:extLst>
      <p:ext uri="{BB962C8B-B14F-4D97-AF65-F5344CB8AC3E}">
        <p14:creationId xmlns:p14="http://schemas.microsoft.com/office/powerpoint/2010/main" val="365274824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7200" dirty="0"/>
              <a:t>Improve your </a:t>
            </a:r>
            <a:r>
              <a:rPr lang="en-US" sz="7200" dirty="0" err="1" smtClean="0"/>
              <a:t>developement</a:t>
            </a:r>
            <a:endParaRPr lang="en-US" sz="7200" dirty="0" smtClean="0">
              <a:latin typeface="Times New Roman"/>
              <a:ea typeface="ヒラギノ角ゴ Pro W3" pitchFamily="127" charset="-128"/>
              <a:cs typeface="ヒラギノ角ゴ Pro W3" pitchFamily="127" charset="-128"/>
            </a:endParaRPr>
          </a:p>
        </p:txBody>
      </p:sp>
    </p:spTree>
    <p:extLst>
      <p:ext uri="{BB962C8B-B14F-4D97-AF65-F5344CB8AC3E}">
        <p14:creationId xmlns:p14="http://schemas.microsoft.com/office/powerpoint/2010/main" val="305654068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7200" dirty="0" smtClean="0">
                <a:solidFill>
                  <a:prstClr val="black"/>
                </a:solidFill>
                <a:latin typeface="Times New Roman"/>
              </a:rPr>
              <a:t>The Problem</a:t>
            </a:r>
            <a:endParaRPr lang="en-US" sz="7200" dirty="0" smtClean="0">
              <a:latin typeface="Times New Roman"/>
              <a:ea typeface="ヒラギノ角ゴ Pro W3" pitchFamily="127" charset="-128"/>
              <a:cs typeface="ヒラギノ角ゴ Pro W3" pitchFamily="127" charset="-128"/>
            </a:endParaRPr>
          </a:p>
        </p:txBody>
      </p:sp>
    </p:spTree>
    <p:extLst>
      <p:ext uri="{BB962C8B-B14F-4D97-AF65-F5344CB8AC3E}">
        <p14:creationId xmlns:p14="http://schemas.microsoft.com/office/powerpoint/2010/main" val="391513446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a:latin typeface="Times New Roman"/>
                <a:cs typeface="Times New Roman"/>
              </a:rPr>
              <a:t> Huge % of incidents revolve around operational or coding issues</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310275539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smtClean="0">
                <a:latin typeface="Times New Roman"/>
                <a:cs typeface="Times New Roman"/>
              </a:rPr>
              <a:t>Why?</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281776962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3688" y="430213"/>
            <a:ext cx="8520112" cy="685800"/>
          </a:xfrm>
        </p:spPr>
        <p:txBody>
          <a:bodyPr/>
          <a:lstStyle/>
          <a:p>
            <a:endParaRPr lang="en-US" sz="3000" dirty="0">
              <a:latin typeface="Times New Roman"/>
              <a:ea typeface="ヒラギノ角ゴ Pro W3" pitchFamily="127" charset="-128"/>
              <a:cs typeface="ヒラギノ角ゴ Pro W3" pitchFamily="127" charset="-128"/>
            </a:endParaRPr>
          </a:p>
        </p:txBody>
      </p:sp>
      <p:sp>
        <p:nvSpPr>
          <p:cNvPr id="41987" name="Rectangle 3"/>
          <p:cNvSpPr>
            <a:spLocks noGrp="1" noChangeArrowheads="1"/>
          </p:cNvSpPr>
          <p:nvPr>
            <p:ph type="body" idx="1"/>
          </p:nvPr>
        </p:nvSpPr>
        <p:spPr/>
        <p:txBody>
          <a:bodyPr anchor="ctr" anchorCtr="1"/>
          <a:lstStyle/>
          <a:p>
            <a:pPr marL="0" indent="0" algn="ctr">
              <a:spcAft>
                <a:spcPts val="3120"/>
              </a:spcAft>
              <a:buNone/>
            </a:pPr>
            <a:r>
              <a:rPr lang="en-US" sz="6000" dirty="0" smtClean="0">
                <a:latin typeface="Times New Roman"/>
                <a:cs typeface="Times New Roman"/>
              </a:rPr>
              <a:t>People Are Bad At Repeatable Tasks!</a:t>
            </a:r>
            <a:endParaRPr lang="en-US" sz="6000" dirty="0" smtClean="0">
              <a:latin typeface="Times New Roman"/>
              <a:ea typeface="ヒラギノ角ゴ Pro W3" pitchFamily="127" charset="-128"/>
              <a:cs typeface="Times New Roman"/>
            </a:endParaRPr>
          </a:p>
        </p:txBody>
      </p:sp>
    </p:spTree>
    <p:extLst>
      <p:ext uri="{BB962C8B-B14F-4D97-AF65-F5344CB8AC3E}">
        <p14:creationId xmlns:p14="http://schemas.microsoft.com/office/powerpoint/2010/main" val="223704558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P New Business Presentation Template 8-2010">
  <a:themeElements>
    <a:clrScheme name="">
      <a:dk1>
        <a:srgbClr val="000000"/>
      </a:dk1>
      <a:lt1>
        <a:srgbClr val="FFFFFF"/>
      </a:lt1>
      <a:dk2>
        <a:srgbClr val="0080FF"/>
      </a:dk2>
      <a:lt2>
        <a:srgbClr val="808080"/>
      </a:lt2>
      <a:accent1>
        <a:srgbClr val="B3B3B3"/>
      </a:accent1>
      <a:accent2>
        <a:srgbClr val="254157"/>
      </a:accent2>
      <a:accent3>
        <a:srgbClr val="FFFFFF"/>
      </a:accent3>
      <a:accent4>
        <a:srgbClr val="000000"/>
      </a:accent4>
      <a:accent5>
        <a:srgbClr val="D6D6D6"/>
      </a:accent5>
      <a:accent6>
        <a:srgbClr val="203A4E"/>
      </a:accent6>
      <a:hlink>
        <a:srgbClr val="009999"/>
      </a:hlink>
      <a:folHlink>
        <a:srgbClr val="99CC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82633</TotalTime>
  <Words>2304</Words>
  <Application>Microsoft Macintosh PowerPoint</Application>
  <PresentationFormat>On-screen Show (4:3)</PresentationFormat>
  <Paragraphs>90</Paragraphs>
  <Slides>35</Slides>
  <Notes>33</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GP New Business Presentation Template 8-2010</vt:lpstr>
      <vt:lpstr>The Defense RESTs: Automation and APIs for Better Security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Any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Lincor is reaching a strategic inflection point</dc:title>
  <dc:creator>apatton</dc:creator>
  <cp:lastModifiedBy>David Mortman</cp:lastModifiedBy>
  <cp:revision>360</cp:revision>
  <cp:lastPrinted>2012-05-09T20:37:06Z</cp:lastPrinted>
  <dcterms:created xsi:type="dcterms:W3CDTF">2012-06-28T00:23:18Z</dcterms:created>
  <dcterms:modified xsi:type="dcterms:W3CDTF">2012-09-26T12:50:34Z</dcterms:modified>
</cp:coreProperties>
</file>