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Override PartName="/ppt/slides/slide27.xml" ContentType="application/vnd.openxmlformats-officedocument.presentationml.slide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slides/slide25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Default Extension="tiff" ContentType="image/tiff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70" r:id="rId2"/>
    <p:sldId id="280" r:id="rId3"/>
    <p:sldId id="274" r:id="rId4"/>
    <p:sldId id="279" r:id="rId5"/>
    <p:sldId id="288" r:id="rId6"/>
    <p:sldId id="261" r:id="rId7"/>
    <p:sldId id="272" r:id="rId8"/>
    <p:sldId id="273" r:id="rId9"/>
    <p:sldId id="291" r:id="rId10"/>
    <p:sldId id="275" r:id="rId11"/>
    <p:sldId id="276" r:id="rId12"/>
    <p:sldId id="285" r:id="rId13"/>
    <p:sldId id="264" r:id="rId14"/>
    <p:sldId id="265" r:id="rId15"/>
    <p:sldId id="293" r:id="rId16"/>
    <p:sldId id="294" r:id="rId17"/>
    <p:sldId id="277" r:id="rId18"/>
    <p:sldId id="292" r:id="rId19"/>
    <p:sldId id="267" r:id="rId20"/>
    <p:sldId id="289" r:id="rId21"/>
    <p:sldId id="281" r:id="rId22"/>
    <p:sldId id="282" r:id="rId23"/>
    <p:sldId id="284" r:id="rId24"/>
    <p:sldId id="295" r:id="rId25"/>
    <p:sldId id="283" r:id="rId26"/>
    <p:sldId id="290" r:id="rId27"/>
    <p:sldId id="26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35451D"/>
    <a:srgbClr val="475C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00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61000">
              <a:srgbClr val="35451D"/>
            </a:gs>
            <a:gs pos="0">
              <a:schemeClr val="accent3">
                <a:lumMod val="7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859E1-6272-6C45-B076-2016FA939A5C}" type="datetimeFigureOut">
              <a:rPr lang="en-US" smtClean="0"/>
              <a:pPr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5E380-AA1D-1C48-B7DC-F487D6A7D2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587164" y="6428044"/>
            <a:ext cx="1556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©2012, Ed Skoudis</a:t>
            </a:r>
          </a:p>
          <a:p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rgbClr val="FFFF00"/>
          </a:solidFill>
          <a:effectLst>
            <a:glow rad="101600">
              <a:schemeClr val="tx1">
                <a:alpha val="75000"/>
              </a:schemeClr>
            </a:glow>
          </a:effectLst>
          <a:latin typeface="Stencil"/>
          <a:ea typeface="+mj-ea"/>
          <a:cs typeface="Stenci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effectLst/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effectLst/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effectLst/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85" y="2019300"/>
            <a:ext cx="7772400" cy="1143000"/>
          </a:xfrm>
        </p:spPr>
        <p:txBody>
          <a:bodyPr>
            <a:noAutofit/>
          </a:bodyPr>
          <a:lstStyle/>
          <a:p>
            <a:pPr algn="l"/>
            <a:r>
              <a:rPr lang="en-US" dirty="0" smtClean="0"/>
              <a:t>Unleashing</a:t>
            </a:r>
            <a:br>
              <a:rPr lang="en-US" dirty="0" smtClean="0"/>
            </a:br>
            <a:r>
              <a:rPr lang="en-US" dirty="0" smtClean="0"/>
              <a:t>the Dogs of </a:t>
            </a:r>
            <a:br>
              <a:rPr lang="en-US" dirty="0" smtClean="0"/>
            </a:br>
            <a:r>
              <a:rPr lang="en-US" dirty="0" smtClean="0"/>
              <a:t>(cyber) War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127500"/>
            <a:ext cx="6400800" cy="1752600"/>
          </a:xfrm>
        </p:spPr>
        <p:txBody>
          <a:bodyPr/>
          <a:lstStyle/>
          <a:p>
            <a:pPr algn="l"/>
            <a:r>
              <a:rPr lang="en-US" sz="2400" dirty="0" smtClean="0">
                <a:solidFill>
                  <a:srgbClr val="FFFFFF"/>
                </a:solidFill>
              </a:rPr>
              <a:t>By Ed Skoudis</a:t>
            </a:r>
          </a:p>
          <a:p>
            <a:pPr algn="l"/>
            <a:r>
              <a:rPr lang="en-US" sz="2400" dirty="0" smtClean="0">
                <a:solidFill>
                  <a:srgbClr val="FFFFFF"/>
                </a:solidFill>
              </a:rPr>
              <a:t>September 2012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28400"/>
          <a:stretch>
            <a:fillRect/>
          </a:stretch>
        </p:blipFill>
        <p:spPr>
          <a:xfrm>
            <a:off x="4178797" y="1085684"/>
            <a:ext cx="4635500" cy="45466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50800" dist="190500" dir="7380000" algn="bl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2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Problem of Attribution</a:t>
            </a:r>
            <a:br>
              <a:rPr lang="en-US" dirty="0" smtClean="0"/>
            </a:br>
            <a:r>
              <a:rPr lang="en-US" dirty="0" smtClean="0"/>
              <a:t>in the Cyber Domain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0" y="1739900"/>
            <a:ext cx="8458200" cy="4114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Over the past decade, attribution has been one of the most oft-cited arguments against the effectiveness of cyber war</a:t>
            </a:r>
          </a:p>
          <a:p>
            <a:pPr lvl="1"/>
            <a:r>
              <a:rPr lang="en-US" sz="2400" dirty="0" smtClean="0"/>
              <a:t>Who did this and how should we respond proportionately?</a:t>
            </a:r>
          </a:p>
          <a:p>
            <a:r>
              <a:rPr lang="en-US" sz="2800" dirty="0" smtClean="0"/>
              <a:t>It was a difficult problem to unwind entirely</a:t>
            </a:r>
          </a:p>
          <a:p>
            <a:pPr lvl="1"/>
            <a:r>
              <a:rPr lang="en-US" sz="2400" dirty="0" smtClean="0"/>
              <a:t>Did Country “A” really attack?  Or was it “B”?</a:t>
            </a:r>
          </a:p>
          <a:p>
            <a:r>
              <a:rPr lang="en-US" sz="2800" dirty="0" smtClean="0"/>
              <a:t>But sometimes, actors want attribution</a:t>
            </a:r>
          </a:p>
          <a:p>
            <a:r>
              <a:rPr lang="en-US" sz="2800" dirty="0" smtClean="0"/>
              <a:t>And, having cyber capabilities allows us another rung in the escalation ladder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41760"/>
            <a:ext cx="7772400" cy="1143000"/>
          </a:xfrm>
        </p:spPr>
        <p:txBody>
          <a:bodyPr/>
          <a:lstStyle/>
          <a:p>
            <a:r>
              <a:rPr lang="en-US" dirty="0" smtClean="0"/>
              <a:t>Attribution </a:t>
            </a:r>
            <a:r>
              <a:rPr lang="en-US" dirty="0" err="1" smtClean="0"/>
              <a:t>Redux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715" y="873888"/>
            <a:ext cx="8458200" cy="4114800"/>
          </a:xfrm>
          <a:noFill/>
        </p:spPr>
        <p:txBody>
          <a:bodyPr>
            <a:noAutofit/>
          </a:bodyPr>
          <a:lstStyle/>
          <a:p>
            <a:r>
              <a:rPr lang="en-US" sz="2400" dirty="0" smtClean="0"/>
              <a:t>With </a:t>
            </a:r>
            <a:r>
              <a:rPr lang="en-US" sz="2400" dirty="0" smtClean="0"/>
              <a:t>the NY Times </a:t>
            </a:r>
            <a:r>
              <a:rPr lang="en-US" sz="2400" dirty="0" smtClean="0"/>
              <a:t>leaks of June 2012 regarding </a:t>
            </a:r>
            <a:r>
              <a:rPr lang="en-US" sz="2400" dirty="0" err="1" smtClean="0"/>
              <a:t>Stuxnet</a:t>
            </a:r>
            <a:r>
              <a:rPr lang="en-US" sz="2400" dirty="0" smtClean="0"/>
              <a:t> and</a:t>
            </a:r>
            <a:r>
              <a:rPr lang="en-US" sz="2400" dirty="0" smtClean="0"/>
              <a:t> operation Olympic </a:t>
            </a:r>
            <a:r>
              <a:rPr lang="en-US" sz="2400" dirty="0" smtClean="0"/>
              <a:t>Games, an adversary got some confirmation of the source of malware</a:t>
            </a:r>
          </a:p>
          <a:p>
            <a:r>
              <a:rPr lang="en-US" sz="2400" dirty="0" smtClean="0"/>
              <a:t>Such an adversary may have the ability to fingerprint the</a:t>
            </a:r>
            <a:r>
              <a:rPr lang="en-US" sz="2400" dirty="0" smtClean="0"/>
              <a:t> organizations that authored those </a:t>
            </a:r>
            <a:r>
              <a:rPr lang="en-US" sz="2400" dirty="0" smtClean="0"/>
              <a:t>weapons</a:t>
            </a:r>
          </a:p>
          <a:p>
            <a:pPr lvl="1"/>
            <a:r>
              <a:rPr lang="en-US" sz="2000" dirty="0" smtClean="0"/>
              <a:t>Unique coding style, variable usage, compiler quirks, libraries called, functionality, etc.</a:t>
            </a:r>
          </a:p>
          <a:p>
            <a:pPr lvl="1"/>
            <a:r>
              <a:rPr lang="en-US" sz="2000" dirty="0" smtClean="0"/>
              <a:t>Country “A” wrote this</a:t>
            </a:r>
            <a:endParaRPr lang="en-US" sz="2000" dirty="0" smtClean="0"/>
          </a:p>
          <a:p>
            <a:r>
              <a:rPr lang="en-US" sz="2400" dirty="0" smtClean="0"/>
              <a:t>An adversary </a:t>
            </a:r>
            <a:r>
              <a:rPr lang="en-US" sz="2400" dirty="0" smtClean="0"/>
              <a:t>could look for </a:t>
            </a:r>
            <a:r>
              <a:rPr lang="en-US" sz="2400" i="1" dirty="0" smtClean="0"/>
              <a:t>other </a:t>
            </a:r>
            <a:r>
              <a:rPr lang="en-US" sz="2400" dirty="0" smtClean="0"/>
              <a:t>deployed cyber weapons with the same signature</a:t>
            </a:r>
          </a:p>
          <a:p>
            <a:pPr lvl="1"/>
            <a:r>
              <a:rPr lang="en-US" sz="2000" dirty="0" smtClean="0"/>
              <a:t>Country “A” must have also written this, this, and that!</a:t>
            </a:r>
          </a:p>
          <a:p>
            <a:r>
              <a:rPr lang="en-US" sz="2400" dirty="0" smtClean="0"/>
              <a:t>Thus, other missions could be jeopardized or attribution could pop up where unexpected</a:t>
            </a:r>
          </a:p>
          <a:p>
            <a:r>
              <a:rPr lang="en-US" sz="2400" dirty="0" smtClean="0"/>
              <a:t>Some missions may even need to be called off or heavily altered when such a leak occurs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0186"/>
            <a:ext cx="8229600" cy="1143000"/>
          </a:xfrm>
        </p:spPr>
        <p:txBody>
          <a:bodyPr/>
          <a:lstStyle/>
          <a:p>
            <a:r>
              <a:rPr lang="en-US" dirty="0" err="1" smtClean="0"/>
              <a:t>Mis</a:t>
            </a:r>
            <a:r>
              <a:rPr lang="en-US" dirty="0" smtClean="0"/>
              <a:t>-Attribution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23" y="919232"/>
            <a:ext cx="901374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Given that attribution of one malware asset could lead to attribution of other missions and the revelation of a given actor…</a:t>
            </a:r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 smtClean="0"/>
              <a:t>art of misattribution rises in importance</a:t>
            </a:r>
          </a:p>
          <a:p>
            <a:r>
              <a:rPr lang="en-US" sz="2400" dirty="0" smtClean="0"/>
              <a:t>How can you make malware assets that look like someone else created them?</a:t>
            </a:r>
          </a:p>
          <a:p>
            <a:pPr lvl="1"/>
            <a:r>
              <a:rPr lang="en-US" sz="2400" dirty="0" smtClean="0"/>
              <a:t>Put language and other references for another culture</a:t>
            </a:r>
          </a:p>
          <a:p>
            <a:pPr lvl="1"/>
            <a:r>
              <a:rPr lang="en-US" sz="2400" dirty="0" smtClean="0"/>
              <a:t>Add deliberate but unimportant errors in your work</a:t>
            </a:r>
          </a:p>
          <a:p>
            <a:pPr lvl="2"/>
            <a:r>
              <a:rPr lang="en-US" sz="1800" dirty="0" smtClean="0"/>
              <a:t>No nation state would build something with such a lame flaw</a:t>
            </a:r>
          </a:p>
          <a:p>
            <a:pPr lvl="2"/>
            <a:r>
              <a:rPr lang="en-US" sz="1800" dirty="0" smtClean="0"/>
              <a:t>…Or would they?  That’s what they want you to think</a:t>
            </a:r>
            <a:r>
              <a:rPr lang="en-US" sz="1800" dirty="0" smtClean="0"/>
              <a:t>!</a:t>
            </a:r>
          </a:p>
          <a:p>
            <a:pPr lvl="2"/>
            <a:r>
              <a:rPr lang="en-US" sz="1800" dirty="0" err="1" smtClean="0"/>
              <a:t>Shamoon</a:t>
            </a:r>
            <a:r>
              <a:rPr lang="en-US" sz="1800" dirty="0" smtClean="0"/>
              <a:t> malware that targeted Saudi </a:t>
            </a:r>
            <a:r>
              <a:rPr lang="en-US" sz="1800" dirty="0" err="1" smtClean="0"/>
              <a:t>Aramco</a:t>
            </a:r>
            <a:r>
              <a:rPr lang="en-US" sz="1800" dirty="0" smtClean="0"/>
              <a:t> had several flaws: Date check, malfunctioning dropper, etc.  -- Therefore, it couldn’t have been a nation state</a:t>
            </a:r>
          </a:p>
          <a:p>
            <a:pPr lvl="2"/>
            <a:r>
              <a:rPr lang="en-US" sz="1800" dirty="0" smtClean="0"/>
              <a:t>Right?  Or… Wait… </a:t>
            </a:r>
            <a:r>
              <a:rPr lang="en-US" sz="1800" dirty="0" err="1" smtClean="0"/>
              <a:t>Hmmmm</a:t>
            </a:r>
            <a:r>
              <a:rPr lang="en-US" sz="1800" dirty="0" smtClean="0"/>
              <a:t>…</a:t>
            </a:r>
          </a:p>
          <a:p>
            <a:pPr lvl="1"/>
            <a:r>
              <a:rPr lang="en-US" sz="2400" dirty="0" smtClean="0"/>
              <a:t>You </a:t>
            </a:r>
            <a:r>
              <a:rPr lang="en-US" sz="2400" dirty="0" smtClean="0"/>
              <a:t>can’t be too ham-fisted about this</a:t>
            </a:r>
          </a:p>
          <a:p>
            <a:pPr lvl="1"/>
            <a:r>
              <a:rPr lang="en-US" sz="2400" dirty="0" smtClean="0"/>
              <a:t>Or can you?  AC/</a:t>
            </a:r>
            <a:r>
              <a:rPr lang="en-US" sz="2400" dirty="0" smtClean="0"/>
              <a:t>DC’s Thunderstruck song, </a:t>
            </a:r>
            <a:r>
              <a:rPr lang="en-US" sz="2400" dirty="0" smtClean="0"/>
              <a:t>anyone?</a:t>
            </a:r>
          </a:p>
          <a:p>
            <a:pPr lvl="1"/>
            <a:r>
              <a:rPr lang="en-US" sz="2400" dirty="0" smtClean="0"/>
              <a:t>The more </a:t>
            </a:r>
            <a:r>
              <a:rPr lang="en-US" sz="2400" dirty="0" smtClean="0"/>
              <a:t>blatant it is, </a:t>
            </a:r>
            <a:r>
              <a:rPr lang="en-US" sz="2400" dirty="0" smtClean="0"/>
              <a:t>the more questions it will raise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115" y="209502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Cyber</a:t>
            </a:r>
            <a:r>
              <a:rPr lang="en-US" dirty="0" smtClean="0"/>
              <a:t> Attack as </a:t>
            </a:r>
            <a:r>
              <a:rPr lang="en-US" dirty="0" smtClean="0"/>
              <a:t>a Precursor to Kinetic Conflict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955" y="1491640"/>
            <a:ext cx="868680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Cyber attack could be a precursor to kinetic conflict</a:t>
            </a:r>
          </a:p>
          <a:p>
            <a:pPr lvl="1"/>
            <a:r>
              <a:rPr lang="en-US" sz="2400" dirty="0" smtClean="0"/>
              <a:t>A hacks B… B bombs back!</a:t>
            </a:r>
          </a:p>
          <a:p>
            <a:pPr lvl="1"/>
            <a:r>
              <a:rPr lang="en-US" sz="2400" dirty="0" smtClean="0"/>
              <a:t>Or, before A bombs B, it first hacks B to prepare the battlefield</a:t>
            </a:r>
          </a:p>
          <a:p>
            <a:r>
              <a:rPr lang="en-US" sz="2800" dirty="0" smtClean="0"/>
              <a:t>That is certainly possible</a:t>
            </a:r>
          </a:p>
          <a:p>
            <a:r>
              <a:rPr lang="en-US" sz="2800" dirty="0" smtClean="0"/>
              <a:t>A severe hacking incident could trigger kinetic action</a:t>
            </a:r>
          </a:p>
          <a:p>
            <a:r>
              <a:rPr lang="en-US" sz="2800" dirty="0" smtClean="0"/>
              <a:t>Possibly even accidentally</a:t>
            </a:r>
          </a:p>
          <a:p>
            <a:pPr lvl="1"/>
            <a:r>
              <a:rPr lang="en-US" sz="2400" dirty="0" smtClean="0"/>
              <a:t>A hacker joy ride in power grid systems, chemical factories, or military weapon systems</a:t>
            </a:r>
          </a:p>
          <a:p>
            <a:pPr lvl="1"/>
            <a:r>
              <a:rPr lang="en-US" sz="2400" dirty="0" smtClean="0"/>
              <a:t>Gosh, I hope not</a:t>
            </a:r>
          </a:p>
          <a:p>
            <a:r>
              <a:rPr lang="en-US" sz="2800" dirty="0" smtClean="0"/>
              <a:t>More likely</a:t>
            </a:r>
            <a:r>
              <a:rPr lang="en-US" sz="2800" dirty="0" smtClean="0"/>
              <a:t>, we’ll see </a:t>
            </a:r>
            <a:r>
              <a:rPr lang="en-US" sz="2800" dirty="0" smtClean="0"/>
              <a:t>a purposeful hack in response to a provocation or anticipated kinetic military action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3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Cyber Conflict as a </a:t>
            </a:r>
            <a:r>
              <a:rPr lang="en-US" dirty="0" err="1" smtClean="0"/>
              <a:t>Defuser</a:t>
            </a:r>
            <a:r>
              <a:rPr lang="en-US" dirty="0" smtClean="0"/>
              <a:t> of Kinetic Conflict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3936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Given the likely close ties between cyber and kinetic attacks, some people have argued that countries should avoid building offensive cyber capabilities</a:t>
            </a:r>
          </a:p>
          <a:p>
            <a:pPr lvl="1"/>
            <a:r>
              <a:rPr lang="en-US" sz="2400" dirty="0" smtClean="0"/>
              <a:t>Doing so may increase the chance of cyber conflict, which may trigger kinetic conflict</a:t>
            </a:r>
          </a:p>
          <a:p>
            <a:r>
              <a:rPr lang="en-US" sz="2800" dirty="0" smtClean="0"/>
              <a:t>But, it isn’t so cut and dry</a:t>
            </a:r>
          </a:p>
          <a:p>
            <a:pPr lvl="1"/>
            <a:r>
              <a:rPr lang="en-US" sz="2400" dirty="0" smtClean="0"/>
              <a:t>Consider the issue of deterrence</a:t>
            </a:r>
          </a:p>
          <a:p>
            <a:pPr lvl="1"/>
            <a:r>
              <a:rPr lang="en-US" sz="2400" dirty="0" smtClean="0"/>
              <a:t>And consider the issue of proportional response</a:t>
            </a:r>
          </a:p>
          <a:p>
            <a:pPr lvl="1"/>
            <a:r>
              <a:rPr lang="en-US" sz="2400" dirty="0" smtClean="0"/>
              <a:t>If A hacks B… and B has no ability to hack back…</a:t>
            </a:r>
          </a:p>
          <a:p>
            <a:pPr lvl="1"/>
            <a:r>
              <a:rPr lang="en-US" sz="2400" dirty="0" smtClean="0"/>
              <a:t>…There is more likelihood that B will respond kinetically</a:t>
            </a:r>
          </a:p>
          <a:p>
            <a:pPr lvl="1"/>
            <a:r>
              <a:rPr lang="en-US" sz="2400" dirty="0" smtClean="0"/>
              <a:t>Cyber capabilities give a nation state the ability to respond in kind if and when they get hacked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8746"/>
            <a:ext cx="8229600" cy="1143000"/>
          </a:xfrm>
        </p:spPr>
        <p:txBody>
          <a:bodyPr/>
          <a:lstStyle/>
          <a:p>
            <a:r>
              <a:rPr lang="en-US" dirty="0" smtClean="0"/>
              <a:t>The Problem of </a:t>
            </a:r>
            <a:r>
              <a:rPr lang="en-US" dirty="0" err="1" smtClean="0"/>
              <a:t>BlowBack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459" y="861992"/>
            <a:ext cx="8871335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Like other modern weapons, offensive cyber weapons suffer from the issue of blowback</a:t>
            </a:r>
          </a:p>
          <a:p>
            <a:r>
              <a:rPr lang="en-US" sz="2400" dirty="0" smtClean="0"/>
              <a:t>Adversaries could retrieve offensive assets, reverse engineer them, and use them against your own forces</a:t>
            </a:r>
            <a:endParaRPr lang="en-US" sz="2400" dirty="0" smtClean="0"/>
          </a:p>
          <a:p>
            <a:pPr marL="800100" lvl="3" indent="-342900"/>
            <a:r>
              <a:rPr lang="en-US" dirty="0" smtClean="0"/>
              <a:t>MIT Tech Review,</a:t>
            </a:r>
            <a:r>
              <a:rPr lang="en-US" dirty="0" smtClean="0"/>
              <a:t> 19/09/12</a:t>
            </a:r>
            <a:r>
              <a:rPr lang="en-US" dirty="0" smtClean="0"/>
              <a:t>: “</a:t>
            </a:r>
            <a:r>
              <a:rPr lang="en-US" dirty="0" err="1" smtClean="0"/>
              <a:t>Stuxnet</a:t>
            </a:r>
            <a:r>
              <a:rPr lang="en-US" dirty="0" smtClean="0"/>
              <a:t> Tricks Copied by Computer Criminals”</a:t>
            </a:r>
          </a:p>
          <a:p>
            <a:r>
              <a:rPr lang="en-US" sz="2400" dirty="0" smtClean="0"/>
              <a:t>Exploits </a:t>
            </a:r>
            <a:r>
              <a:rPr lang="en-US" sz="2400" dirty="0" smtClean="0"/>
              <a:t>versus malware </a:t>
            </a:r>
            <a:r>
              <a:rPr lang="en-US" sz="2400" dirty="0" smtClean="0"/>
              <a:t>assets – the blowback is different</a:t>
            </a:r>
          </a:p>
          <a:p>
            <a:r>
              <a:rPr lang="en-US" sz="2400" dirty="0" smtClean="0"/>
              <a:t>Some of the countries with the most sophisticated cyber capabilities are also very big, very unsecured targets</a:t>
            </a:r>
          </a:p>
          <a:p>
            <a:r>
              <a:rPr lang="en-US" sz="2400" dirty="0" smtClean="0"/>
              <a:t>Blowback must be anticipated</a:t>
            </a:r>
          </a:p>
          <a:p>
            <a:pPr lvl="1"/>
            <a:r>
              <a:rPr lang="en-US" sz="2000" dirty="0" smtClean="0"/>
              <a:t>Harden systems against exploits</a:t>
            </a:r>
          </a:p>
          <a:p>
            <a:pPr lvl="1"/>
            <a:r>
              <a:rPr lang="en-US" sz="2000" dirty="0" smtClean="0"/>
              <a:t>Look for malware tactics, techniques, and</a:t>
            </a:r>
            <a:r>
              <a:rPr lang="en-US" sz="2000" dirty="0" smtClean="0"/>
              <a:t> procedures in </a:t>
            </a:r>
            <a:r>
              <a:rPr lang="en-US" sz="2000" dirty="0" smtClean="0"/>
              <a:t>your own systems before launch</a:t>
            </a:r>
          </a:p>
          <a:p>
            <a:pPr lvl="1"/>
            <a:r>
              <a:rPr lang="en-US" sz="2000" dirty="0" smtClean="0"/>
              <a:t>Both are hard to do without tipping your hand</a:t>
            </a:r>
          </a:p>
          <a:p>
            <a:r>
              <a:rPr lang="en-US" sz="2400" dirty="0" smtClean="0"/>
              <a:t>The importance of “Lysine deficiencies” to avoid harming non-combatants – Consider </a:t>
            </a:r>
            <a:r>
              <a:rPr lang="en-US" sz="2400" dirty="0" err="1" smtClean="0"/>
              <a:t>Stuxnet’s</a:t>
            </a:r>
            <a:r>
              <a:rPr lang="en-US" sz="2400" dirty="0" smtClean="0"/>
              <a:t> centrifuge speed check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66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Rise of Offensive Forensics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65" y="1383080"/>
            <a:ext cx="903416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Computer and network forensics has traditionally been a defensive and reactive art</a:t>
            </a:r>
          </a:p>
          <a:p>
            <a:r>
              <a:rPr lang="en-US" sz="2800" dirty="0" smtClean="0"/>
              <a:t>But, we are just starting to see the rise of offensive forensics</a:t>
            </a:r>
          </a:p>
          <a:p>
            <a:pPr lvl="1"/>
            <a:r>
              <a:rPr lang="en-US" sz="2400" dirty="0" smtClean="0"/>
              <a:t>Attackers</a:t>
            </a:r>
            <a:r>
              <a:rPr lang="en-US" sz="2400" dirty="0" smtClean="0"/>
              <a:t> from Country B exploit </a:t>
            </a:r>
            <a:r>
              <a:rPr lang="en-US" sz="2400" dirty="0" smtClean="0"/>
              <a:t>a military target </a:t>
            </a:r>
            <a:r>
              <a:rPr lang="en-US" sz="2400" dirty="0" smtClean="0"/>
              <a:t>first in A</a:t>
            </a:r>
          </a:p>
          <a:p>
            <a:pPr lvl="1"/>
            <a:r>
              <a:rPr lang="en-US" sz="2400" dirty="0" smtClean="0"/>
              <a:t>Then, military forensics experts</a:t>
            </a:r>
            <a:r>
              <a:rPr lang="en-US" sz="2400" dirty="0" smtClean="0"/>
              <a:t> from </a:t>
            </a:r>
            <a:r>
              <a:rPr lang="en-US" sz="2400" dirty="0" smtClean="0"/>
              <a:t>Country B </a:t>
            </a:r>
            <a:r>
              <a:rPr lang="en-US" sz="2400" dirty="0" smtClean="0"/>
              <a:t>go </a:t>
            </a:r>
            <a:r>
              <a:rPr lang="en-US" sz="2400" dirty="0" smtClean="0"/>
              <a:t>in to find and </a:t>
            </a:r>
            <a:r>
              <a:rPr lang="en-US" sz="2400" dirty="0" err="1" smtClean="0"/>
              <a:t>exfiltrate</a:t>
            </a:r>
            <a:r>
              <a:rPr lang="en-US" sz="2400" dirty="0" smtClean="0"/>
              <a:t> sensitive </a:t>
            </a:r>
            <a:r>
              <a:rPr lang="en-US" sz="2400" dirty="0" smtClean="0"/>
              <a:t>information from Country A</a:t>
            </a:r>
          </a:p>
          <a:p>
            <a:pPr lvl="2"/>
            <a:r>
              <a:rPr lang="en-US" sz="2000" dirty="0" smtClean="0"/>
              <a:t>Terrorist plans, military documentation, weapon designs, etc.</a:t>
            </a:r>
          </a:p>
          <a:p>
            <a:pPr lvl="1"/>
            <a:r>
              <a:rPr lang="en-US" sz="2400" dirty="0" smtClean="0"/>
              <a:t>Large-scale </a:t>
            </a:r>
            <a:r>
              <a:rPr lang="en-US" sz="2400" dirty="0" err="1" smtClean="0"/>
              <a:t>exfiltration</a:t>
            </a:r>
            <a:r>
              <a:rPr lang="en-US" sz="2400" dirty="0" smtClean="0"/>
              <a:t> may get you noticed, so there is real value in quietly finding the asset you need and </a:t>
            </a:r>
            <a:r>
              <a:rPr lang="en-US" sz="2400" dirty="0" err="1" smtClean="0"/>
              <a:t>subtlely</a:t>
            </a:r>
            <a:r>
              <a:rPr lang="en-US" sz="2400" dirty="0" smtClean="0"/>
              <a:t> extracting it</a:t>
            </a:r>
          </a:p>
          <a:p>
            <a:pPr lvl="1"/>
            <a:r>
              <a:rPr lang="en-US" sz="2400" dirty="0" smtClean="0"/>
              <a:t>Offensive forensics relies on forensics techniques to find information </a:t>
            </a:r>
            <a:r>
              <a:rPr lang="en-US" sz="2400" dirty="0" smtClean="0"/>
              <a:t>assets </a:t>
            </a:r>
            <a:r>
              <a:rPr lang="en-US" sz="2400" dirty="0" smtClean="0"/>
              <a:t>and anti-forensics techniques to extract them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85592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Increasing Frequency of Cyber Use by the Military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Prediction: Every military mission will have a cyber component in the near </a:t>
            </a:r>
            <a:r>
              <a:rPr lang="en-US" dirty="0" smtClean="0"/>
              <a:t>future (or now)</a:t>
            </a:r>
          </a:p>
          <a:p>
            <a:pPr lvl="1"/>
            <a:r>
              <a:rPr lang="en-US" dirty="0" smtClean="0"/>
              <a:t>At least a defensive one, to maintain command and control over the (traditional) weapons systems and forces used in the mission</a:t>
            </a:r>
          </a:p>
          <a:p>
            <a:pPr lvl="1"/>
            <a:r>
              <a:rPr lang="en-US" dirty="0" smtClean="0"/>
              <a:t>And, likely an offensive one, to help prepare the battlefield</a:t>
            </a:r>
          </a:p>
          <a:p>
            <a:pPr lvl="2"/>
            <a:r>
              <a:rPr lang="en-US" dirty="0" smtClean="0"/>
              <a:t>Analogous to disabling an adversary’s air defense system</a:t>
            </a:r>
          </a:p>
          <a:p>
            <a:pPr lvl="1">
              <a:spcBef>
                <a:spcPts val="624"/>
              </a:spcBef>
            </a:pPr>
            <a:r>
              <a:rPr lang="en-US" dirty="0" smtClean="0"/>
              <a:t>And, some missions will be entirely (or primarily) cyber oriented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"/>
            <a:ext cx="7772400" cy="1143000"/>
          </a:xfrm>
        </p:spPr>
        <p:txBody>
          <a:bodyPr/>
          <a:lstStyle/>
          <a:p>
            <a:r>
              <a:rPr lang="en-US" dirty="0" smtClean="0"/>
              <a:t>Interesting Quotation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058412"/>
            <a:ext cx="4765356" cy="4114800"/>
          </a:xfrm>
          <a:noFill/>
        </p:spPr>
        <p:txBody>
          <a:bodyPr>
            <a:noAutofit/>
          </a:bodyPr>
          <a:lstStyle/>
          <a:p>
            <a:r>
              <a:rPr lang="en-US" sz="2400" dirty="0" smtClean="0"/>
              <a:t>Aug 24, 2012 story in the Washington Post contains this quote from Marine Lt. General Richard P. Mills:</a:t>
            </a:r>
          </a:p>
          <a:p>
            <a:r>
              <a:rPr lang="en-US" sz="2400" i="1" dirty="0" smtClean="0"/>
              <a:t>“I can tell you that as a commander in Afghanistan in the year 2010, I was able to use my cyber operations against my adversary with great impact.” </a:t>
            </a:r>
          </a:p>
          <a:p>
            <a:r>
              <a:rPr lang="en-US" sz="2400" i="1" dirty="0" smtClean="0"/>
              <a:t>“I was able to get inside his nets, infect his command-and-control, and in fact defend myself against his almost constant incursions to get inside my wire, to affect my operations.”</a:t>
            </a:r>
            <a:endParaRPr lang="en-US" sz="2400" i="1" dirty="0"/>
          </a:p>
        </p:txBody>
      </p:sp>
      <p:grpSp>
        <p:nvGrpSpPr>
          <p:cNvPr id="6" name="Group 6"/>
          <p:cNvGrpSpPr/>
          <p:nvPr/>
        </p:nvGrpSpPr>
        <p:grpSpPr>
          <a:xfrm>
            <a:off x="4711079" y="1211408"/>
            <a:ext cx="4335995" cy="4647022"/>
            <a:chOff x="4467095" y="1189696"/>
            <a:chExt cx="4514850" cy="4838706"/>
          </a:xfrm>
          <a:effectLst>
            <a:outerShdw blurRad="50800" dist="101600" dir="7500000" algn="tl" rotWithShape="0">
              <a:srgbClr val="000000">
                <a:alpha val="43000"/>
              </a:srgbClr>
            </a:outerShdw>
          </a:effectLst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7095" y="1948632"/>
              <a:ext cx="4514850" cy="407977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rcRect t="11136" b="9875"/>
            <a:stretch>
              <a:fillRect/>
            </a:stretch>
          </p:blipFill>
          <p:spPr>
            <a:xfrm>
              <a:off x="4467095" y="1189696"/>
              <a:ext cx="4514850" cy="82407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This Mean to The Hacker Community?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You, the hacker, and the tools you create could be used as weapons of war</a:t>
            </a:r>
          </a:p>
          <a:p>
            <a:pPr lvl="1"/>
            <a:r>
              <a:rPr lang="en-US" dirty="0" smtClean="0"/>
              <a:t>Our community is a huge asset to the nation states in which we operate</a:t>
            </a:r>
          </a:p>
          <a:p>
            <a:pPr lvl="1"/>
            <a:r>
              <a:rPr lang="en-US" dirty="0" smtClean="0"/>
              <a:t>Consider how different countries are treating and have courted their hacker communities</a:t>
            </a:r>
          </a:p>
          <a:p>
            <a:r>
              <a:rPr lang="en-US" dirty="0" smtClean="0"/>
              <a:t>Our community is getting a lot of attention</a:t>
            </a:r>
          </a:p>
          <a:p>
            <a:pPr lvl="1"/>
            <a:r>
              <a:rPr lang="en-US" dirty="0" smtClean="0"/>
              <a:t>Can be exciting and fun</a:t>
            </a:r>
          </a:p>
          <a:p>
            <a:pPr lvl="1"/>
            <a:r>
              <a:rPr lang="en-US" dirty="0" smtClean="0"/>
              <a:t>Flattering, really</a:t>
            </a:r>
          </a:p>
          <a:p>
            <a:pPr lvl="1"/>
            <a:r>
              <a:rPr lang="en-US" dirty="0" smtClean="0"/>
              <a:t>But a bit spooky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52400" y="4579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Courier New"/>
                <a:cs typeface="Courier New"/>
              </a:rPr>
              <a:t>$ cut -f5 -</a:t>
            </a:r>
            <a:r>
              <a:rPr lang="en-US" b="1" dirty="0" err="1" smtClean="0">
                <a:latin typeface="Courier New"/>
                <a:cs typeface="Courier New"/>
              </a:rPr>
              <a:t>d</a:t>
            </a:r>
            <a:r>
              <a:rPr lang="en-US" b="1" dirty="0" smtClean="0">
                <a:latin typeface="Courier New"/>
                <a:cs typeface="Courier New"/>
              </a:rPr>
              <a:t>: /etc/</a:t>
            </a:r>
            <a:r>
              <a:rPr lang="en-US" b="1" dirty="0" err="1" smtClean="0">
                <a:latin typeface="Courier New"/>
                <a:cs typeface="Courier New"/>
              </a:rPr>
              <a:t>passwd</a:t>
            </a:r>
            <a:r>
              <a:rPr lang="en-US" b="1" dirty="0" smtClean="0">
                <a:latin typeface="Courier New"/>
                <a:cs typeface="Courier New"/>
              </a:rPr>
              <a:t> | </a:t>
            </a:r>
            <a:r>
              <a:rPr lang="en-US" b="1" dirty="0" err="1" smtClean="0">
                <a:latin typeface="Courier New"/>
                <a:cs typeface="Courier New"/>
              </a:rPr>
              <a:t>grep</a:t>
            </a:r>
            <a:r>
              <a:rPr lang="en-US" b="1" dirty="0" smtClean="0">
                <a:latin typeface="Courier New"/>
                <a:cs typeface="Courier New"/>
              </a:rPr>
              <a:t> -</a:t>
            </a:r>
            <a:r>
              <a:rPr lang="en-US" b="1" dirty="0" err="1" smtClean="0">
                <a:latin typeface="Courier New"/>
                <a:cs typeface="Courier New"/>
              </a:rPr>
              <a:t>i</a:t>
            </a:r>
            <a:r>
              <a:rPr lang="en-US" b="1" dirty="0" smtClean="0">
                <a:latin typeface="Courier New"/>
                <a:cs typeface="Courier New"/>
              </a:rPr>
              <a:t> </a:t>
            </a:r>
            <a:r>
              <a:rPr lang="en-US" b="1" dirty="0" err="1" smtClean="0">
                <a:latin typeface="Courier New"/>
                <a:cs typeface="Courier New"/>
              </a:rPr>
              <a:t>skoudis</a:t>
            </a:r>
            <a:endParaRPr lang="en-US" b="1" dirty="0" smtClean="0">
              <a:latin typeface="Courier New"/>
              <a:cs typeface="Courier New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52400" y="1230868"/>
            <a:ext cx="8991599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Ed </a:t>
            </a:r>
            <a:r>
              <a:rPr lang="en-US" sz="2400" dirty="0" smtClean="0"/>
              <a:t>Skoudis</a:t>
            </a:r>
            <a:r>
              <a:rPr lang="en-US" sz="2400" dirty="0" smtClean="0"/>
              <a:t> - </a:t>
            </a:r>
            <a:r>
              <a:rPr lang="en-US" sz="2400" dirty="0" smtClean="0"/>
              <a:t>Started </a:t>
            </a:r>
            <a:r>
              <a:rPr lang="en-US" sz="2400" dirty="0" err="1" smtClean="0"/>
              <a:t>infosec</a:t>
            </a:r>
            <a:r>
              <a:rPr lang="en-US" sz="2400" dirty="0" smtClean="0"/>
              <a:t> career at </a:t>
            </a:r>
            <a:r>
              <a:rPr lang="en-US" sz="2400" dirty="0" err="1" smtClean="0"/>
              <a:t>Bellcore</a:t>
            </a:r>
            <a:r>
              <a:rPr lang="en-US" sz="2400" dirty="0" smtClean="0"/>
              <a:t> in 1996 working for phone companies…</a:t>
            </a:r>
          </a:p>
          <a:p>
            <a:pPr lvl="1"/>
            <a:r>
              <a:rPr lang="en-US" sz="2000" dirty="0" smtClean="0"/>
              <a:t>Penetration testing, incident response, and digital forensics</a:t>
            </a:r>
          </a:p>
          <a:p>
            <a:r>
              <a:rPr lang="en-US" sz="2400" dirty="0" smtClean="0"/>
              <a:t>SANS Instructor and Author</a:t>
            </a:r>
            <a:r>
              <a:rPr lang="en-US" sz="2400" dirty="0" smtClean="0"/>
              <a:t> - </a:t>
            </a:r>
            <a:r>
              <a:rPr lang="en-US" sz="2400" dirty="0" smtClean="0"/>
              <a:t>504 </a:t>
            </a:r>
            <a:r>
              <a:rPr lang="en-US" sz="2400" dirty="0" smtClean="0"/>
              <a:t>(Inc Handling</a:t>
            </a:r>
            <a:r>
              <a:rPr lang="en-US" sz="2400" dirty="0" smtClean="0"/>
              <a:t>) &amp; 560 </a:t>
            </a:r>
            <a:r>
              <a:rPr lang="en-US" sz="2400" dirty="0" smtClean="0"/>
              <a:t>(Pen </a:t>
            </a:r>
            <a:r>
              <a:rPr lang="en-US" sz="2400" dirty="0" smtClean="0"/>
              <a:t>Testing)</a:t>
            </a:r>
          </a:p>
          <a:p>
            <a:r>
              <a:rPr lang="en-US" sz="2400" dirty="0" smtClean="0"/>
              <a:t>Counter Hack Co-Founder… Cyber challenges and </a:t>
            </a:r>
            <a:r>
              <a:rPr lang="en-US" sz="2400" dirty="0" smtClean="0"/>
              <a:t>simulations (Cyber Foundations, Cyber Quests, and </a:t>
            </a:r>
            <a:r>
              <a:rPr lang="en-US" sz="2400" dirty="0" err="1" smtClean="0"/>
              <a:t>NetWars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Researcher - </a:t>
            </a:r>
            <a:r>
              <a:rPr lang="en-US" sz="2400" dirty="0" smtClean="0"/>
              <a:t>Malware, Virtual Machine Security, Cyber Warfare Strategies and Tactics, Penetration Testing</a:t>
            </a:r>
          </a:p>
          <a:p>
            <a:r>
              <a:rPr lang="en-US" sz="2400" dirty="0" smtClean="0"/>
              <a:t>Blogger</a:t>
            </a:r>
            <a:r>
              <a:rPr lang="en-US" sz="2400" dirty="0" smtClean="0"/>
              <a:t> - </a:t>
            </a:r>
            <a:r>
              <a:rPr lang="en-US" sz="2400" dirty="0" err="1" smtClean="0"/>
              <a:t>CommandLineKungFu.com</a:t>
            </a:r>
            <a:endParaRPr lang="en-US" sz="2400" dirty="0" smtClean="0"/>
          </a:p>
          <a:p>
            <a:r>
              <a:rPr lang="en-US" sz="2400" dirty="0" smtClean="0"/>
              <a:t>Books - </a:t>
            </a:r>
            <a:r>
              <a:rPr lang="en-US" sz="2400" i="1" dirty="0" smtClean="0"/>
              <a:t>Counter Hack Reloaded </a:t>
            </a:r>
            <a:r>
              <a:rPr lang="en-US" sz="2400" dirty="0" smtClean="0"/>
              <a:t>&amp; </a:t>
            </a:r>
            <a:r>
              <a:rPr lang="en-US" sz="2400" i="1" dirty="0" smtClean="0"/>
              <a:t>Malware: Fighting Malicious Code</a:t>
            </a:r>
          </a:p>
          <a:p>
            <a:r>
              <a:rPr lang="en-US" sz="2400" dirty="0" smtClean="0"/>
              <a:t>Began working with folks at NDU starting in 2005 to look at issues of cyber power, cyber attack, cyber defense, and cyber war</a:t>
            </a:r>
          </a:p>
          <a:p>
            <a:r>
              <a:rPr lang="en-US" sz="2400" dirty="0" smtClean="0"/>
              <a:t>Frequent instructor for military classes on</a:t>
            </a:r>
            <a:r>
              <a:rPr lang="en-US" sz="2400" dirty="0" smtClean="0"/>
              <a:t> attacks </a:t>
            </a:r>
            <a:r>
              <a:rPr lang="en-US" sz="2400" dirty="0" smtClean="0"/>
              <a:t>and defense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pPr lvl="1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Hacker Community Impact:</a:t>
            </a:r>
            <a:br>
              <a:rPr lang="en-US" dirty="0" smtClean="0"/>
            </a:br>
            <a:r>
              <a:rPr lang="en-US" dirty="0" smtClean="0"/>
              <a:t>Prepare to be Embraced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6349" y="1545920"/>
            <a:ext cx="4830485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I think this photo from </a:t>
            </a:r>
            <a:r>
              <a:rPr lang="en-US" sz="2400" dirty="0" err="1" smtClean="0"/>
              <a:t>DefCon</a:t>
            </a:r>
            <a:r>
              <a:rPr lang="en-US" sz="2400" dirty="0" smtClean="0"/>
              <a:t> 20 on July 27, 2012 could become quite iconic</a:t>
            </a:r>
          </a:p>
          <a:p>
            <a:pPr lvl="1"/>
            <a:r>
              <a:rPr lang="en-US" sz="2000" dirty="0" smtClean="0"/>
              <a:t>General Keith Alexander, head of NSA and Cyber Command</a:t>
            </a:r>
          </a:p>
          <a:p>
            <a:pPr lvl="1"/>
            <a:r>
              <a:rPr lang="en-US" sz="2000" dirty="0" smtClean="0"/>
              <a:t>Jayson Street, flamboyant hacker</a:t>
            </a:r>
          </a:p>
          <a:p>
            <a:r>
              <a:rPr lang="en-US" sz="2400" dirty="0" smtClean="0"/>
              <a:t>For me, the photo symbolizes the awkward embrace of the US Military and the hacker community in the US</a:t>
            </a:r>
          </a:p>
          <a:p>
            <a:r>
              <a:rPr lang="en-US" sz="2400" dirty="0" smtClean="0"/>
              <a:t>You may be embraced too, perhaps less physically and in a more subtle fashion</a:t>
            </a:r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9" y="1556776"/>
            <a:ext cx="3781065" cy="504142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101600" dir="75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3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Hacker Community Impact:</a:t>
            </a:r>
            <a:br>
              <a:rPr lang="en-US" dirty="0" smtClean="0"/>
            </a:br>
            <a:r>
              <a:rPr lang="en-US" dirty="0" err="1" smtClean="0"/>
              <a:t>Fundage</a:t>
            </a:r>
            <a:r>
              <a:rPr lang="en-US" dirty="0" smtClean="0"/>
              <a:t> </a:t>
            </a:r>
            <a:r>
              <a:rPr lang="en-US" sz="3111" dirty="0" smtClean="0"/>
              <a:t>(But with Strings Attached)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665" y="1267766"/>
            <a:ext cx="86868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There is a whole lot of money being spent as countries prepare to defend (and, yes, attack) cyber space</a:t>
            </a:r>
          </a:p>
          <a:p>
            <a:r>
              <a:rPr lang="en-US" sz="2400" dirty="0" smtClean="0"/>
              <a:t>We as a community see a trickle-down effect of this</a:t>
            </a:r>
          </a:p>
          <a:p>
            <a:pPr lvl="1"/>
            <a:r>
              <a:rPr lang="en-US" sz="2000" dirty="0" smtClean="0"/>
              <a:t>Hacker conferences bigger than ever</a:t>
            </a:r>
          </a:p>
          <a:p>
            <a:pPr lvl="1"/>
            <a:r>
              <a:rPr lang="en-US" sz="2000" dirty="0" smtClean="0"/>
              <a:t>More people working in this space</a:t>
            </a:r>
          </a:p>
          <a:p>
            <a:r>
              <a:rPr lang="en-US" sz="2400" dirty="0" smtClean="0"/>
              <a:t>The</a:t>
            </a:r>
            <a:r>
              <a:rPr lang="en-US" sz="2400" dirty="0" smtClean="0"/>
              <a:t> rise of the Hacker</a:t>
            </a:r>
            <a:r>
              <a:rPr lang="en-US" sz="2400" dirty="0" smtClean="0"/>
              <a:t>-Industrial Complex!</a:t>
            </a:r>
          </a:p>
          <a:p>
            <a:r>
              <a:rPr lang="en-US" sz="2400" dirty="0" smtClean="0"/>
              <a:t>The money often comes with strings attached</a:t>
            </a:r>
          </a:p>
          <a:p>
            <a:pPr lvl="1"/>
            <a:r>
              <a:rPr lang="en-US" sz="2000" dirty="0" smtClean="0"/>
              <a:t>Non-disclosures, proprietary information, and possibly even security clearances: STFU</a:t>
            </a:r>
          </a:p>
          <a:p>
            <a:pPr lvl="1"/>
            <a:r>
              <a:rPr lang="en-US" sz="2000" dirty="0" smtClean="0"/>
              <a:t>Limits on what you can do with your own work</a:t>
            </a:r>
          </a:p>
          <a:p>
            <a:pPr lvl="1"/>
            <a:r>
              <a:rPr lang="en-US" sz="2000" dirty="0" smtClean="0"/>
              <a:t>Limits on your customers… who can you accept money from?</a:t>
            </a:r>
          </a:p>
          <a:p>
            <a:r>
              <a:rPr lang="en-US" sz="2400" dirty="0" smtClean="0"/>
              <a:t>Are you comfortable with those strings?</a:t>
            </a:r>
          </a:p>
          <a:p>
            <a:pPr lvl="1"/>
            <a:r>
              <a:rPr lang="en-US" sz="2400" dirty="0" smtClean="0"/>
              <a:t>Try to get them spelled out as clearly as you can in advance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66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Hacker Community Impact:</a:t>
            </a:r>
            <a:br>
              <a:rPr lang="en-US" dirty="0" smtClean="0"/>
            </a:br>
            <a:r>
              <a:rPr lang="en-US" dirty="0" smtClean="0"/>
              <a:t>Ethical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15" y="1220622"/>
            <a:ext cx="897032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Your ideas and the tools you create can be, in some real way, weapons</a:t>
            </a:r>
          </a:p>
          <a:p>
            <a:pPr lvl="1"/>
            <a:r>
              <a:rPr lang="en-US" sz="2400" dirty="0" smtClean="0"/>
              <a:t>The most powerful weapon of all is the human mind</a:t>
            </a:r>
          </a:p>
          <a:p>
            <a:pPr lvl="1"/>
            <a:r>
              <a:rPr lang="en-US" sz="2400" dirty="0" smtClean="0"/>
              <a:t>In an era of cyber warfare, hackers could be very powerful weapons</a:t>
            </a:r>
          </a:p>
          <a:p>
            <a:r>
              <a:rPr lang="en-US" sz="2400" dirty="0" smtClean="0"/>
              <a:t>Take care of your weapons: Your ideas, tools, techniques, and… YOURSELF!</a:t>
            </a:r>
          </a:p>
          <a:p>
            <a:r>
              <a:rPr lang="en-US" sz="2400" dirty="0" smtClean="0"/>
              <a:t>Use them responsibly, and unleash them appropriately</a:t>
            </a:r>
          </a:p>
          <a:p>
            <a:r>
              <a:rPr lang="en-US" sz="2400" dirty="0" smtClean="0"/>
              <a:t>Responsible disclosure more important now than ever</a:t>
            </a:r>
          </a:p>
          <a:p>
            <a:pPr lvl="1"/>
            <a:r>
              <a:rPr lang="en-US" sz="2400" dirty="0" smtClean="0"/>
              <a:t>People could be hurt or killed based on your work</a:t>
            </a:r>
          </a:p>
          <a:p>
            <a:pPr lvl="1"/>
            <a:r>
              <a:rPr lang="en-US" sz="2400" dirty="0" smtClean="0"/>
              <a:t>We live in an age of </a:t>
            </a:r>
            <a:r>
              <a:rPr lang="en-US" sz="2400" dirty="0" err="1" smtClean="0"/>
              <a:t>Wikileaks</a:t>
            </a:r>
            <a:endParaRPr lang="en-US" sz="2400" dirty="0" smtClean="0"/>
          </a:p>
          <a:p>
            <a:pPr lvl="1"/>
            <a:r>
              <a:rPr lang="en-US" sz="2400" dirty="0" smtClean="0"/>
              <a:t>We are rapidly moving to an age of cyber attack to achieve kinetic impact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Hacker Community Impact:</a:t>
            </a:r>
            <a:br>
              <a:rPr lang="en-US" smtClean="0"/>
            </a:br>
            <a:r>
              <a:rPr lang="en-US" smtClean="0"/>
              <a:t>Exploit Exchanges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25880"/>
            <a:ext cx="8229600" cy="4525963"/>
          </a:xfrm>
        </p:spPr>
        <p:txBody>
          <a:bodyPr/>
          <a:lstStyle/>
          <a:p>
            <a:r>
              <a:rPr lang="en-US" dirty="0" smtClean="0"/>
              <a:t>The rise of exploit purchasers and exchanges:</a:t>
            </a:r>
          </a:p>
          <a:p>
            <a:pPr lvl="1"/>
            <a:r>
              <a:rPr lang="en-US" dirty="0" smtClean="0"/>
              <a:t>Some really big money here</a:t>
            </a:r>
          </a:p>
          <a:p>
            <a:pPr lvl="1"/>
            <a:r>
              <a:rPr lang="en-US" dirty="0" smtClean="0"/>
              <a:t>Who is buying?</a:t>
            </a:r>
          </a:p>
          <a:p>
            <a:pPr lvl="1"/>
            <a:r>
              <a:rPr lang="en-US" dirty="0" smtClean="0"/>
              <a:t>What will they use it for?</a:t>
            </a:r>
          </a:p>
          <a:p>
            <a:pPr lvl="1"/>
            <a:r>
              <a:rPr lang="en-US" dirty="0" smtClean="0"/>
              <a:t>Can you know?  </a:t>
            </a:r>
          </a:p>
          <a:p>
            <a:pPr lvl="1"/>
            <a:r>
              <a:rPr lang="en-US" dirty="0" smtClean="0"/>
              <a:t>Do you have a right to know?</a:t>
            </a:r>
          </a:p>
          <a:p>
            <a:pPr lvl="1"/>
            <a:r>
              <a:rPr lang="en-US" dirty="0" smtClean="0"/>
              <a:t>Will you sell if you can’t get answers to all these?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97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Hacker Community Impact:</a:t>
            </a:r>
            <a:br>
              <a:rPr lang="en-US" dirty="0" smtClean="0"/>
            </a:br>
            <a:r>
              <a:rPr lang="en-US" dirty="0" smtClean="0"/>
              <a:t>The Possibility of Rapid Mobilization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08279"/>
            <a:ext cx="8229600" cy="411788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 light of a physical war, countries may need to rapidly mobilize their citizenry for cyber defense</a:t>
            </a:r>
          </a:p>
          <a:p>
            <a:r>
              <a:rPr lang="en-US" dirty="0" smtClean="0"/>
              <a:t>An immense need for really good cyber security skills, especially defensive, could appear over night</a:t>
            </a:r>
          </a:p>
          <a:p>
            <a:r>
              <a:rPr lang="en-US" dirty="0" smtClean="0"/>
              <a:t>Akin to the need for pilots in the late 1930’s and early 1940’</a:t>
            </a:r>
            <a:r>
              <a:rPr lang="en-US" dirty="0" smtClean="0"/>
              <a:t>s</a:t>
            </a:r>
          </a:p>
          <a:p>
            <a:r>
              <a:rPr lang="en-US" dirty="0" smtClean="0"/>
              <a:t>How can you build skilled people that quickly?</a:t>
            </a:r>
          </a:p>
          <a:p>
            <a:r>
              <a:rPr lang="en-US" dirty="0" smtClean="0"/>
              <a:t>You cut corners and take risks you otherwise wouldn’t </a:t>
            </a:r>
            <a:r>
              <a:rPr lang="en-US" dirty="0" smtClean="0"/>
              <a:t>take</a:t>
            </a:r>
          </a:p>
          <a:p>
            <a:pPr lvl="1"/>
            <a:r>
              <a:rPr lang="en-US" dirty="0" smtClean="0"/>
              <a:t>Many would-be pilots died in the rapid preparation for war in the early 1940’s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148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Hacker Community Impact:</a:t>
            </a:r>
            <a:br>
              <a:rPr lang="en-US" dirty="0" smtClean="0"/>
            </a:br>
            <a:r>
              <a:rPr lang="en-US" dirty="0" smtClean="0"/>
              <a:t>Building Relationships </a:t>
            </a:r>
            <a:br>
              <a:rPr lang="en-US" dirty="0" smtClean="0"/>
            </a:br>
            <a:r>
              <a:rPr lang="en-US" dirty="0" smtClean="0"/>
              <a:t>in Advance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930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Suppose you get a call one afternoon:</a:t>
            </a:r>
          </a:p>
          <a:p>
            <a:pPr lvl="1"/>
            <a:r>
              <a:rPr lang="en-US" dirty="0" smtClean="0"/>
              <a:t>“I’m Agent ABC from Gov Agency XYZ… we’d like to talk with you about your recent research/tool/blog”</a:t>
            </a:r>
          </a:p>
          <a:p>
            <a:pPr lvl="1"/>
            <a:r>
              <a:rPr lang="en-US" dirty="0" smtClean="0"/>
              <a:t>“We’ll be stopping by your office tomorrow.”</a:t>
            </a:r>
          </a:p>
          <a:p>
            <a:pPr lvl="1"/>
            <a:r>
              <a:rPr lang="en-US" dirty="0" smtClean="0"/>
              <a:t>How can you tell if Agent ABC is really Agent ABC?</a:t>
            </a:r>
          </a:p>
          <a:p>
            <a:pPr lvl="1"/>
            <a:r>
              <a:rPr lang="en-US" dirty="0" smtClean="0"/>
              <a:t>How can you tell if Agent ABC is really with Gov Agency XYZ?</a:t>
            </a:r>
          </a:p>
          <a:p>
            <a:pPr lvl="1"/>
            <a:r>
              <a:rPr lang="en-US" dirty="0" smtClean="0"/>
              <a:t>For your own safety and peace of mind, you should build relationships you can call on to do a little background checking of your own</a:t>
            </a:r>
          </a:p>
          <a:p>
            <a:pPr lvl="2"/>
            <a:r>
              <a:rPr lang="en-US" dirty="0" smtClean="0"/>
              <a:t>Be careful not to violate any nondisclosure/confidentiality/classified information agreements, of course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If you believe the power grid is as insecure as I do…</a:t>
            </a:r>
          </a:p>
          <a:p>
            <a:r>
              <a:rPr lang="en-US" dirty="0" smtClean="0"/>
              <a:t>It may be wise to stock up on some provisions</a:t>
            </a:r>
          </a:p>
          <a:p>
            <a:r>
              <a:rPr lang="en-US" dirty="0" smtClean="0"/>
              <a:t>I don’t think you have to go crazy here</a:t>
            </a:r>
          </a:p>
          <a:p>
            <a:pPr lvl="1"/>
            <a:r>
              <a:rPr lang="en-US" dirty="0" smtClean="0"/>
              <a:t>Some people go overboard and frankly scare me</a:t>
            </a:r>
          </a:p>
          <a:p>
            <a:r>
              <a:rPr lang="en-US" dirty="0" smtClean="0"/>
              <a:t>But a week worth of easily stored dry provisions seems wise, especially if you have a family</a:t>
            </a:r>
          </a:p>
          <a:p>
            <a:r>
              <a:rPr lang="en-US" dirty="0" smtClean="0"/>
              <a:t>Ideally, you’ll NEVER use them</a:t>
            </a:r>
          </a:p>
          <a:p>
            <a:r>
              <a:rPr lang="en-US" dirty="0" smtClean="0"/>
              <a:t>But, for the price of a nice dinner, it buys peace of mind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0726"/>
            <a:ext cx="8229600" cy="114300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810" y="901724"/>
            <a:ext cx="868680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With a proper nod to the likely apocryphal quote from Trotsky:</a:t>
            </a:r>
          </a:p>
          <a:p>
            <a:pPr lvl="1"/>
            <a:r>
              <a:rPr lang="en-US" dirty="0" smtClean="0"/>
              <a:t>“You may not be interested in war, but war is interested in you”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I humbly offer the following:</a:t>
            </a:r>
          </a:p>
          <a:p>
            <a:pPr lvl="1"/>
            <a:r>
              <a:rPr lang="en-US" sz="4000" b="1" i="1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 You may not like Cyber War…</a:t>
            </a:r>
          </a:p>
          <a:p>
            <a:pPr lvl="1"/>
            <a:r>
              <a:rPr lang="en-US" sz="4000" b="1" i="1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 But Cyber War doesn’t really care…</a:t>
            </a:r>
          </a:p>
          <a:p>
            <a:pPr lvl="1"/>
            <a:r>
              <a:rPr lang="en-US" sz="4000" b="1" i="1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 And, as a hacker, Cyber War is certainly interested in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839396"/>
            <a:ext cx="8657280" cy="4525963"/>
          </a:xfrm>
          <a:noFill/>
        </p:spPr>
        <p:txBody>
          <a:bodyPr>
            <a:noAutofit/>
          </a:bodyPr>
          <a:lstStyle/>
          <a:p>
            <a:r>
              <a:rPr lang="en-US" sz="3200" dirty="0" err="1" smtClean="0"/>
              <a:t>Stuxnet</a:t>
            </a:r>
            <a:endParaRPr lang="en-US" sz="3200" dirty="0" smtClean="0"/>
          </a:p>
          <a:p>
            <a:r>
              <a:rPr lang="en-US" sz="3200" dirty="0" smtClean="0"/>
              <a:t>Flame</a:t>
            </a:r>
          </a:p>
          <a:p>
            <a:r>
              <a:rPr lang="en-US" sz="3200" dirty="0" smtClean="0"/>
              <a:t>Gauss</a:t>
            </a:r>
          </a:p>
          <a:p>
            <a:r>
              <a:rPr lang="en-US" sz="3200" dirty="0" smtClean="0"/>
              <a:t>Olympic </a:t>
            </a:r>
            <a:br>
              <a:rPr lang="en-US" sz="3200" dirty="0" smtClean="0"/>
            </a:br>
            <a:r>
              <a:rPr lang="en-US" sz="3200" dirty="0" smtClean="0"/>
              <a:t>Games </a:t>
            </a:r>
            <a:br>
              <a:rPr lang="en-US" sz="3200" dirty="0" smtClean="0"/>
            </a:br>
            <a:r>
              <a:rPr lang="en-US" sz="3200" dirty="0" err="1" smtClean="0"/>
              <a:t>operation(s</a:t>
            </a:r>
            <a:r>
              <a:rPr lang="en-US" sz="3200" dirty="0" smtClean="0"/>
              <a:t>)</a:t>
            </a:r>
          </a:p>
          <a:p>
            <a:r>
              <a:rPr lang="en-US" dirty="0" err="1" smtClean="0"/>
              <a:t>Shamoon</a:t>
            </a:r>
            <a:endParaRPr lang="en-US" sz="3200" dirty="0" smtClean="0"/>
          </a:p>
          <a:p>
            <a:r>
              <a:rPr lang="en-US" sz="3200" dirty="0" smtClean="0"/>
              <a:t>Analyzing these trends… I’m thinking:</a:t>
            </a:r>
          </a:p>
          <a:p>
            <a:pPr lvl="1"/>
            <a:r>
              <a:rPr lang="en-US" sz="2800" i="1" dirty="0" smtClean="0"/>
              <a:t>“What the heck is going on, where is this all headed, and how might it impact the hacker community?”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1328"/>
            <a:ext cx="8229600" cy="1143000"/>
          </a:xfrm>
        </p:spPr>
        <p:txBody>
          <a:bodyPr/>
          <a:lstStyle/>
          <a:p>
            <a:r>
              <a:rPr lang="en-US" dirty="0" smtClean="0"/>
              <a:t>2012 Headlines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875578" y="917807"/>
            <a:ext cx="5984902" cy="3799064"/>
            <a:chOff x="2875578" y="906365"/>
            <a:chExt cx="5984902" cy="3799064"/>
          </a:xfrm>
        </p:grpSpPr>
        <p:sp>
          <p:nvSpPr>
            <p:cNvPr id="9" name="Rectangle 8"/>
            <p:cNvSpPr/>
            <p:nvPr/>
          </p:nvSpPr>
          <p:spPr>
            <a:xfrm>
              <a:off x="2875578" y="906365"/>
              <a:ext cx="5984902" cy="3799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0000" dist="127000" dir="738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grayscl/>
            </a:blip>
            <a:stretch>
              <a:fillRect/>
            </a:stretch>
          </p:blipFill>
          <p:spPr>
            <a:xfrm>
              <a:off x="2899131" y="1589497"/>
              <a:ext cx="5961349" cy="3115932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rcRect l="1163" t="37820" r="4435" b="37509"/>
          <a:stretch>
            <a:fillRect/>
          </a:stretch>
        </p:blipFill>
        <p:spPr>
          <a:xfrm>
            <a:off x="4280310" y="1094850"/>
            <a:ext cx="3003412" cy="507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3008"/>
            <a:ext cx="8229600" cy="1143000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0062" y="1028100"/>
            <a:ext cx="4430094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Caveat and Motivations</a:t>
            </a:r>
            <a:endParaRPr lang="en-US" sz="2800" dirty="0" smtClean="0"/>
          </a:p>
          <a:p>
            <a:r>
              <a:rPr lang="en-US" sz="2800" dirty="0" smtClean="0"/>
              <a:t>Defining Cyber </a:t>
            </a:r>
            <a:r>
              <a:rPr lang="en-US" sz="2800" dirty="0" smtClean="0"/>
              <a:t>War</a:t>
            </a:r>
          </a:p>
          <a:p>
            <a:r>
              <a:rPr lang="en-US" sz="2800" dirty="0" smtClean="0"/>
              <a:t>Attribution Issues</a:t>
            </a:r>
          </a:p>
          <a:p>
            <a:r>
              <a:rPr lang="en-US" sz="2800" dirty="0" smtClean="0"/>
              <a:t>Ties Between Cyber Action and</a:t>
            </a:r>
            <a:r>
              <a:rPr lang="en-US" sz="2800" dirty="0" smtClean="0"/>
              <a:t> Kinetic </a:t>
            </a:r>
            <a:r>
              <a:rPr lang="en-US" sz="2800" dirty="0" smtClean="0"/>
              <a:t>Effects</a:t>
            </a:r>
          </a:p>
          <a:p>
            <a:r>
              <a:rPr lang="en-US" sz="2800" dirty="0" smtClean="0"/>
              <a:t>The Problem of Blowback</a:t>
            </a:r>
            <a:endParaRPr lang="en-US" sz="2800" dirty="0" smtClean="0"/>
          </a:p>
          <a:p>
            <a:r>
              <a:rPr lang="en-US" sz="2800" dirty="0" smtClean="0"/>
              <a:t>Offensive </a:t>
            </a:r>
            <a:r>
              <a:rPr lang="en-US" sz="2800" dirty="0" smtClean="0"/>
              <a:t>Forensics</a:t>
            </a:r>
          </a:p>
          <a:p>
            <a:r>
              <a:rPr lang="en-US" sz="2800" dirty="0" smtClean="0"/>
              <a:t>Where</a:t>
            </a:r>
            <a:r>
              <a:rPr lang="en-US" sz="2800" dirty="0" smtClean="0"/>
              <a:t> Are We Headed?</a:t>
            </a:r>
          </a:p>
          <a:p>
            <a:r>
              <a:rPr lang="en-US" sz="2800" dirty="0" smtClean="0"/>
              <a:t>Hacker Community </a:t>
            </a:r>
            <a:r>
              <a:rPr lang="en-US" sz="2800" dirty="0" smtClean="0"/>
              <a:t>Impacts</a:t>
            </a:r>
          </a:p>
          <a:p>
            <a:r>
              <a:rPr lang="en-US" sz="2800" dirty="0" smtClean="0"/>
              <a:t>Conclusions</a:t>
            </a:r>
            <a:endParaRPr lang="en-US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17816" t="14561" r="10532" b="4468"/>
          <a:stretch>
            <a:fillRect/>
          </a:stretch>
        </p:blipFill>
        <p:spPr bwMode="auto">
          <a:xfrm>
            <a:off x="70109" y="1987144"/>
            <a:ext cx="2285630" cy="344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 l="12252" t="19029" r="16096"/>
          <a:stretch>
            <a:fillRect/>
          </a:stretch>
        </p:blipFill>
        <p:spPr bwMode="auto">
          <a:xfrm>
            <a:off x="6774393" y="1987144"/>
            <a:ext cx="2323844" cy="350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9930"/>
            <a:ext cx="8229600" cy="1143000"/>
          </a:xfrm>
        </p:spPr>
        <p:txBody>
          <a:bodyPr/>
          <a:lstStyle/>
          <a:p>
            <a:r>
              <a:rPr lang="en-US" dirty="0" smtClean="0"/>
              <a:t>Caveats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0872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I can’t and won’t discuss anything classified here</a:t>
            </a:r>
          </a:p>
          <a:p>
            <a:r>
              <a:rPr lang="en-US" sz="2800" dirty="0" smtClean="0"/>
              <a:t>This presentation is the result of my analysis and opinions, and does not (necessarily) represent the opinions of my employers, companies, customers, or home country</a:t>
            </a:r>
          </a:p>
          <a:p>
            <a:r>
              <a:rPr lang="en-US" sz="2800" dirty="0" smtClean="0"/>
              <a:t>The analysis is based on numerous projects I’ve been working on to analyze cyber power, how it’s projected, etc.</a:t>
            </a:r>
          </a:p>
          <a:p>
            <a:r>
              <a:rPr lang="en-US" sz="2800" dirty="0" smtClean="0"/>
              <a:t>Sorry, but I will over-use the word “Cyber” here…</a:t>
            </a:r>
          </a:p>
          <a:p>
            <a:pPr lvl="1"/>
            <a:r>
              <a:rPr lang="en-US" dirty="0" smtClean="0"/>
              <a:t>How about a drinking game!</a:t>
            </a:r>
          </a:p>
          <a:p>
            <a:pPr lvl="1"/>
            <a:r>
              <a:rPr lang="en-US" dirty="0" smtClean="0"/>
              <a:t>As restitution, I promise to shun or at least properly ridicule the phrase “APT”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2170"/>
            <a:ext cx="8229600" cy="1143000"/>
          </a:xfrm>
        </p:spPr>
        <p:txBody>
          <a:bodyPr/>
          <a:lstStyle/>
          <a:p>
            <a:r>
              <a:rPr lang="en-US" dirty="0" smtClean="0"/>
              <a:t>Another Caveat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2395" y="972407"/>
            <a:ext cx="4972200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I’m not trying to be evil, and I’d rather you not hate me</a:t>
            </a:r>
          </a:p>
          <a:p>
            <a:r>
              <a:rPr lang="en-US" sz="2800" dirty="0" smtClean="0"/>
              <a:t>But, I need to call it like I see it</a:t>
            </a:r>
          </a:p>
          <a:p>
            <a:r>
              <a:rPr lang="en-US" sz="2800" dirty="0" smtClean="0"/>
              <a:t>And, I’m not trying to make you agree with me</a:t>
            </a:r>
          </a:p>
          <a:p>
            <a:r>
              <a:rPr lang="en-US" sz="2800" dirty="0" smtClean="0"/>
              <a:t>I’m more focused on getting you to think about some stuff</a:t>
            </a:r>
          </a:p>
          <a:p>
            <a:r>
              <a:rPr lang="en-US" sz="2800" dirty="0" smtClean="0"/>
              <a:t>I’m not an advocate of war, cyber or otherwise</a:t>
            </a:r>
          </a:p>
          <a:p>
            <a:pPr lvl="1"/>
            <a:r>
              <a:rPr lang="en-US" dirty="0" smtClean="0"/>
              <a:t>While I’m not happy about it, I think cyber war is likely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lum bright="-5000" contrast="-9000"/>
          </a:blip>
          <a:stretch>
            <a:fillRect/>
          </a:stretch>
        </p:blipFill>
        <p:spPr>
          <a:xfrm>
            <a:off x="457200" y="779210"/>
            <a:ext cx="3413081" cy="432778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50800" dist="215900" dir="7380000" algn="t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Rectangle 4"/>
          <p:cNvSpPr/>
          <p:nvPr/>
        </p:nvSpPr>
        <p:spPr>
          <a:xfrm>
            <a:off x="-210221" y="3221030"/>
            <a:ext cx="43092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n-US" sz="2400" b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William Tecumseh Sherman: </a:t>
            </a:r>
          </a:p>
          <a:p>
            <a:pPr lvl="1"/>
            <a: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“Boys, war is all </a:t>
            </a:r>
            <a: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hell.”</a:t>
            </a:r>
            <a:endParaRPr lang="en-US" sz="2400" b="1" i="1" dirty="0" smtClean="0">
              <a:solidFill>
                <a:srgbClr val="FFFF00"/>
              </a:solidFill>
              <a:effectLst>
                <a:glow rad="101600">
                  <a:schemeClr val="tx1">
                    <a:alpha val="75000"/>
                  </a:schemeClr>
                </a:glow>
              </a:effectLst>
            </a:endParaRPr>
          </a:p>
          <a:p>
            <a:pPr lvl="1"/>
            <a: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“War is cruelty. There is no use trying to reform it.</a:t>
            </a:r>
            <a:b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</a:br>
            <a: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The crueler it is, the sooner</a:t>
            </a:r>
            <a:b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</a:br>
            <a: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it will be over.”</a:t>
            </a:r>
          </a:p>
          <a:p>
            <a:pPr lvl="1"/>
            <a:r>
              <a:rPr lang="en-US" sz="2400" b="1" i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</a:rPr>
              <a:t>“Every attempt to make war easy and safe will result in humiliation and disaster.”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810"/>
            <a:ext cx="8229600" cy="11430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647" y="639072"/>
            <a:ext cx="7665724" cy="4525963"/>
          </a:xfrm>
        </p:spPr>
        <p:txBody>
          <a:bodyPr>
            <a:noAutofit/>
          </a:bodyPr>
          <a:lstStyle/>
          <a:p>
            <a:r>
              <a:rPr lang="en-US" sz="2800" dirty="0" smtClean="0"/>
              <a:t>Some people believe that cyber space isn’t a legit war-fighting domain</a:t>
            </a:r>
          </a:p>
          <a:p>
            <a:pPr lvl="1"/>
            <a:r>
              <a:rPr lang="en-US" sz="2400" dirty="0" smtClean="0"/>
              <a:t>Numerous military folks still fall into this camp</a:t>
            </a:r>
          </a:p>
          <a:p>
            <a:r>
              <a:rPr lang="en-US" sz="2800" dirty="0" smtClean="0"/>
              <a:t>Some believe</a:t>
            </a:r>
            <a:r>
              <a:rPr lang="en-US" sz="2800" dirty="0" smtClean="0"/>
              <a:t> strategic Cyber </a:t>
            </a:r>
            <a:r>
              <a:rPr lang="en-US" sz="2800" dirty="0" smtClean="0"/>
              <a:t>War</a:t>
            </a:r>
            <a:r>
              <a:rPr lang="en-US" sz="2800" dirty="0" smtClean="0"/>
              <a:t> is a </a:t>
            </a:r>
            <a:r>
              <a:rPr lang="en-US" sz="2800" dirty="0" smtClean="0"/>
              <a:t>small </a:t>
            </a:r>
            <a:r>
              <a:rPr lang="en-US" sz="2800" dirty="0" smtClean="0"/>
              <a:t>niche</a:t>
            </a:r>
          </a:p>
          <a:p>
            <a:pPr lvl="1"/>
            <a:r>
              <a:rPr lang="en-US" sz="2400" dirty="0" smtClean="0"/>
              <a:t>Dr. Martin </a:t>
            </a:r>
            <a:r>
              <a:rPr lang="en-US" sz="2400" dirty="0" err="1" smtClean="0"/>
              <a:t>Libicki</a:t>
            </a:r>
            <a:r>
              <a:rPr lang="en-US" sz="2400" dirty="0" smtClean="0"/>
              <a:t> (NDU)</a:t>
            </a:r>
            <a:r>
              <a:rPr lang="en-US" sz="2400" dirty="0" smtClean="0"/>
              <a:t> </a:t>
            </a:r>
            <a:r>
              <a:rPr lang="en-US" sz="2400" i="1" dirty="0" err="1" smtClean="0"/>
              <a:t>Cyberdeterrence</a:t>
            </a:r>
            <a:r>
              <a:rPr lang="en-US" sz="2400" i="1" dirty="0" smtClean="0"/>
              <a:t> and </a:t>
            </a:r>
            <a:r>
              <a:rPr lang="en-US" sz="2400" i="1" dirty="0" err="1" smtClean="0"/>
              <a:t>Cyberwar</a:t>
            </a:r>
            <a:r>
              <a:rPr lang="en-US" sz="2400" i="1" dirty="0" smtClean="0"/>
              <a:t> </a:t>
            </a:r>
            <a:r>
              <a:rPr lang="en-US" sz="2400" dirty="0" smtClean="0"/>
              <a:t>book: “</a:t>
            </a:r>
            <a:r>
              <a:rPr lang="en-US" sz="2400" dirty="0" smtClean="0"/>
              <a:t>Operational </a:t>
            </a:r>
            <a:r>
              <a:rPr lang="en-US" sz="2400" dirty="0" err="1" smtClean="0"/>
              <a:t>cyberwar</a:t>
            </a:r>
            <a:r>
              <a:rPr lang="en-US" sz="2400" dirty="0" smtClean="0"/>
              <a:t> has an important niche role, but only </a:t>
            </a:r>
            <a:r>
              <a:rPr lang="en-US" sz="2400" dirty="0" smtClean="0"/>
              <a:t>that…”</a:t>
            </a:r>
            <a:endParaRPr lang="en-US" sz="2400" dirty="0" smtClean="0"/>
          </a:p>
          <a:p>
            <a:r>
              <a:rPr lang="en-US" sz="2800" dirty="0" smtClean="0"/>
              <a:t>Some believe it isn’t really war</a:t>
            </a:r>
            <a:endParaRPr lang="en-US" sz="2800" dirty="0" smtClean="0"/>
          </a:p>
          <a:p>
            <a:pPr lvl="1"/>
            <a:r>
              <a:rPr lang="en-US" sz="2400" dirty="0" smtClean="0"/>
              <a:t>Thomas Rid (King’s College, London) paper “Cyber War Will Not Take Place”, based on Carl vo</a:t>
            </a:r>
            <a:r>
              <a:rPr lang="en-US" sz="2400" dirty="0" smtClean="0"/>
              <a:t>n Clausewitz properties of war (violence, instrumental</a:t>
            </a:r>
            <a:br>
              <a:rPr lang="en-US" sz="2400" dirty="0" smtClean="0"/>
            </a:br>
            <a:r>
              <a:rPr lang="en-US" sz="2400" dirty="0" smtClean="0"/>
              <a:t>in character, and political)</a:t>
            </a:r>
            <a:endParaRPr lang="en-US" sz="2400" dirty="0" smtClean="0"/>
          </a:p>
          <a:p>
            <a:r>
              <a:rPr lang="en-US" sz="2800" dirty="0" smtClean="0"/>
              <a:t>Some believe it is a war </a:t>
            </a:r>
            <a:r>
              <a:rPr lang="en-US" sz="2800" dirty="0" smtClean="0"/>
              <a:t>crime</a:t>
            </a:r>
            <a:endParaRPr lang="en-US" sz="2400" dirty="0" smtClean="0"/>
          </a:p>
          <a:p>
            <a:r>
              <a:rPr lang="en-US" sz="2800" dirty="0" smtClean="0"/>
              <a:t>My central thesis is quite the opposite…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7011" y="3772931"/>
            <a:ext cx="1348151" cy="2009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884" y="1453122"/>
            <a:ext cx="1378672" cy="2073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Cyber War, loosely defined as…</a:t>
            </a:r>
          </a:p>
          <a:p>
            <a:pPr lvl="1"/>
            <a:r>
              <a:rPr lang="en-US" dirty="0" smtClean="0"/>
              <a:t>T</a:t>
            </a:r>
            <a:r>
              <a:rPr lang="en-US" sz="2800" dirty="0" smtClean="0"/>
              <a:t>he use of cyber attack methods </a:t>
            </a:r>
          </a:p>
          <a:p>
            <a:pPr lvl="1"/>
            <a:r>
              <a:rPr lang="en-US" dirty="0" smtClean="0"/>
              <a:t>B</a:t>
            </a:r>
            <a:r>
              <a:rPr lang="en-US" sz="2800" dirty="0" smtClean="0"/>
              <a:t>y nation states </a:t>
            </a:r>
          </a:p>
          <a:p>
            <a:pPr lvl="1"/>
            <a:r>
              <a:rPr lang="en-US" dirty="0" smtClean="0"/>
              <a:t>T</a:t>
            </a:r>
            <a:r>
              <a:rPr lang="en-US" sz="2800" dirty="0" smtClean="0"/>
              <a:t>o achieve strategic and tactical geopolitical ends</a:t>
            </a:r>
          </a:p>
          <a:p>
            <a:pPr lvl="1"/>
            <a:r>
              <a:rPr lang="en-US" dirty="0" smtClean="0"/>
              <a:t>T</a:t>
            </a:r>
            <a:r>
              <a:rPr lang="en-US" sz="2800" dirty="0" smtClean="0"/>
              <a:t>hrough kinetic means</a:t>
            </a:r>
            <a:endParaRPr lang="en-US" dirty="0" smtClean="0"/>
          </a:p>
          <a:p>
            <a:r>
              <a:rPr lang="en-US" b="1" i="1" u="sng" dirty="0" smtClean="0"/>
              <a:t>…i</a:t>
            </a:r>
            <a:r>
              <a:rPr lang="en-US" sz="3200" b="1" i="1" u="sng" dirty="0" smtClean="0"/>
              <a:t>s real and will impact your future</a:t>
            </a:r>
          </a:p>
          <a:p>
            <a:r>
              <a:rPr lang="en-US" dirty="0" smtClean="0"/>
              <a:t>Let’s talk about why this is so</a:t>
            </a:r>
          </a:p>
          <a:p>
            <a:r>
              <a:rPr lang="en-US" dirty="0" smtClean="0"/>
              <a:t>…and some implications for the hacker community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1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Cyber Space as a </a:t>
            </a:r>
            <a:br>
              <a:rPr lang="en-US" dirty="0" smtClean="0"/>
            </a:br>
            <a:r>
              <a:rPr lang="en-US" dirty="0" smtClean="0"/>
              <a:t>War-Fighting Domain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415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Humans </a:t>
            </a:r>
            <a:r>
              <a:rPr lang="en-US" sz="2400" dirty="0" smtClean="0"/>
              <a:t>(sadly) wage war in the domains we occupy</a:t>
            </a:r>
          </a:p>
          <a:p>
            <a:pPr lvl="1"/>
            <a:r>
              <a:rPr lang="en-US" sz="2400" dirty="0" smtClean="0"/>
              <a:t>Land</a:t>
            </a:r>
          </a:p>
          <a:p>
            <a:pPr lvl="1"/>
            <a:r>
              <a:rPr lang="en-US" sz="2400" dirty="0" smtClean="0"/>
              <a:t>Sea</a:t>
            </a:r>
          </a:p>
          <a:p>
            <a:pPr lvl="1"/>
            <a:r>
              <a:rPr lang="en-US" sz="2400" dirty="0" smtClean="0"/>
              <a:t>Air</a:t>
            </a:r>
          </a:p>
          <a:p>
            <a:pPr lvl="1"/>
            <a:r>
              <a:rPr lang="en-US" sz="2400" dirty="0" smtClean="0"/>
              <a:t>Space (well… there’s been a lot of work done there to prepare for war)</a:t>
            </a:r>
          </a:p>
          <a:p>
            <a:pPr lvl="1"/>
            <a:r>
              <a:rPr lang="en-US" sz="2400" dirty="0" smtClean="0"/>
              <a:t>Cyber space, which actually now overlays and controls action in all of the other </a:t>
            </a:r>
            <a:r>
              <a:rPr lang="en-US" sz="2400" dirty="0" smtClean="0"/>
              <a:t>domains, including mil, </a:t>
            </a:r>
            <a:r>
              <a:rPr lang="en-US" sz="2400" dirty="0" err="1" smtClean="0"/>
              <a:t>gov</a:t>
            </a:r>
            <a:r>
              <a:rPr lang="en-US" sz="2400" dirty="0" smtClean="0"/>
              <a:t>, com</a:t>
            </a:r>
          </a:p>
          <a:p>
            <a:r>
              <a:rPr lang="en-US" sz="2400" dirty="0" smtClean="0"/>
              <a:t>“War is politics by other means” -- Clausewitz</a:t>
            </a:r>
          </a:p>
          <a:p>
            <a:r>
              <a:rPr lang="en-US" sz="2400" dirty="0" smtClean="0"/>
              <a:t>“It is better to jaw-jaw than to war-war”– Churchill</a:t>
            </a:r>
          </a:p>
          <a:p>
            <a:r>
              <a:rPr lang="en-US" sz="2400" dirty="0" smtClean="0"/>
              <a:t>Operational and strategic military goals are achievable via cyber means, often at lower cost and potential physical risk than traditional military strikes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3935</TotalTime>
  <Words>2538</Words>
  <Application>Microsoft Macintosh PowerPoint</Application>
  <PresentationFormat>On-screen Show (4:3)</PresentationFormat>
  <Paragraphs>229</Paragraphs>
  <Slides>27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Unleashing the Dogs of  (cyber) War</vt:lpstr>
      <vt:lpstr>$ cut -f5 -d: /etc/passwd | grep -i skoudis</vt:lpstr>
      <vt:lpstr>2012 Headlines</vt:lpstr>
      <vt:lpstr>Outline</vt:lpstr>
      <vt:lpstr>Caveats</vt:lpstr>
      <vt:lpstr>Another Caveat</vt:lpstr>
      <vt:lpstr>Overview</vt:lpstr>
      <vt:lpstr>Central Idea</vt:lpstr>
      <vt:lpstr>Cyber Space as a  War-Fighting Domain</vt:lpstr>
      <vt:lpstr>The Problem of Attribution in the Cyber Domain</vt:lpstr>
      <vt:lpstr>Attribution Redux</vt:lpstr>
      <vt:lpstr>Mis-Attribution</vt:lpstr>
      <vt:lpstr>Cyber Attack as a Precursor to Kinetic Conflict</vt:lpstr>
      <vt:lpstr>Cyber Conflict as a Defuser of Kinetic Conflict</vt:lpstr>
      <vt:lpstr>The Problem of BlowBack</vt:lpstr>
      <vt:lpstr>The Rise of Offensive Forensics</vt:lpstr>
      <vt:lpstr>Increasing Frequency of Cyber Use by the Military</vt:lpstr>
      <vt:lpstr>Interesting Quotation</vt:lpstr>
      <vt:lpstr>What Does This Mean to The Hacker Community?</vt:lpstr>
      <vt:lpstr>Hacker Community Impact: Prepare to be Embraced</vt:lpstr>
      <vt:lpstr>Hacker Community Impact: Fundage (But with Strings Attached)</vt:lpstr>
      <vt:lpstr>Hacker Community Impact: Ethical Concerns</vt:lpstr>
      <vt:lpstr>Hacker Community Impact: Exploit Exchanges</vt:lpstr>
      <vt:lpstr>Hacker Community Impact: The Possibility of Rapid Mobilization</vt:lpstr>
      <vt:lpstr>Hacker Community Impact: Building Relationships  in Advance</vt:lpstr>
      <vt:lpstr>Preparation</vt:lpstr>
      <vt:lpstr>Conclusions</vt:lpstr>
    </vt:vector>
  </TitlesOfParts>
  <Company>Intelguardians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Unleashing  the Dogs of (cyber) War</dc:title>
  <dc:creator>Edward Skoudis</dc:creator>
  <cp:lastModifiedBy>Edward Skoudis</cp:lastModifiedBy>
  <cp:revision>72</cp:revision>
  <dcterms:created xsi:type="dcterms:W3CDTF">2012-09-24T15:02:14Z</dcterms:created>
  <dcterms:modified xsi:type="dcterms:W3CDTF">2012-09-24T16:37:40Z</dcterms:modified>
</cp:coreProperties>
</file>