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1" r:id="rId1"/>
  </p:sldMasterIdLst>
  <p:notesMasterIdLst>
    <p:notesMasterId r:id="rId34"/>
  </p:notesMasterIdLst>
  <p:sldIdLst>
    <p:sldId id="256" r:id="rId2"/>
    <p:sldId id="311" r:id="rId3"/>
    <p:sldId id="257" r:id="rId4"/>
    <p:sldId id="285" r:id="rId5"/>
    <p:sldId id="258" r:id="rId6"/>
    <p:sldId id="259" r:id="rId7"/>
    <p:sldId id="261" r:id="rId8"/>
    <p:sldId id="286" r:id="rId9"/>
    <p:sldId id="284" r:id="rId10"/>
    <p:sldId id="303" r:id="rId11"/>
    <p:sldId id="287" r:id="rId12"/>
    <p:sldId id="310" r:id="rId13"/>
    <p:sldId id="288" r:id="rId14"/>
    <p:sldId id="307" r:id="rId15"/>
    <p:sldId id="291" r:id="rId16"/>
    <p:sldId id="290" r:id="rId17"/>
    <p:sldId id="289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8" r:id="rId30"/>
    <p:sldId id="305" r:id="rId31"/>
    <p:sldId id="306" r:id="rId32"/>
    <p:sldId id="312" r:id="rId3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86" d="100"/>
          <a:sy n="86" d="100"/>
        </p:scale>
        <p:origin x="-73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140948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  <a:p>
            <a:r>
              <a:rPr/>
              <a:t>----- Meeting Notes (7/25/12 16:57) -----</a:t>
            </a:r>
          </a:p>
          <a:p>
            <a:r>
              <a:rPr/>
              <a:t>toby</a:t>
            </a:r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(7/25/12 17:13) -----</a:t>
            </a:r>
          </a:p>
          <a:p>
            <a:r>
              <a:rPr lang="en-US"/>
              <a:t>mickey</a:t>
            </a:r>
          </a:p>
        </p:txBody>
      </p:sp>
    </p:spTree>
    <p:extLst>
      <p:ext uri="{BB962C8B-B14F-4D97-AF65-F5344CB8AC3E}">
        <p14:creationId xmlns:p14="http://schemas.microsoft.com/office/powerpoint/2010/main" val="4014151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(7/25/12 17:13) -----</a:t>
            </a:r>
          </a:p>
          <a:p>
            <a:r>
              <a:rPr lang="en-US"/>
              <a:t>toby</a:t>
            </a:r>
          </a:p>
        </p:txBody>
      </p:sp>
    </p:spTree>
    <p:extLst>
      <p:ext uri="{BB962C8B-B14F-4D97-AF65-F5344CB8AC3E}">
        <p14:creationId xmlns:p14="http://schemas.microsoft.com/office/powerpoint/2010/main" val="8536593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(7/25/12 17:13) -----</a:t>
            </a:r>
          </a:p>
          <a:p>
            <a:r>
              <a:rPr lang="en-US"/>
              <a:t>mickey</a:t>
            </a:r>
          </a:p>
          <a:p>
            <a:r>
              <a:rPr lang="en-US"/>
              <a:t>only found one gadget that wasn't HTML/js </a:t>
            </a:r>
          </a:p>
        </p:txBody>
      </p:sp>
    </p:spTree>
    <p:extLst>
      <p:ext uri="{BB962C8B-B14F-4D97-AF65-F5344CB8AC3E}">
        <p14:creationId xmlns:p14="http://schemas.microsoft.com/office/powerpoint/2010/main" val="2136384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self spreading via </a:t>
            </a:r>
            <a:r>
              <a:rPr lang="en-US" baseline="0" dirty="0" err="1" smtClean="0"/>
              <a:t>gmail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1679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Text to speech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1052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Metasploit</a:t>
            </a:r>
            <a:r>
              <a:rPr lang="en-US" dirty="0" smtClean="0"/>
              <a:t>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303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  <a:p>
            <a:r>
              <a:rPr/>
              <a:t>----- Meeting Notes (7/25/12 16:57) -----</a:t>
            </a:r>
          </a:p>
          <a:p>
            <a:r>
              <a:rPr/>
              <a:t>toby</a:t>
            </a:r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(7/25/12 16:57) -----</a:t>
            </a:r>
          </a:p>
          <a:p>
            <a:r>
              <a:rPr lang="en-US"/>
              <a:t>toby</a:t>
            </a:r>
          </a:p>
        </p:txBody>
      </p:sp>
    </p:spTree>
    <p:extLst>
      <p:ext uri="{BB962C8B-B14F-4D97-AF65-F5344CB8AC3E}">
        <p14:creationId xmlns:p14="http://schemas.microsoft.com/office/powerpoint/2010/main" val="921790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  <a:p>
            <a:r>
              <a:rPr/>
              <a:t>----- Meeting Notes (7/25/12 16:57) -----</a:t>
            </a:r>
          </a:p>
          <a:p>
            <a:r>
              <a:rPr/>
              <a:t>mickey</a:t>
            </a:r>
          </a:p>
          <a:p>
            <a:r>
              <a:rPr/>
              <a:t>----- Meeting Notes (9/25/12 14:36) -----</a:t>
            </a:r>
          </a:p>
          <a:p>
            <a:r>
              <a:rPr/>
              <a:t>info sec spec </a:t>
            </a:r>
          </a:p>
          <a:p>
            <a:r>
              <a:rPr/>
              <a:t>opinionated loud mouth that tells companies that the products they dev are ugly babies</a:t>
            </a:r>
          </a:p>
          <a:p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  <a:p>
            <a:r>
              <a:rPr/>
              <a:t>----- Meeting Notes (7/25/12 16:57) -----</a:t>
            </a:r>
          </a:p>
          <a:p>
            <a:r>
              <a:rPr/>
              <a:t>toby</a:t>
            </a:r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  <a:p>
            <a:r>
              <a:rPr/>
              <a:t>----- Meeting Notes (7/25/12 17:05) -----</a:t>
            </a:r>
          </a:p>
          <a:p>
            <a:r>
              <a:rPr/>
              <a:t>Mickey &amp; Toby</a:t>
            </a:r>
          </a:p>
          <a:p>
            <a:r>
              <a:rPr/>
              <a:t>And the Powershell bypass researchers...</a:t>
            </a:r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(7/25/12 17:05) -----</a:t>
            </a:r>
          </a:p>
          <a:p>
            <a:r>
              <a:rPr lang="en-US"/>
              <a:t>toby</a:t>
            </a:r>
          </a:p>
        </p:txBody>
      </p:sp>
    </p:spTree>
    <p:extLst>
      <p:ext uri="{BB962C8B-B14F-4D97-AF65-F5344CB8AC3E}">
        <p14:creationId xmlns:p14="http://schemas.microsoft.com/office/powerpoint/2010/main" val="2374276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(7/25/12 17:05) -----</a:t>
            </a:r>
          </a:p>
          <a:p>
            <a:r>
              <a:rPr lang="en-US"/>
              <a:t>toby</a:t>
            </a:r>
          </a:p>
          <a:p>
            <a:r>
              <a:rPr lang="en-US"/>
              <a:t>maybe since Win98?</a:t>
            </a:r>
          </a:p>
        </p:txBody>
      </p:sp>
    </p:spTree>
    <p:extLst>
      <p:ext uri="{BB962C8B-B14F-4D97-AF65-F5344CB8AC3E}">
        <p14:creationId xmlns:p14="http://schemas.microsoft.com/office/powerpoint/2010/main" val="3769317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(7/25/12 17:07) -----</a:t>
            </a:r>
          </a:p>
          <a:p>
            <a:r>
              <a:rPr lang="en-US"/>
              <a:t>mickey</a:t>
            </a:r>
          </a:p>
        </p:txBody>
      </p:sp>
    </p:spTree>
    <p:extLst>
      <p:ext uri="{BB962C8B-B14F-4D97-AF65-F5344CB8AC3E}">
        <p14:creationId xmlns:p14="http://schemas.microsoft.com/office/powerpoint/2010/main" val="3532425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685800" y="29718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4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lvl1pPr marL="342900" indent="-222250" algn="l" rtl="0">
              <a:spcBef>
                <a:spcPts val="640"/>
              </a:spcBef>
              <a:buClr>
                <a:srgbClr val="000000"/>
              </a:buClr>
              <a:buFont typeface="Arial"/>
              <a:buChar char="•"/>
              <a:defRPr sz="3200">
                <a:solidFill>
                  <a:srgbClr val="000000"/>
                </a:solidFill>
              </a:defRPr>
            </a:lvl1pPr>
            <a:lvl2pPr marL="742950" indent="-177800" algn="l" rtl="0">
              <a:spcBef>
                <a:spcPts val="560"/>
              </a:spcBef>
              <a:buClr>
                <a:srgbClr val="000000"/>
              </a:buClr>
              <a:buFont typeface="Arial"/>
              <a:buChar char="•"/>
              <a:defRPr sz="2800">
                <a:solidFill>
                  <a:srgbClr val="000000"/>
                </a:solidFill>
              </a:defRPr>
            </a:lvl2pPr>
            <a:lvl3pPr marL="1143000" indent="-136525" algn="l" rtl="0">
              <a:spcBef>
                <a:spcPts val="480"/>
              </a:spcBef>
              <a:buClr>
                <a:srgbClr val="000000"/>
              </a:buClr>
              <a:buFont typeface="Arial"/>
              <a:buChar char="•"/>
              <a:defRPr sz="2400">
                <a:solidFill>
                  <a:srgbClr val="000000"/>
                </a:solidFill>
              </a:defRPr>
            </a:lvl3pPr>
            <a:lvl4pPr marL="1600200" indent="-152400" algn="l" rtl="0">
              <a:spcBef>
                <a:spcPts val="400"/>
              </a:spcBef>
              <a:buClr>
                <a:srgbClr val="000000"/>
              </a:buClr>
              <a:buFont typeface="Arial"/>
              <a:buChar char="•"/>
              <a:defRPr sz="2000">
                <a:solidFill>
                  <a:srgbClr val="000000"/>
                </a:solidFill>
              </a:defRPr>
            </a:lvl4pPr>
            <a:lvl5pPr marL="2057400" indent="-152400" algn="l" rtl="0">
              <a:spcBef>
                <a:spcPts val="400"/>
              </a:spcBef>
              <a:buClr>
                <a:srgbClr val="000000"/>
              </a:buClr>
              <a:buFont typeface="Arial"/>
              <a:buChar char="•"/>
              <a:defRPr sz="2000">
                <a:solidFill>
                  <a:srgbClr val="000000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None/>
              <a:defRPr sz="4400">
                <a:solidFill>
                  <a:schemeClr val="lt1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74" r:id="rId6"/>
    <p:sldLayoutId id="2147483675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sdn.microsoft.com/en-us/library/ff486358.aspx" TargetMode="External"/><Relationship Id="rId3" Type="http://schemas.openxmlformats.org/officeDocument/2006/relationships/hyperlink" Target="http://msdn.microsoft.com/en-us/library/bb498012.aspx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0C0C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ctrTitle"/>
          </p:nvPr>
        </p:nvSpPr>
        <p:spPr>
          <a:xfrm>
            <a:off x="74069" y="4839700"/>
            <a:ext cx="8817599" cy="684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lvl="0" rtl="0">
              <a:buClr>
                <a:srgbClr val="000000"/>
              </a:buClr>
              <a:buSzPct val="25000"/>
              <a:buFont typeface="Arial"/>
              <a:buNone/>
            </a:pPr>
            <a:r>
              <a:rPr lang="en" sz="4800" b="1"/>
              <a:t>We have you by the gadgets</a:t>
            </a:r>
          </a:p>
          <a:p>
            <a:endParaRPr lang="en" sz="4800" b="1"/>
          </a:p>
        </p:txBody>
      </p:sp>
      <p:sp>
        <p:nvSpPr>
          <p:cNvPr id="120" name="Shape 120"/>
          <p:cNvSpPr/>
          <p:nvPr/>
        </p:nvSpPr>
        <p:spPr>
          <a:xfrm>
            <a:off x="1576212" y="1736972"/>
            <a:ext cx="5967588" cy="283502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1" name="Shape 121"/>
          <p:cNvSpPr txBox="1"/>
          <p:nvPr/>
        </p:nvSpPr>
        <p:spPr>
          <a:xfrm>
            <a:off x="1058000" y="5162625"/>
            <a:ext cx="6564899" cy="5100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algn="ctr" rtl="0">
              <a:buClr>
                <a:srgbClr val="000000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lt2"/>
                </a:solidFill>
              </a:rPr>
              <a:t>Hitting your OS below the belt</a:t>
            </a:r>
          </a:p>
          <a:p>
            <a:endParaRPr lang="en" sz="3000">
              <a:solidFill>
                <a:schemeClr val="lt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2895600"/>
            <a:ext cx="1562100" cy="1066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Vista Sidebar</a:t>
            </a:r>
            <a:endParaRPr lang="en-US" dirty="0"/>
          </a:p>
        </p:txBody>
      </p:sp>
      <p:sp>
        <p:nvSpPr>
          <p:cNvPr id="4" name="Shape 168"/>
          <p:cNvSpPr/>
          <p:nvPr/>
        </p:nvSpPr>
        <p:spPr>
          <a:xfrm>
            <a:off x="5520530" y="1524000"/>
            <a:ext cx="3242470" cy="48299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200468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7 Gadgets</a:t>
            </a:r>
            <a:endParaRPr lang="en-US" dirty="0"/>
          </a:p>
        </p:txBody>
      </p:sp>
      <p:sp>
        <p:nvSpPr>
          <p:cNvPr id="4" name="Shape 175"/>
          <p:cNvSpPr/>
          <p:nvPr/>
        </p:nvSpPr>
        <p:spPr>
          <a:xfrm>
            <a:off x="1952625" y="2271712"/>
            <a:ext cx="5238750" cy="36861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201926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still matters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Gadget use is in decline</a:t>
            </a:r>
          </a:p>
          <a:p>
            <a:r>
              <a:rPr lang="en-US" dirty="0" smtClean="0"/>
              <a:t>But! This style of app development is taking off</a:t>
            </a:r>
          </a:p>
          <a:p>
            <a:pPr lvl="1"/>
            <a:r>
              <a:rPr lang="en-US" dirty="0" smtClean="0"/>
              <a:t>Container-based apps for smartphones that allow you to do all your </a:t>
            </a:r>
            <a:r>
              <a:rPr lang="en-US" dirty="0" err="1" smtClean="0"/>
              <a:t>dev</a:t>
            </a:r>
            <a:r>
              <a:rPr lang="en-US" dirty="0" smtClean="0"/>
              <a:t> in HTML, XML, </a:t>
            </a:r>
            <a:r>
              <a:rPr lang="en-US" dirty="0" err="1" smtClean="0"/>
              <a:t>Javascript</a:t>
            </a:r>
            <a:r>
              <a:rPr lang="en-US" dirty="0" smtClean="0"/>
              <a:t>, etc… </a:t>
            </a:r>
          </a:p>
        </p:txBody>
      </p:sp>
    </p:spTree>
    <p:extLst>
      <p:ext uri="{BB962C8B-B14F-4D97-AF65-F5344CB8AC3E}">
        <p14:creationId xmlns:p14="http://schemas.microsoft.com/office/powerpoint/2010/main" val="2590410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Gadgets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077200" cy="990600"/>
          </a:xfrm>
        </p:spPr>
        <p:txBody>
          <a:bodyPr/>
          <a:lstStyle/>
          <a:p>
            <a:r>
              <a:rPr lang="en-US" dirty="0" err="1" smtClean="0"/>
              <a:t>Cat.Zip</a:t>
            </a:r>
            <a:r>
              <a:rPr lang="en-US" dirty="0" smtClean="0"/>
              <a:t>  </a:t>
            </a:r>
            <a:r>
              <a:rPr lang="en-US" dirty="0" smtClean="0">
                <a:sym typeface="Wingdings"/>
              </a:rPr>
              <a:t>  </a:t>
            </a:r>
            <a:r>
              <a:rPr lang="en-US" dirty="0" err="1" smtClean="0">
                <a:sym typeface="Wingdings"/>
              </a:rPr>
              <a:t>Cat.Gadget</a:t>
            </a:r>
            <a:endParaRPr lang="en-US" dirty="0"/>
          </a:p>
        </p:txBody>
      </p:sp>
      <p:sp>
        <p:nvSpPr>
          <p:cNvPr id="4" name="Shape 182"/>
          <p:cNvSpPr/>
          <p:nvPr/>
        </p:nvSpPr>
        <p:spPr>
          <a:xfrm>
            <a:off x="2071555" y="2370712"/>
            <a:ext cx="5065793" cy="380148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57210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Gadgets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581400" cy="4967700"/>
          </a:xfrm>
        </p:spPr>
        <p:txBody>
          <a:bodyPr/>
          <a:lstStyle/>
          <a:p>
            <a:r>
              <a:rPr lang="en-US" dirty="0"/>
              <a:t>Usually just a web app</a:t>
            </a:r>
          </a:p>
          <a:p>
            <a:pPr lvl="1"/>
            <a:r>
              <a:rPr lang="en-US" dirty="0"/>
              <a:t>html</a:t>
            </a:r>
          </a:p>
          <a:p>
            <a:pPr lvl="1"/>
            <a:r>
              <a:rPr lang="en-US" dirty="0" err="1"/>
              <a:t>css</a:t>
            </a:r>
            <a:endParaRPr lang="en-US" dirty="0"/>
          </a:p>
          <a:p>
            <a:pPr lvl="1"/>
            <a:r>
              <a:rPr lang="en-US" dirty="0" err="1"/>
              <a:t>javascript</a:t>
            </a:r>
            <a:endParaRPr lang="en-US" dirty="0"/>
          </a:p>
          <a:p>
            <a:pPr lvl="1"/>
            <a:r>
              <a:rPr lang="en-US" dirty="0"/>
              <a:t>gadget specific manifest file</a:t>
            </a:r>
          </a:p>
          <a:p>
            <a:r>
              <a:rPr lang="en-US" dirty="0"/>
              <a:t>Can also be WPF or </a:t>
            </a:r>
            <a:r>
              <a:rPr lang="en-US" dirty="0" smtClean="0"/>
              <a:t>Silverlight</a:t>
            </a:r>
            <a:endParaRPr lang="en-US" dirty="0"/>
          </a:p>
        </p:txBody>
      </p:sp>
      <p:sp>
        <p:nvSpPr>
          <p:cNvPr id="4" name="Shape 191"/>
          <p:cNvSpPr/>
          <p:nvPr/>
        </p:nvSpPr>
        <p:spPr>
          <a:xfrm>
            <a:off x="4038600" y="1676400"/>
            <a:ext cx="4690932" cy="460270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26589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Gadget Security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MSFT provides a detailed explanation </a:t>
            </a:r>
          </a:p>
          <a:p>
            <a:pPr lvl="1"/>
            <a:r>
              <a:rPr lang="en-US" sz="1200" dirty="0"/>
              <a:t>(see references)</a:t>
            </a:r>
          </a:p>
          <a:p>
            <a:r>
              <a:rPr lang="en-US" dirty="0"/>
              <a:t>Code signing is possible but not required</a:t>
            </a:r>
          </a:p>
          <a:p>
            <a:r>
              <a:rPr lang="en-US" dirty="0"/>
              <a:t>Prompt for install similar to standard applications:</a:t>
            </a:r>
          </a:p>
          <a:p>
            <a:endParaRPr lang="en-US" dirty="0"/>
          </a:p>
        </p:txBody>
      </p:sp>
      <p:sp>
        <p:nvSpPr>
          <p:cNvPr id="4" name="Shape 199"/>
          <p:cNvSpPr/>
          <p:nvPr/>
        </p:nvSpPr>
        <p:spPr>
          <a:xfrm>
            <a:off x="3352801" y="3505200"/>
            <a:ext cx="5562600" cy="33528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332133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Gadget Security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similar to HTA - HTML Applications</a:t>
            </a:r>
          </a:p>
          <a:p>
            <a:r>
              <a:rPr lang="en-US" dirty="0"/>
              <a:t>Basically run in "Local Machine Zone" with some differences:</a:t>
            </a:r>
          </a:p>
          <a:p>
            <a:pPr lvl="1"/>
            <a:r>
              <a:rPr lang="en-US" dirty="0"/>
              <a:t>Can instantiate any installed ActiveX object</a:t>
            </a:r>
          </a:p>
          <a:p>
            <a:pPr lvl="1"/>
            <a:r>
              <a:rPr lang="en-US" dirty="0"/>
              <a:t>UAC</a:t>
            </a:r>
          </a:p>
          <a:p>
            <a:pPr lvl="2"/>
            <a:r>
              <a:rPr lang="en-US" dirty="0"/>
              <a:t>Runs as standard user even if the user is part of the admin group</a:t>
            </a:r>
          </a:p>
          <a:p>
            <a:pPr lvl="2"/>
            <a:r>
              <a:rPr lang="en-US" dirty="0"/>
              <a:t>Can't raise UAC prompts BUT! apps launched by a gadget can</a:t>
            </a:r>
          </a:p>
          <a:p>
            <a:r>
              <a:rPr lang="en-US" dirty="0"/>
              <a:t>Parental Controls </a:t>
            </a:r>
            <a:r>
              <a:rPr lang="en-US" dirty="0" smtClean="0"/>
              <a:t>apply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736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Gadget Security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Some enterprise controls available</a:t>
            </a:r>
          </a:p>
          <a:p>
            <a:pPr lvl="1"/>
            <a:r>
              <a:rPr lang="en-US" dirty="0"/>
              <a:t>Turn off Windows Sidebar.</a:t>
            </a:r>
          </a:p>
          <a:p>
            <a:pPr lvl="1"/>
            <a:r>
              <a:rPr lang="en-US" dirty="0"/>
              <a:t>This policy allows administrators to completely disable the Windows Sidebar.</a:t>
            </a:r>
          </a:p>
          <a:p>
            <a:pPr lvl="1"/>
            <a:r>
              <a:rPr lang="en-US" dirty="0"/>
              <a:t>Disable unpacking and installation of gadgets that are not digitally signed.</a:t>
            </a:r>
          </a:p>
          <a:p>
            <a:pPr lvl="2"/>
            <a:r>
              <a:rPr lang="en-US" dirty="0"/>
              <a:t>Only affects gadgets that are downloaded and installed by double-clicking on the gadget package. All previously installed gadgets, as well as those installed manually, will still function.</a:t>
            </a:r>
          </a:p>
          <a:p>
            <a:pPr lvl="1"/>
            <a:r>
              <a:rPr lang="en-US" dirty="0"/>
              <a:t>Turn off user-installed gadgets.</a:t>
            </a:r>
          </a:p>
          <a:p>
            <a:pPr lvl="1"/>
            <a:r>
              <a:rPr lang="en-US" dirty="0"/>
              <a:t>Override the "Get more gadgets online" link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793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 Surface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Attacking </a:t>
            </a:r>
            <a:r>
              <a:rPr lang="en-US" u="sng" dirty="0" smtClean="0"/>
              <a:t>with</a:t>
            </a:r>
            <a:r>
              <a:rPr lang="en-US" dirty="0" smtClean="0"/>
              <a:t> gadgets</a:t>
            </a:r>
          </a:p>
          <a:p>
            <a:r>
              <a:rPr lang="en-US" dirty="0" smtClean="0"/>
              <a:t>Attacking gadgets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777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Attacking </a:t>
            </a:r>
            <a:r>
              <a:rPr lang="en-US" u="sng" dirty="0"/>
              <a:t>with</a:t>
            </a:r>
            <a:r>
              <a:rPr lang="en-US" dirty="0"/>
              <a:t> gadgets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Delivery: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Install this gadget? Sure!</a:t>
            </a:r>
          </a:p>
          <a:p>
            <a:r>
              <a:rPr lang="en-US" dirty="0"/>
              <a:t>Sidebar gadgets aren't perceived as being dangerous software or even software at all</a:t>
            </a:r>
          </a:p>
        </p:txBody>
      </p:sp>
      <p:sp>
        <p:nvSpPr>
          <p:cNvPr id="4" name="Shape 224"/>
          <p:cNvSpPr/>
          <p:nvPr/>
        </p:nvSpPr>
        <p:spPr>
          <a:xfrm>
            <a:off x="2438400" y="1752600"/>
            <a:ext cx="2552086" cy="255208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7443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685800"/>
            <a:ext cx="58725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Thank you for waking up </a:t>
            </a:r>
            <a:r>
              <a:rPr lang="en-US" sz="3600" dirty="0" smtClean="0">
                <a:solidFill>
                  <a:schemeClr val="bg1"/>
                </a:solidFill>
                <a:sym typeface="Wingdings"/>
              </a:rPr>
              <a:t>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5" name="Picture 4" descr="Drunk-so-drunk-dru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71600"/>
            <a:ext cx="7162800" cy="487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219200"/>
            <a:ext cx="1866900" cy="127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743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Attacking </a:t>
            </a:r>
            <a:r>
              <a:rPr lang="en-US" u="sng" dirty="0"/>
              <a:t>with</a:t>
            </a:r>
            <a:r>
              <a:rPr lang="en-US" dirty="0"/>
              <a:t> gadgets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457200" lvl="0" indent="-457200">
              <a:buClr>
                <a:srgbClr val="FFFFFF"/>
              </a:buClr>
            </a:pPr>
            <a:r>
              <a:rPr lang="en" sz="3600" dirty="0">
                <a:solidFill>
                  <a:srgbClr val="FFFFFF"/>
                </a:solidFill>
              </a:rPr>
              <a:t>So I installed your gadget, so what?</a:t>
            </a:r>
          </a:p>
          <a:p>
            <a:pPr marL="457200" lvl="0" indent="-457200">
              <a:buClr>
                <a:srgbClr val="FFFFFF"/>
              </a:buClr>
            </a:pPr>
            <a:r>
              <a:rPr lang="en" sz="3600" dirty="0">
                <a:solidFill>
                  <a:srgbClr val="FFFFFF"/>
                </a:solidFill>
              </a:rPr>
              <a:t>I can't do much, just this:</a:t>
            </a:r>
          </a:p>
          <a:p>
            <a:pPr marL="914400" lvl="1" indent="-457200">
              <a:buClr>
                <a:srgbClr val="FFFFFF"/>
              </a:buClr>
            </a:pPr>
            <a:r>
              <a:rPr lang="en" sz="3600" dirty="0">
                <a:solidFill>
                  <a:srgbClr val="FFFFFF"/>
                </a:solidFill>
              </a:rPr>
              <a:t>Execute code</a:t>
            </a:r>
          </a:p>
          <a:p>
            <a:pPr marL="1371600" lvl="2" indent="-457200">
              <a:buClr>
                <a:srgbClr val="FFFFFF"/>
              </a:buClr>
            </a:pPr>
            <a:r>
              <a:rPr lang="en" sz="3600" dirty="0">
                <a:solidFill>
                  <a:srgbClr val="FFFFFF"/>
                </a:solidFill>
              </a:rPr>
              <a:t>Game over</a:t>
            </a:r>
          </a:p>
          <a:p>
            <a:pPr marL="457200" lvl="0" indent="-457200">
              <a:buClr>
                <a:srgbClr val="FFFFFF"/>
              </a:buClr>
            </a:pPr>
            <a:r>
              <a:rPr lang="en" sz="3600" dirty="0">
                <a:solidFill>
                  <a:srgbClr val="FFFFFF"/>
                </a:solidFill>
              </a:rPr>
              <a:t>Also:</a:t>
            </a:r>
          </a:p>
          <a:p>
            <a:pPr marL="914400" lvl="1" indent="-457200">
              <a:buClr>
                <a:srgbClr val="FFFFFF"/>
              </a:buClr>
            </a:pPr>
            <a:r>
              <a:rPr lang="en" sz="3600" dirty="0">
                <a:solidFill>
                  <a:srgbClr val="FFFFFF"/>
                </a:solidFill>
              </a:rPr>
              <a:t>Open URLs</a:t>
            </a:r>
          </a:p>
          <a:p>
            <a:pPr marL="914400" lvl="1" indent="-457200">
              <a:buClr>
                <a:srgbClr val="FFFFFF"/>
              </a:buClr>
            </a:pPr>
            <a:r>
              <a:rPr lang="en" sz="3600" dirty="0">
                <a:solidFill>
                  <a:srgbClr val="FFFFFF"/>
                </a:solidFill>
              </a:rPr>
              <a:t>Create files with arbitrary content</a:t>
            </a:r>
          </a:p>
          <a:p>
            <a:pPr marL="914400" lvl="1" indent="-457200">
              <a:buClr>
                <a:srgbClr val="FFFFFF"/>
              </a:buClr>
            </a:pPr>
            <a:r>
              <a:rPr lang="en" sz="3600" dirty="0">
                <a:solidFill>
                  <a:srgbClr val="FFFFFF"/>
                </a:solidFill>
              </a:rPr>
              <a:t>Read files</a:t>
            </a:r>
          </a:p>
          <a:p>
            <a:pPr marL="914400" lvl="1" indent="-457200">
              <a:buClr>
                <a:srgbClr val="FFFFFF"/>
              </a:buClr>
            </a:pPr>
            <a:r>
              <a:rPr lang="en" sz="3600" dirty="0">
                <a:solidFill>
                  <a:srgbClr val="FFFFFF"/>
                </a:solidFill>
              </a:rPr>
              <a:t>Make your computer speak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337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Attacking </a:t>
            </a:r>
            <a:r>
              <a:rPr lang="en-US" u="sng" dirty="0"/>
              <a:t>with</a:t>
            </a:r>
            <a:r>
              <a:rPr lang="en-US" dirty="0"/>
              <a:t> gadgets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lvl="0" indent="-457200">
              <a:buClr>
                <a:srgbClr val="FFFFFF"/>
              </a:buClr>
            </a:pPr>
            <a:r>
              <a:rPr lang="en" sz="3600" dirty="0" smtClean="0">
                <a:solidFill>
                  <a:srgbClr val="FFFFFF"/>
                </a:solidFill>
              </a:rPr>
              <a:t>Demo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Gadgets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Gadgets are code. Therefore gadgets are vulnerable</a:t>
            </a:r>
          </a:p>
          <a:p>
            <a:endParaRPr lang="en-US" dirty="0"/>
          </a:p>
          <a:p>
            <a:r>
              <a:rPr lang="en-US" dirty="0"/>
              <a:t>Step 1 - Search for gadgets</a:t>
            </a:r>
          </a:p>
          <a:p>
            <a:r>
              <a:rPr lang="en-US" dirty="0"/>
              <a:t>Step 2 - Analyze</a:t>
            </a:r>
          </a:p>
          <a:p>
            <a:r>
              <a:rPr lang="en-US" dirty="0"/>
              <a:t>Step 3 - </a:t>
            </a:r>
            <a:r>
              <a:rPr lang="en-US" dirty="0" smtClean="0"/>
              <a:t>Profit </a:t>
            </a:r>
            <a:r>
              <a:rPr lang="en-US" dirty="0"/>
              <a:t>(and share the findings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11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Gadgets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LOTS of malware claiming to be gadgets</a:t>
            </a:r>
          </a:p>
          <a:p>
            <a:r>
              <a:rPr lang="en-US" dirty="0"/>
              <a:t>Minimal use of SSL</a:t>
            </a:r>
          </a:p>
          <a:p>
            <a:r>
              <a:rPr lang="en-US" dirty="0"/>
              <a:t>Lots of ad server connections (no ads displayed)</a:t>
            </a:r>
          </a:p>
          <a:p>
            <a:pPr lvl="1"/>
            <a:r>
              <a:rPr lang="en-US" dirty="0"/>
              <a:t>And domain parking sites</a:t>
            </a:r>
          </a:p>
          <a:p>
            <a:r>
              <a:rPr lang="en-US" dirty="0"/>
              <a:t>A couple primary producers, shared code  between gadgets</a:t>
            </a:r>
          </a:p>
          <a:p>
            <a:pPr lvl="1"/>
            <a:r>
              <a:rPr lang="en-US" dirty="0"/>
              <a:t>If you find something in one, it's probably in the others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070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Gadgets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Poor security practices, easy targets</a:t>
            </a:r>
          </a:p>
          <a:p>
            <a:pPr lvl="1"/>
            <a:r>
              <a:rPr lang="en-US" dirty="0"/>
              <a:t>Multiple ways to inject code </a:t>
            </a:r>
          </a:p>
          <a:p>
            <a:pPr lvl="1"/>
            <a:r>
              <a:rPr lang="en-US" dirty="0"/>
              <a:t>Default Permissions is "full"</a:t>
            </a:r>
          </a:p>
          <a:p>
            <a:r>
              <a:rPr lang="en-US" dirty="0"/>
              <a:t>Traffic sniffing</a:t>
            </a:r>
          </a:p>
          <a:p>
            <a:r>
              <a:rPr lang="en-US" dirty="0"/>
              <a:t>Easy to </a:t>
            </a:r>
            <a:r>
              <a:rPr lang="en-US" dirty="0" smtClean="0"/>
              <a:t>spot</a:t>
            </a:r>
          </a:p>
          <a:p>
            <a:pPr lvl="1"/>
            <a:r>
              <a:rPr lang="en-US" dirty="0" smtClean="0"/>
              <a:t>X64 (proof)</a:t>
            </a:r>
            <a:endParaRPr lang="en-US" dirty="0"/>
          </a:p>
        </p:txBody>
      </p:sp>
      <p:sp>
        <p:nvSpPr>
          <p:cNvPr id="5" name="Shape 254"/>
          <p:cNvSpPr/>
          <p:nvPr/>
        </p:nvSpPr>
        <p:spPr>
          <a:xfrm>
            <a:off x="3886200" y="3320988"/>
            <a:ext cx="4848387" cy="323221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48784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Gadgets – Traffic Sniffing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SSL is </a:t>
            </a:r>
            <a:r>
              <a:rPr lang="en-US" dirty="0" err="1"/>
              <a:t>haaaaard</a:t>
            </a:r>
            <a:endParaRPr lang="en-US" dirty="0"/>
          </a:p>
          <a:p>
            <a:r>
              <a:rPr lang="en-US" dirty="0"/>
              <a:t>All downloaded gadgets pulled most of their content w/o SSL</a:t>
            </a:r>
          </a:p>
          <a:p>
            <a:r>
              <a:rPr lang="en-US" dirty="0"/>
              <a:t>Including updated gadget code in some </a:t>
            </a:r>
            <a:r>
              <a:rPr lang="en-US" dirty="0" smtClean="0"/>
              <a:t>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02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Gadgets - </a:t>
            </a:r>
            <a:r>
              <a:rPr lang="en-US" dirty="0" err="1" smtClean="0"/>
              <a:t>MitM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not many gadgets out there, capturing their requests is simple. (</a:t>
            </a:r>
            <a:r>
              <a:rPr lang="en-US" dirty="0" err="1"/>
              <a:t>AirPwn</a:t>
            </a:r>
            <a:r>
              <a:rPr lang="en-US" dirty="0"/>
              <a:t>)</a:t>
            </a:r>
          </a:p>
          <a:p>
            <a:r>
              <a:rPr lang="en-US" dirty="0"/>
              <a:t>Using a custom simple proxy to automate injection. </a:t>
            </a:r>
          </a:p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258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Attacking Gadgets – Code Injection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web scripting language</a:t>
            </a:r>
          </a:p>
          <a:p>
            <a:pPr lvl="1"/>
            <a:r>
              <a:rPr lang="en-US" dirty="0" smtClean="0"/>
              <a:t>Or </a:t>
            </a:r>
            <a:r>
              <a:rPr lang="en-US" dirty="0" err="1" smtClean="0"/>
              <a:t>powershell</a:t>
            </a:r>
            <a:endParaRPr lang="en-US" dirty="0" smtClean="0"/>
          </a:p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83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about it?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Code is code</a:t>
            </a:r>
          </a:p>
          <a:p>
            <a:pPr lvl="1"/>
            <a:r>
              <a:rPr lang="en-US" dirty="0" smtClean="0"/>
              <a:t>Remember not to take candy from strangers</a:t>
            </a:r>
          </a:p>
          <a:p>
            <a:r>
              <a:rPr lang="en-US" dirty="0" smtClean="0"/>
              <a:t>Write applications properly</a:t>
            </a:r>
          </a:p>
          <a:p>
            <a:r>
              <a:rPr lang="en-US" dirty="0" smtClean="0"/>
              <a:t>For app frameworks</a:t>
            </a:r>
          </a:p>
          <a:p>
            <a:pPr lvl="1"/>
            <a:r>
              <a:rPr lang="en-US" dirty="0" smtClean="0"/>
              <a:t>Make the secure method the default method</a:t>
            </a:r>
          </a:p>
          <a:p>
            <a:r>
              <a:rPr lang="en-US" dirty="0" smtClean="0"/>
              <a:t>Microsoft’s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985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</a:rPr>
              <a:t>Security Advisory 2719662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“Microsoft is aware of vulnerabilities in insecure Gadgets affecting the Windows Sidebar on supported versions of Windows Vista and Windows </a:t>
            </a:r>
            <a:r>
              <a:rPr lang="en-US" sz="2000" dirty="0" smtClean="0">
                <a:solidFill>
                  <a:schemeClr val="bg1"/>
                </a:solidFill>
              </a:rPr>
              <a:t>7”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Fix It </a:t>
            </a:r>
            <a:r>
              <a:rPr lang="en-US" sz="3600" dirty="0" smtClean="0">
                <a:solidFill>
                  <a:schemeClr val="bg1"/>
                </a:solidFill>
              </a:rPr>
              <a:t>Solution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Engineering solution that removes the attack vector.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Moving away from the Windows Sidebar </a:t>
            </a:r>
            <a:r>
              <a:rPr lang="en-US" smtClean="0">
                <a:solidFill>
                  <a:schemeClr val="bg1"/>
                </a:solidFill>
              </a:rPr>
              <a:t>and towards </a:t>
            </a: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smtClean="0">
                <a:solidFill>
                  <a:schemeClr val="bg1"/>
                </a:solidFill>
              </a:rPr>
              <a:t>Windows Store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Deprecated the Windows Gadget Gallery</a:t>
            </a:r>
          </a:p>
          <a:p>
            <a:pPr lvl="1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Updated developer documentation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62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41625" y="2512900"/>
            <a:ext cx="7772400" cy="30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 sz="3000" b="0" cap="none" dirty="0">
                <a:solidFill>
                  <a:schemeClr val="lt2"/>
                </a:solidFill>
              </a:rPr>
              <a:t>Legal Notice</a:t>
            </a:r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 sz="3000" b="0" cap="none" dirty="0">
                <a:solidFill>
                  <a:schemeClr val="lt2"/>
                </a:solidFill>
              </a:rPr>
              <a:t>Our opinion is our own. It</a:t>
            </a:r>
            <a:r>
              <a:rPr lang="en" sz="3000" b="0" cap="none" dirty="0">
                <a:solidFill>
                  <a:srgbClr val="FF0000"/>
                </a:solidFill>
              </a:rPr>
              <a:t> DOES NOT IN ANY WAY</a:t>
            </a:r>
            <a:r>
              <a:rPr lang="en" sz="3000" b="0" cap="none" dirty="0">
                <a:solidFill>
                  <a:schemeClr val="lt2"/>
                </a:solidFill>
              </a:rPr>
              <a:t> represent the view of our employers.</a:t>
            </a:r>
          </a:p>
          <a:p>
            <a:endParaRPr lang="en" sz="3000" b="0" cap="none" dirty="0">
              <a:solidFill>
                <a:schemeClr val="l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Standing on the shoulders of giants</a:t>
            </a:r>
          </a:p>
          <a:p>
            <a:r>
              <a:rPr lang="en-US" dirty="0" smtClean="0"/>
              <a:t>CVEs</a:t>
            </a:r>
          </a:p>
          <a:p>
            <a:pPr lvl="1"/>
            <a:r>
              <a:rPr lang="en-US" dirty="0" smtClean="0"/>
              <a:t>CVE </a:t>
            </a:r>
            <a:r>
              <a:rPr lang="en-US" dirty="0"/>
              <a:t>2007-3032</a:t>
            </a:r>
          </a:p>
          <a:p>
            <a:pPr lvl="1"/>
            <a:r>
              <a:rPr lang="en-US" dirty="0"/>
              <a:t>CVE 2007-3033</a:t>
            </a:r>
          </a:p>
          <a:p>
            <a:pPr lvl="1"/>
            <a:r>
              <a:rPr lang="en-US" dirty="0"/>
              <a:t>CVE 2007-3891</a:t>
            </a:r>
          </a:p>
          <a:p>
            <a:r>
              <a:rPr lang="en-US" dirty="0"/>
              <a:t>Presentations</a:t>
            </a:r>
          </a:p>
          <a:p>
            <a:pPr lvl="1"/>
            <a:r>
              <a:rPr lang="en-US" dirty="0"/>
              <a:t>The Inherent Insecurity of Widgets and Gadgets - Aviv Raff, Ian </a:t>
            </a:r>
            <a:r>
              <a:rPr lang="en-US" dirty="0" err="1"/>
              <a:t>Amit</a:t>
            </a:r>
            <a:endParaRPr lang="en-US" dirty="0"/>
          </a:p>
          <a:p>
            <a:pPr lvl="1"/>
            <a:r>
              <a:rPr lang="en-US" dirty="0"/>
              <a:t>Jinx - Malware 2.0 - Itzik </a:t>
            </a:r>
            <a:r>
              <a:rPr lang="en-US" dirty="0" err="1"/>
              <a:t>Kotler</a:t>
            </a:r>
            <a:r>
              <a:rPr lang="en-US" dirty="0"/>
              <a:t>, Jonathan </a:t>
            </a:r>
            <a:r>
              <a:rPr lang="en-US" dirty="0" smtClean="0"/>
              <a:t>Rom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45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Gadget Security Model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msdn.microsoft.com/en-us/library/ff486358.aspx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Writing Secure Gadgets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msdn.microsoft.com/en-us/library/bb498012.aspx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14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410200"/>
            <a:ext cx="8229600" cy="1143000"/>
          </a:xfrm>
        </p:spPr>
        <p:txBody>
          <a:bodyPr/>
          <a:lstStyle/>
          <a:p>
            <a:pPr algn="ctr"/>
            <a:r>
              <a:rPr lang="en-US" sz="5400" dirty="0" smtClean="0"/>
              <a:t>Thank you !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Q/A</a:t>
            </a:r>
            <a:endParaRPr lang="en-US" sz="5400" dirty="0"/>
          </a:p>
        </p:txBody>
      </p:sp>
      <p:pic>
        <p:nvPicPr>
          <p:cNvPr id="5" name="Picture 4" descr="two-thumbs-u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762000"/>
            <a:ext cx="3844290" cy="4960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3886200"/>
            <a:ext cx="2362200" cy="161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20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" dirty="0" smtClean="0"/>
              <a:t>Who we are</a:t>
            </a:r>
          </a:p>
          <a:p>
            <a:r>
              <a:rPr lang="en" dirty="0" smtClean="0"/>
              <a:t>What are Gadgets</a:t>
            </a:r>
          </a:p>
          <a:p>
            <a:pPr lvl="1"/>
            <a:r>
              <a:rPr lang="en" dirty="0" smtClean="0"/>
              <a:t>A little bit of history	</a:t>
            </a:r>
          </a:p>
          <a:p>
            <a:pPr lvl="1"/>
            <a:r>
              <a:rPr lang="en" dirty="0" smtClean="0"/>
              <a:t>Why this matters</a:t>
            </a:r>
          </a:p>
          <a:p>
            <a:pPr lvl="1"/>
            <a:r>
              <a:rPr lang="en" dirty="0" smtClean="0"/>
              <a:t>How to develop gadgets</a:t>
            </a:r>
          </a:p>
          <a:p>
            <a:pPr lvl="1"/>
            <a:r>
              <a:rPr lang="en" dirty="0" smtClean="0"/>
              <a:t>Gadget security model</a:t>
            </a:r>
          </a:p>
          <a:p>
            <a:r>
              <a:rPr lang="en" dirty="0" smtClean="0"/>
              <a:t>What's wrong with them</a:t>
            </a:r>
          </a:p>
          <a:p>
            <a:pPr lvl="1"/>
            <a:r>
              <a:rPr lang="en" dirty="0" smtClean="0"/>
              <a:t>Attack Surface</a:t>
            </a:r>
          </a:p>
          <a:p>
            <a:pPr lvl="1"/>
            <a:r>
              <a:rPr lang="en" dirty="0" smtClean="0"/>
              <a:t>Problems found</a:t>
            </a:r>
          </a:p>
          <a:p>
            <a:pPr lvl="1"/>
            <a:r>
              <a:rPr lang="en" dirty="0" smtClean="0"/>
              <a:t>Demos</a:t>
            </a:r>
          </a:p>
          <a:p>
            <a:r>
              <a:rPr lang="en" dirty="0" smtClean="0"/>
              <a:t>What do you do about it?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384938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341625" y="2512900"/>
            <a:ext cx="7772400" cy="30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>
              <a:buClr>
                <a:srgbClr val="000000"/>
              </a:buClr>
              <a:buSzPct val="36666"/>
              <a:buFont typeface="Arial"/>
              <a:buNone/>
            </a:pPr>
            <a:r>
              <a:rPr lang="en" sz="3000" b="0" cap="none" dirty="0">
                <a:solidFill>
                  <a:schemeClr val="lt2"/>
                </a:solidFill>
              </a:rPr>
              <a:t>whoami - Toby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41625" y="2512900"/>
            <a:ext cx="7772400" cy="30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>
              <a:buClr>
                <a:srgbClr val="000000"/>
              </a:buClr>
              <a:buSzPct val="36666"/>
              <a:buFont typeface="Arial"/>
              <a:buNone/>
            </a:pPr>
            <a:r>
              <a:rPr lang="en" sz="3000" b="0" cap="none">
                <a:solidFill>
                  <a:schemeClr val="lt2"/>
                </a:solidFill>
              </a:rPr>
              <a:t>whoami - Mickey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341625" y="2512900"/>
            <a:ext cx="7772400" cy="33239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/>
            <a:r>
              <a:rPr lang="en" sz="3000" b="0" cap="none" dirty="0">
                <a:solidFill>
                  <a:schemeClr val="bg1"/>
                </a:solidFill>
              </a:rPr>
              <a:t>Thank </a:t>
            </a:r>
            <a:r>
              <a:rPr lang="en" sz="3000" b="0" cap="none" dirty="0" smtClean="0">
                <a:solidFill>
                  <a:schemeClr val="bg1"/>
                </a:solidFill>
              </a:rPr>
              <a:t>you:</a:t>
            </a:r>
            <a:br>
              <a:rPr lang="en" sz="3000" b="0" cap="none" dirty="0" smtClean="0">
                <a:solidFill>
                  <a:schemeClr val="bg1"/>
                </a:solidFill>
              </a:rPr>
            </a:br>
            <a:r>
              <a:rPr lang="en" sz="3000" b="0" cap="none" dirty="0" smtClean="0">
                <a:solidFill>
                  <a:schemeClr val="bg1"/>
                </a:solidFill>
              </a:rPr>
              <a:t>Itzik </a:t>
            </a:r>
            <a:r>
              <a:rPr lang="en" sz="3000" b="0" cap="none" dirty="0">
                <a:solidFill>
                  <a:schemeClr val="bg1"/>
                </a:solidFill>
              </a:rPr>
              <a:t>Kotler, FX, Ian Amit, Jayson Street,  SophSec, Wim Remes, Aviv Raff, Gal </a:t>
            </a:r>
            <a:r>
              <a:rPr lang="en" sz="3000" b="0" cap="none" dirty="0" smtClean="0">
                <a:solidFill>
                  <a:schemeClr val="bg1"/>
                </a:solidFill>
              </a:rPr>
              <a:t>Diskin</a:t>
            </a:r>
            <a:br>
              <a:rPr lang="en" sz="3000" b="0" cap="none" dirty="0" smtClean="0">
                <a:solidFill>
                  <a:schemeClr val="bg1"/>
                </a:solidFill>
              </a:rPr>
            </a:br>
            <a:r>
              <a:rPr lang="en" sz="3000" b="0" cap="none" dirty="0">
                <a:solidFill>
                  <a:schemeClr val="bg1"/>
                </a:solidFill>
              </a:rPr>
              <a:t>SUZUKI </a:t>
            </a:r>
            <a:r>
              <a:rPr lang="en" sz="3000" b="0" cap="none" dirty="0" smtClean="0">
                <a:solidFill>
                  <a:schemeClr val="bg1"/>
                </a:solidFill>
              </a:rPr>
              <a:t>Hisao,</a:t>
            </a:r>
            <a:r>
              <a:rPr lang="en-US" sz="3000" b="0" cap="none" dirty="0" smtClean="0">
                <a:solidFill>
                  <a:schemeClr val="bg1"/>
                </a:solidFill>
              </a:rPr>
              <a:t> </a:t>
            </a:r>
            <a:r>
              <a:rPr lang="en-US" sz="3000" b="0" cap="none" dirty="0" err="1" smtClean="0">
                <a:solidFill>
                  <a:schemeClr val="bg1"/>
                </a:solidFill>
              </a:rPr>
              <a:t>Mitko</a:t>
            </a:r>
            <a:r>
              <a:rPr lang="en-US" sz="3000" b="0" cap="none" dirty="0" smtClean="0">
                <a:solidFill>
                  <a:schemeClr val="bg1"/>
                </a:solidFill>
              </a:rPr>
              <a:t> </a:t>
            </a:r>
            <a:r>
              <a:rPr lang="en-US" sz="3000" b="0" cap="none" dirty="0" err="1" smtClean="0">
                <a:solidFill>
                  <a:schemeClr val="bg1"/>
                </a:solidFill>
              </a:rPr>
              <a:t>Haralanov</a:t>
            </a:r>
            <a:r>
              <a:rPr lang="en-US" sz="3000" b="0" cap="none" dirty="0" smtClean="0">
                <a:solidFill>
                  <a:schemeClr val="bg1"/>
                </a:solidFill>
              </a:rPr>
              <a:t>, Tim Brown</a:t>
            </a:r>
            <a:br>
              <a:rPr lang="en-US" sz="3000" b="0" cap="none" dirty="0" smtClean="0">
                <a:solidFill>
                  <a:schemeClr val="bg1"/>
                </a:solidFill>
              </a:rPr>
            </a:br>
            <a:r>
              <a:rPr lang="en-US" sz="3000" b="0" cap="none" dirty="0" smtClean="0">
                <a:solidFill>
                  <a:schemeClr val="bg1"/>
                </a:solidFill>
              </a:rPr>
              <a:t>R</a:t>
            </a:r>
            <a:r>
              <a:rPr lang="en-US" sz="3000" b="0" cap="none" dirty="0">
                <a:solidFill>
                  <a:schemeClr val="bg1"/>
                </a:solidFill>
              </a:rPr>
              <a:t>. Dominguez </a:t>
            </a:r>
            <a:r>
              <a:rPr lang="en-US" sz="3000" b="0" cap="none" dirty="0" smtClean="0">
                <a:solidFill>
                  <a:schemeClr val="bg1"/>
                </a:solidFill>
              </a:rPr>
              <a:t>Vega, </a:t>
            </a:r>
            <a:r>
              <a:rPr lang="en-US" sz="3000" b="0" cap="none" dirty="0" err="1" smtClean="0">
                <a:solidFill>
                  <a:schemeClr val="bg1"/>
                </a:solidFill>
              </a:rPr>
              <a:t>SecureTest</a:t>
            </a:r>
            <a:r>
              <a:rPr lang="en-US" sz="3000" b="0" cap="none" dirty="0" smtClean="0">
                <a:solidFill>
                  <a:schemeClr val="bg1"/>
                </a:solidFill>
              </a:rPr>
              <a:t> group</a:t>
            </a:r>
            <a:br>
              <a:rPr lang="en-US" sz="3000" b="0" cap="none" dirty="0" smtClean="0">
                <a:solidFill>
                  <a:schemeClr val="bg1"/>
                </a:solidFill>
              </a:rPr>
            </a:br>
            <a:r>
              <a:rPr lang="en" sz="3000" b="0" cap="none" dirty="0" smtClean="0">
                <a:solidFill>
                  <a:schemeClr val="bg1"/>
                </a:solidFill>
              </a:rPr>
              <a:t>#include &lt;full_list.h&gt;</a:t>
            </a:r>
            <a:endParaRPr lang="en" sz="3000" b="0" cap="none" dirty="0">
              <a:solidFill>
                <a:schemeClr val="bg1"/>
              </a:solidFill>
            </a:endParaRPr>
          </a:p>
          <a:p>
            <a:endParaRPr lang="en" sz="3000" b="0" cap="non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Gadgets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1752600"/>
          </a:xfrm>
        </p:spPr>
        <p:txBody>
          <a:bodyPr/>
          <a:lstStyle/>
          <a:p>
            <a:r>
              <a:rPr lang="en-US" dirty="0" smtClean="0"/>
              <a:t>Little applications that run on your Windows desktop</a:t>
            </a:r>
          </a:p>
          <a:p>
            <a:r>
              <a:rPr lang="en-US" dirty="0" smtClean="0"/>
              <a:t>For instance:</a:t>
            </a:r>
            <a:endParaRPr lang="en-US" dirty="0"/>
          </a:p>
        </p:txBody>
      </p:sp>
      <p:sp>
        <p:nvSpPr>
          <p:cNvPr id="4" name="Shape 154"/>
          <p:cNvSpPr/>
          <p:nvPr/>
        </p:nvSpPr>
        <p:spPr>
          <a:xfrm>
            <a:off x="1853175" y="3876875"/>
            <a:ext cx="1238250" cy="962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" name="Shape 155"/>
          <p:cNvSpPr/>
          <p:nvPr/>
        </p:nvSpPr>
        <p:spPr>
          <a:xfrm>
            <a:off x="3702625" y="3819525"/>
            <a:ext cx="1524000" cy="17430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" name="Shape 156"/>
          <p:cNvSpPr/>
          <p:nvPr/>
        </p:nvSpPr>
        <p:spPr>
          <a:xfrm>
            <a:off x="5410200" y="3910213"/>
            <a:ext cx="1524000" cy="89535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004892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bit of history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Windows </a:t>
            </a:r>
            <a:r>
              <a:rPr lang="en-US" dirty="0" smtClean="0"/>
              <a:t>XP/98 </a:t>
            </a:r>
            <a:r>
              <a:rPr lang="en-US" dirty="0"/>
              <a:t>- Concept first introduced as "Active Desktop"</a:t>
            </a:r>
          </a:p>
          <a:p>
            <a:pPr lvl="1"/>
            <a:r>
              <a:rPr lang="en-US" dirty="0"/>
              <a:t>Allowed you to put updating content on your desktop.</a:t>
            </a:r>
          </a:p>
          <a:p>
            <a:r>
              <a:rPr lang="en-US" dirty="0"/>
              <a:t>Vista - Sidebar introduced, first mention of "gadgets"</a:t>
            </a:r>
          </a:p>
          <a:p>
            <a:pPr lvl="1"/>
            <a:r>
              <a:rPr lang="en-US" dirty="0"/>
              <a:t>Gadgets ran in the sidebar "container" couldn't be placed randomly on the desktop</a:t>
            </a:r>
          </a:p>
          <a:p>
            <a:r>
              <a:rPr lang="en-US" dirty="0"/>
              <a:t>Windows 7 - significant changes</a:t>
            </a:r>
          </a:p>
          <a:p>
            <a:pPr lvl="1"/>
            <a:r>
              <a:rPr lang="en-US" dirty="0"/>
              <a:t>Improvements in management:</a:t>
            </a:r>
          </a:p>
          <a:p>
            <a:pPr lvl="1"/>
            <a:r>
              <a:rPr lang="en-US" dirty="0"/>
              <a:t>Gadgets now can be anywhere on the desktop</a:t>
            </a:r>
          </a:p>
          <a:p>
            <a:pPr lvl="1"/>
            <a:r>
              <a:rPr lang="en-US" dirty="0"/>
              <a:t>All gadgets run in a single process</a:t>
            </a:r>
          </a:p>
          <a:p>
            <a:pPr lvl="1"/>
            <a:r>
              <a:rPr lang="en-US" dirty="0"/>
              <a:t>Addition of the enterprise security features</a:t>
            </a:r>
          </a:p>
          <a:p>
            <a:pPr lvl="1"/>
            <a:r>
              <a:rPr lang="en-US" dirty="0"/>
              <a:t>Also - New stuff to help in development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932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0</TotalTime>
  <Words>1182</Words>
  <Application>Microsoft Macintosh PowerPoint</Application>
  <PresentationFormat>On-screen Show (4:3)</PresentationFormat>
  <Paragraphs>202</Paragraphs>
  <Slides>32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/>
      <vt:lpstr>We have you by the gadgets </vt:lpstr>
      <vt:lpstr>PowerPoint Presentation</vt:lpstr>
      <vt:lpstr>Legal Notice Our opinion is our own. It DOES NOT IN ANY WAY represent the view of our employers. </vt:lpstr>
      <vt:lpstr>Agenda</vt:lpstr>
      <vt:lpstr>whoami - Toby</vt:lpstr>
      <vt:lpstr>whoami - Mickey</vt:lpstr>
      <vt:lpstr>Thank you: Itzik Kotler, FX, Ian Amit, Jayson Street,  SophSec, Wim Remes, Aviv Raff, Gal Diskin SUZUKI Hisao, Mitko Haralanov, Tim Brown R. Dominguez Vega, SecureTest group #include &lt;full_list.h&gt; </vt:lpstr>
      <vt:lpstr>What are Gadgets</vt:lpstr>
      <vt:lpstr>A little bit of history</vt:lpstr>
      <vt:lpstr>Windows Vista Sidebar</vt:lpstr>
      <vt:lpstr>Windows 7 Gadgets</vt:lpstr>
      <vt:lpstr>Why this still matters</vt:lpstr>
      <vt:lpstr>Creating Gadgets</vt:lpstr>
      <vt:lpstr>Creating Gadgets</vt:lpstr>
      <vt:lpstr>Gadget Security Model</vt:lpstr>
      <vt:lpstr>Gadget Security Model</vt:lpstr>
      <vt:lpstr>Gadget Security Model</vt:lpstr>
      <vt:lpstr>Attack Surface</vt:lpstr>
      <vt:lpstr>Attacking with gadgets</vt:lpstr>
      <vt:lpstr>Attacking with gadgets</vt:lpstr>
      <vt:lpstr>Attacking with gadgets</vt:lpstr>
      <vt:lpstr>Attacking Gadgets</vt:lpstr>
      <vt:lpstr>Attacking Gadgets</vt:lpstr>
      <vt:lpstr>Attacking Gadgets</vt:lpstr>
      <vt:lpstr>Attacking Gadgets – Traffic Sniffing</vt:lpstr>
      <vt:lpstr>Attacking Gadgets - MitM</vt:lpstr>
      <vt:lpstr>Attacking Gadgets – Code Injection</vt:lpstr>
      <vt:lpstr>What to do about it?</vt:lpstr>
      <vt:lpstr>Microsoft Solution</vt:lpstr>
      <vt:lpstr>Prior Work</vt:lpstr>
      <vt:lpstr>References</vt:lpstr>
      <vt:lpstr>Thank you !       Q/A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You By The Gadgets</dc:title>
  <dc:subject>Windows Gadgets</dc:subject>
  <dc:creator/>
  <cp:lastModifiedBy/>
  <cp:revision>1</cp:revision>
  <dcterms:modified xsi:type="dcterms:W3CDTF">2012-09-26T19:34:30Z</dcterms:modified>
</cp:coreProperties>
</file>